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0" r:id="rId2"/>
  </p:sldMasterIdLst>
  <p:notesMasterIdLst>
    <p:notesMasterId r:id="rId28"/>
  </p:notesMasterIdLst>
  <p:sldIdLst>
    <p:sldId id="256" r:id="rId3"/>
    <p:sldId id="257" r:id="rId4"/>
    <p:sldId id="258" r:id="rId5"/>
    <p:sldId id="259" r:id="rId6"/>
    <p:sldId id="260" r:id="rId7"/>
    <p:sldId id="261" r:id="rId8"/>
    <p:sldId id="806" r:id="rId9"/>
    <p:sldId id="262" r:id="rId10"/>
    <p:sldId id="888" r:id="rId11"/>
    <p:sldId id="269" r:id="rId12"/>
    <p:sldId id="270" r:id="rId13"/>
    <p:sldId id="271" r:id="rId14"/>
    <p:sldId id="272" r:id="rId15"/>
    <p:sldId id="273" r:id="rId16"/>
    <p:sldId id="263" r:id="rId17"/>
    <p:sldId id="264" r:id="rId18"/>
    <p:sldId id="265" r:id="rId19"/>
    <p:sldId id="905" r:id="rId20"/>
    <p:sldId id="275" r:id="rId21"/>
    <p:sldId id="266" r:id="rId22"/>
    <p:sldId id="904" r:id="rId23"/>
    <p:sldId id="267" r:id="rId24"/>
    <p:sldId id="807" r:id="rId25"/>
    <p:sldId id="268" r:id="rId26"/>
    <p:sldId id="274" r:id="rId27"/>
  </p:sldIdLst>
  <p:sldSz cx="18288000" cy="10287000"/>
  <p:notesSz cx="6858000" cy="9144000"/>
  <p:embeddedFontLst>
    <p:embeddedFont>
      <p:font typeface="Antonio Bold" panose="020B0604020202020204" charset="-94"/>
      <p:regular r:id="rId29"/>
    </p:embeddedFont>
    <p:embeddedFont>
      <p:font typeface="Lato" panose="020B0604020202020204" charset="0"/>
      <p:regular r:id="rId30"/>
      <p:bold r:id="rId31"/>
      <p:italic r:id="rId32"/>
      <p:boldItalic r:id="rId33"/>
    </p:embeddedFont>
    <p:embeddedFont>
      <p:font typeface="HK Grotesk Bold" panose="020B0604020202020204" charset="-94"/>
      <p:regular r:id="rId34"/>
    </p:embeddedFont>
    <p:embeddedFont>
      <p:font typeface="League Gothic" panose="020B0604020202020204" charset="-94"/>
      <p:regular r:id="rId35"/>
    </p:embeddedFont>
    <p:embeddedFont>
      <p:font typeface="DM Sans" panose="020B0604020202020204" charset="-94"/>
      <p:regular r:id="rId36"/>
      <p:bold r:id="rId37"/>
      <p:italic r:id="rId38"/>
      <p:boldItalic r:id="rId39"/>
    </p:embeddedFont>
    <p:embeddedFont>
      <p:font typeface="Bebas Neue Bold" panose="020B0604020202020204" charset="-94"/>
      <p:regular r:id="rId40"/>
    </p:embeddedFont>
    <p:embeddedFont>
      <p:font typeface="Nourd Bold" panose="020B0604020202020204" charset="-94"/>
      <p:regular r:id="rId41"/>
    </p:embeddedFont>
    <p:embeddedFont>
      <p:font typeface="Calibri" panose="020F0502020204030204" pitchFamily="34" charset="0"/>
      <p:regular r:id="rId42"/>
      <p:bold r:id="rId43"/>
      <p:italic r:id="rId44"/>
      <p:boldItalic r:id="rId45"/>
    </p:embeddedFont>
    <p:embeddedFont>
      <p:font typeface="Bahnschrift Condensed" panose="020B0502040204020203" pitchFamily="34" charset="0"/>
      <p:regular r:id="rId46"/>
      <p:bold r:id="rId47"/>
    </p:embeddedFont>
    <p:embeddedFont>
      <p:font typeface="Roboto Bold" panose="020B0604020202020204" charset="0"/>
      <p:regular r:id="rId48"/>
      <p:bold r:id="rId49"/>
    </p:embeddedFont>
    <p:embeddedFont>
      <p:font typeface="Poppins Bold" panose="020B0604020202020204" charset="-94"/>
      <p:regular r:id="rId50"/>
      <p:bold r:id="rId51"/>
    </p:embeddedFont>
    <p:embeddedFont>
      <p:font typeface="Montserrat Bold" panose="020B0604020202020204" charset="-94"/>
      <p:regular r:id="rId52"/>
      <p:bold r:id="rId53"/>
    </p:embeddedFont>
    <p:embeddedFont>
      <p:font typeface="Source Sans Pro" panose="020B0604020202020204" charset="0"/>
      <p:regular r:id="rId54"/>
      <p:bold r:id="rId55"/>
      <p:italic r:id="rId56"/>
      <p:boldItalic r:id="rId57"/>
    </p:embeddedFont>
    <p:embeddedFont>
      <p:font typeface="Nourd" panose="020B0604020202020204" charset="-94"/>
      <p:regular r:id="rId58"/>
    </p:embeddedFont>
    <p:embeddedFont>
      <p:font typeface="Roboto" panose="020B0604020202020204" charset="0"/>
      <p:regular r:id="rId59"/>
      <p:bold r:id="rId60"/>
      <p:italic r:id="rId61"/>
      <p:boldItalic r:id="rId62"/>
    </p:embeddedFont>
    <p:embeddedFont>
      <p:font typeface="Lato Bold" panose="020B0604020202020204" charset="0"/>
      <p:regular r:id="rId63"/>
      <p:bold r:id="rId64"/>
    </p:embeddedFont>
    <p:embeddedFont>
      <p:font typeface="Calibri Light" panose="020F0302020204030204" pitchFamily="34" charset="0"/>
      <p:regular r:id="rId65"/>
      <p:italic r:id="rId66"/>
    </p:embeddedFont>
    <p:embeddedFont>
      <p:font typeface="Yesteryear" panose="020B0604020202020204" charset="0"/>
      <p:regular r:id="rId67"/>
    </p:embeddedFont>
    <p:embeddedFont>
      <p:font typeface="DM Sans Bold" panose="020B0604020202020204" charset="-94"/>
      <p:regular r:id="rId68"/>
      <p:bold r:id="rId69"/>
    </p:embeddedFont>
    <p:embeddedFont>
      <p:font typeface="Malgun Gothic" panose="020B0503020000020004" pitchFamily="34" charset="-127"/>
      <p:regular r:id="rId70"/>
      <p:bold r:id="rId71"/>
    </p:embeddedFont>
    <p:embeddedFont>
      <p:font typeface="Century Gothic" panose="020B0502020202020204" pitchFamily="34" charset="0"/>
      <p:regular r:id="rId72"/>
      <p:bold r:id="rId73"/>
      <p:italic r:id="rId74"/>
      <p:boldItalic r:id="rId7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5C160"/>
    <a:srgbClr val="FFFFF8"/>
    <a:srgbClr val="FFFFF3"/>
    <a:srgbClr val="FFFFF4"/>
    <a:srgbClr val="FFFFF2"/>
    <a:srgbClr val="FFFFF9"/>
    <a:srgbClr val="BF913A"/>
    <a:srgbClr val="D6BB67"/>
    <a:srgbClr val="756D46"/>
    <a:srgbClr val="897D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69" autoAdjust="0"/>
    <p:restoredTop sz="94622" autoAdjust="0"/>
  </p:normalViewPr>
  <p:slideViewPr>
    <p:cSldViewPr>
      <p:cViewPr varScale="1">
        <p:scale>
          <a:sx n="80" d="100"/>
          <a:sy n="80" d="100"/>
        </p:scale>
        <p:origin x="2299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font" Target="fonts/font14.fntdata"/><Relationship Id="rId47" Type="http://schemas.openxmlformats.org/officeDocument/2006/relationships/font" Target="fonts/font19.fntdata"/><Relationship Id="rId63" Type="http://schemas.openxmlformats.org/officeDocument/2006/relationships/font" Target="fonts/font35.fntdata"/><Relationship Id="rId68" Type="http://schemas.openxmlformats.org/officeDocument/2006/relationships/font" Target="fonts/font40.fntdata"/><Relationship Id="rId16" Type="http://schemas.openxmlformats.org/officeDocument/2006/relationships/slide" Target="slides/slide1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font" Target="fonts/font4.fntdata"/><Relationship Id="rId37" Type="http://schemas.openxmlformats.org/officeDocument/2006/relationships/font" Target="fonts/font9.fntdata"/><Relationship Id="rId40" Type="http://schemas.openxmlformats.org/officeDocument/2006/relationships/font" Target="fonts/font12.fntdata"/><Relationship Id="rId45" Type="http://schemas.openxmlformats.org/officeDocument/2006/relationships/font" Target="fonts/font17.fntdata"/><Relationship Id="rId53" Type="http://schemas.openxmlformats.org/officeDocument/2006/relationships/font" Target="fonts/font25.fntdata"/><Relationship Id="rId58" Type="http://schemas.openxmlformats.org/officeDocument/2006/relationships/font" Target="fonts/font30.fntdata"/><Relationship Id="rId66" Type="http://schemas.openxmlformats.org/officeDocument/2006/relationships/font" Target="fonts/font38.fntdata"/><Relationship Id="rId74" Type="http://schemas.openxmlformats.org/officeDocument/2006/relationships/font" Target="fonts/font46.fntdata"/><Relationship Id="rId79" Type="http://schemas.openxmlformats.org/officeDocument/2006/relationships/tableStyles" Target="tableStyles.xml"/><Relationship Id="rId5" Type="http://schemas.openxmlformats.org/officeDocument/2006/relationships/slide" Target="slides/slide3.xml"/><Relationship Id="rId61" Type="http://schemas.openxmlformats.org/officeDocument/2006/relationships/font" Target="fonts/font33.fntdata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font" Target="fonts/font2.fntdata"/><Relationship Id="rId35" Type="http://schemas.openxmlformats.org/officeDocument/2006/relationships/font" Target="fonts/font7.fntdata"/><Relationship Id="rId43" Type="http://schemas.openxmlformats.org/officeDocument/2006/relationships/font" Target="fonts/font15.fntdata"/><Relationship Id="rId48" Type="http://schemas.openxmlformats.org/officeDocument/2006/relationships/font" Target="fonts/font20.fntdata"/><Relationship Id="rId56" Type="http://schemas.openxmlformats.org/officeDocument/2006/relationships/font" Target="fonts/font28.fntdata"/><Relationship Id="rId64" Type="http://schemas.openxmlformats.org/officeDocument/2006/relationships/font" Target="fonts/font36.fntdata"/><Relationship Id="rId69" Type="http://schemas.openxmlformats.org/officeDocument/2006/relationships/font" Target="fonts/font41.fntdata"/><Relationship Id="rId77" Type="http://schemas.openxmlformats.org/officeDocument/2006/relationships/viewProps" Target="viewProps.xml"/><Relationship Id="rId8" Type="http://schemas.openxmlformats.org/officeDocument/2006/relationships/slide" Target="slides/slide6.xml"/><Relationship Id="rId51" Type="http://schemas.openxmlformats.org/officeDocument/2006/relationships/font" Target="fonts/font23.fntdata"/><Relationship Id="rId72" Type="http://schemas.openxmlformats.org/officeDocument/2006/relationships/font" Target="fonts/font44.fntdata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font" Target="fonts/font5.fntdata"/><Relationship Id="rId38" Type="http://schemas.openxmlformats.org/officeDocument/2006/relationships/font" Target="fonts/font10.fntdata"/><Relationship Id="rId46" Type="http://schemas.openxmlformats.org/officeDocument/2006/relationships/font" Target="fonts/font18.fntdata"/><Relationship Id="rId59" Type="http://schemas.openxmlformats.org/officeDocument/2006/relationships/font" Target="fonts/font31.fntdata"/><Relationship Id="rId67" Type="http://schemas.openxmlformats.org/officeDocument/2006/relationships/font" Target="fonts/font39.fntdata"/><Relationship Id="rId20" Type="http://schemas.openxmlformats.org/officeDocument/2006/relationships/slide" Target="slides/slide18.xml"/><Relationship Id="rId41" Type="http://schemas.openxmlformats.org/officeDocument/2006/relationships/font" Target="fonts/font13.fntdata"/><Relationship Id="rId54" Type="http://schemas.openxmlformats.org/officeDocument/2006/relationships/font" Target="fonts/font26.fntdata"/><Relationship Id="rId62" Type="http://schemas.openxmlformats.org/officeDocument/2006/relationships/font" Target="fonts/font34.fntdata"/><Relationship Id="rId70" Type="http://schemas.openxmlformats.org/officeDocument/2006/relationships/font" Target="fonts/font42.fntdata"/><Relationship Id="rId75" Type="http://schemas.openxmlformats.org/officeDocument/2006/relationships/font" Target="fonts/font4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notesMaster" Target="notesMasters/notesMaster1.xml"/><Relationship Id="rId36" Type="http://schemas.openxmlformats.org/officeDocument/2006/relationships/font" Target="fonts/font8.fntdata"/><Relationship Id="rId49" Type="http://schemas.openxmlformats.org/officeDocument/2006/relationships/font" Target="fonts/font21.fntdata"/><Relationship Id="rId57" Type="http://schemas.openxmlformats.org/officeDocument/2006/relationships/font" Target="fonts/font29.fntdata"/><Relationship Id="rId10" Type="http://schemas.openxmlformats.org/officeDocument/2006/relationships/slide" Target="slides/slide8.xml"/><Relationship Id="rId31" Type="http://schemas.openxmlformats.org/officeDocument/2006/relationships/font" Target="fonts/font3.fntdata"/><Relationship Id="rId44" Type="http://schemas.openxmlformats.org/officeDocument/2006/relationships/font" Target="fonts/font16.fntdata"/><Relationship Id="rId52" Type="http://schemas.openxmlformats.org/officeDocument/2006/relationships/font" Target="fonts/font24.fntdata"/><Relationship Id="rId60" Type="http://schemas.openxmlformats.org/officeDocument/2006/relationships/font" Target="fonts/font32.fntdata"/><Relationship Id="rId65" Type="http://schemas.openxmlformats.org/officeDocument/2006/relationships/font" Target="fonts/font37.fntdata"/><Relationship Id="rId73" Type="http://schemas.openxmlformats.org/officeDocument/2006/relationships/font" Target="fonts/font45.fntdata"/><Relationship Id="rId78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font" Target="fonts/font11.fntdata"/><Relationship Id="rId34" Type="http://schemas.openxmlformats.org/officeDocument/2006/relationships/font" Target="fonts/font6.fntdata"/><Relationship Id="rId50" Type="http://schemas.openxmlformats.org/officeDocument/2006/relationships/font" Target="fonts/font22.fntdata"/><Relationship Id="rId55" Type="http://schemas.openxmlformats.org/officeDocument/2006/relationships/font" Target="fonts/font27.fntdata"/><Relationship Id="rId76" Type="http://schemas.openxmlformats.org/officeDocument/2006/relationships/presProps" Target="presProps.xml"/><Relationship Id="rId7" Type="http://schemas.openxmlformats.org/officeDocument/2006/relationships/slide" Target="slides/slide5.xml"/><Relationship Id="rId71" Type="http://schemas.openxmlformats.org/officeDocument/2006/relationships/font" Target="fonts/font43.fntdata"/><Relationship Id="rId2" Type="http://schemas.openxmlformats.org/officeDocument/2006/relationships/slideMaster" Target="slideMasters/slideMaster2.xml"/><Relationship Id="rId29" Type="http://schemas.openxmlformats.org/officeDocument/2006/relationships/font" Target="fonts/font1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Users\onurerdemkorkmaz\Desktop\AtaUniVeriler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smoothMarker"/>
        <c:varyColors val="0"/>
        <c:ser>
          <c:idx val="0"/>
          <c:order val="0"/>
          <c:tx>
            <c:strRef>
              <c:f>Sayfa1!$B$1</c:f>
              <c:strCache>
                <c:ptCount val="1"/>
                <c:pt idx="0">
                  <c:v>Yayın Sayısı</c:v>
                </c:pt>
              </c:strCache>
            </c:strRef>
          </c:tx>
          <c:spPr>
            <a:ln w="28575" cap="rnd">
              <a:solidFill>
                <a:srgbClr val="C0000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28575">
                <a:solidFill>
                  <a:srgbClr val="C00000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9.5448066669347222E-3"/>
                  <c:y val="-8.120726494325164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A2E-4E56-9D41-79C66259735B}"/>
                </c:ext>
              </c:extLst>
            </c:dLbl>
            <c:dLbl>
              <c:idx val="1"/>
              <c:layout>
                <c:manualLayout>
                  <c:x val="0"/>
                  <c:y val="-6.871383956736677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A2E-4E56-9D41-79C66259735B}"/>
                </c:ext>
              </c:extLst>
            </c:dLbl>
            <c:dLbl>
              <c:idx val="2"/>
              <c:layout>
                <c:manualLayout>
                  <c:x val="-1.5510310833769012E-2"/>
                  <c:y val="-8.32895025058991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A2E-4E56-9D41-79C66259735B}"/>
                </c:ext>
              </c:extLst>
            </c:dLbl>
            <c:dLbl>
              <c:idx val="3"/>
              <c:layout>
                <c:manualLayout>
                  <c:x val="-1.9089613333869444E-2"/>
                  <c:y val="-5.205593906618695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A2E-4E56-9D41-79C66259735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tr-T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Sayfa1!$A$2:$A$5</c:f>
              <c:numCache>
                <c:formatCode>General</c:formatCode>
                <c:ptCount val="4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</c:numCache>
            </c:numRef>
          </c:xVal>
          <c:yVal>
            <c:numRef>
              <c:f>Sayfa1!$B$2:$B$5</c:f>
              <c:numCache>
                <c:formatCode>General</c:formatCode>
                <c:ptCount val="4"/>
                <c:pt idx="0">
                  <c:v>1302</c:v>
                </c:pt>
                <c:pt idx="1">
                  <c:v>1477</c:v>
                </c:pt>
                <c:pt idx="2">
                  <c:v>1494</c:v>
                </c:pt>
                <c:pt idx="3">
                  <c:v>1970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4-2A2E-4E56-9D41-79C66259735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43711615"/>
        <c:axId val="317507327"/>
      </c:scatterChart>
      <c:valAx>
        <c:axId val="343711615"/>
        <c:scaling>
          <c:orientation val="minMax"/>
          <c:max val="2025"/>
          <c:min val="2022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317507327"/>
        <c:crosses val="autoZero"/>
        <c:crossBetween val="midCat"/>
        <c:majorUnit val="1"/>
      </c:valAx>
      <c:valAx>
        <c:axId val="317507327"/>
        <c:scaling>
          <c:orientation val="minMax"/>
          <c:min val="12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343711615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tr-T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05.11.2026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T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4CF8B0-938A-B940-827E-E11CB1E17B3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974217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T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4CF8B0-938A-B940-827E-E11CB1E17B3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9253949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15123744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109689242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T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4CF8B0-938A-B940-827E-E11CB1E17B31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428096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246459325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only: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D77C2D9-FD70-8E4D-BD31-F98435A7991B}"/>
              </a:ext>
            </a:extLst>
          </p:cNvPr>
          <p:cNvSpPr/>
          <p:nvPr userDrawn="1"/>
        </p:nvSpPr>
        <p:spPr>
          <a:xfrm>
            <a:off x="1" y="2"/>
            <a:ext cx="880061" cy="10287000"/>
          </a:xfrm>
          <a:prstGeom prst="rect">
            <a:avLst/>
          </a:prstGeom>
          <a:solidFill>
            <a:srgbClr val="201D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50084" y="736432"/>
            <a:ext cx="15366315" cy="1695818"/>
          </a:xfrm>
        </p:spPr>
        <p:txBody>
          <a:bodyPr>
            <a:noAutofit/>
          </a:bodyPr>
          <a:lstStyle>
            <a:lvl1pPr algn="ctr">
              <a:defRPr sz="4200" b="1" i="0" cap="none" spc="0">
                <a:solidFill>
                  <a:srgbClr val="404041"/>
                </a:solidFill>
                <a:latin typeface="Century Gothic" panose="020B0502020202020204" pitchFamily="34" charset="0"/>
                <a:cs typeface="Arial"/>
              </a:defRPr>
            </a:lvl1pPr>
          </a:lstStyle>
          <a:p>
            <a:endParaRPr lang="en-US" dirty="0"/>
          </a:p>
        </p:txBody>
      </p:sp>
      <p:sp>
        <p:nvSpPr>
          <p:cNvPr id="4" name="TextBox 3"/>
          <p:cNvSpPr txBox="1"/>
          <p:nvPr userDrawn="1"/>
        </p:nvSpPr>
        <p:spPr>
          <a:xfrm>
            <a:off x="7112003" y="7082122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3600" dirty="0"/>
          </a:p>
        </p:txBody>
      </p:sp>
      <p:sp>
        <p:nvSpPr>
          <p:cNvPr id="7" name="Text Placeholder 2"/>
          <p:cNvSpPr>
            <a:spLocks noGrp="1"/>
          </p:cNvSpPr>
          <p:nvPr>
            <p:ph idx="1"/>
          </p:nvPr>
        </p:nvSpPr>
        <p:spPr>
          <a:xfrm>
            <a:off x="1550083" y="2512382"/>
            <a:ext cx="15366317" cy="75306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marR="0" indent="0" algn="l" defTabSz="9143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600"/>
              </a:spcAft>
              <a:buClr>
                <a:schemeClr val="tx1">
                  <a:lumMod val="50000"/>
                  <a:lumOff val="50000"/>
                </a:schemeClr>
              </a:buClr>
              <a:buSzPct val="100000"/>
              <a:buFontTx/>
              <a:buNone/>
              <a:tabLst/>
              <a:defRPr sz="3600">
                <a:solidFill>
                  <a:srgbClr val="404041"/>
                </a:solidFill>
                <a:latin typeface="Century Gothic" panose="020B0502020202020204" pitchFamily="34" charset="0"/>
                <a:cs typeface="Arial"/>
              </a:defRPr>
            </a:lvl1pPr>
            <a:lvl2pPr>
              <a:lnSpc>
                <a:spcPct val="100000"/>
              </a:lnSpc>
              <a:defRPr sz="3200">
                <a:solidFill>
                  <a:srgbClr val="404041"/>
                </a:solidFill>
                <a:latin typeface="Arial"/>
                <a:cs typeface="Arial"/>
              </a:defRPr>
            </a:lvl2pPr>
            <a:lvl3pPr>
              <a:lnSpc>
                <a:spcPct val="100000"/>
              </a:lnSpc>
              <a:defRPr sz="3200">
                <a:solidFill>
                  <a:srgbClr val="404041"/>
                </a:solidFill>
                <a:latin typeface="Arial"/>
                <a:cs typeface="Arial"/>
              </a:defRPr>
            </a:lvl3pPr>
            <a:lvl4pPr>
              <a:lnSpc>
                <a:spcPct val="100000"/>
              </a:lnSpc>
              <a:defRPr sz="3200">
                <a:solidFill>
                  <a:srgbClr val="404041"/>
                </a:solidFill>
                <a:latin typeface="Arial"/>
                <a:cs typeface="Arial"/>
              </a:defRPr>
            </a:lvl4pPr>
            <a:lvl5pPr>
              <a:lnSpc>
                <a:spcPct val="100000"/>
              </a:lnSpc>
              <a:defRPr sz="3200">
                <a:solidFill>
                  <a:srgbClr val="404041"/>
                </a:solidFill>
                <a:latin typeface="Arial"/>
                <a:cs typeface="Arial"/>
              </a:defRPr>
            </a:lvl5pPr>
          </a:lstStyle>
          <a:p>
            <a:pPr marL="685767" marR="0" lvl="0" indent="-685767" algn="l" defTabSz="9143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600"/>
              </a:spcAft>
              <a:buClr>
                <a:schemeClr val="tx1">
                  <a:lumMod val="50000"/>
                  <a:lumOff val="50000"/>
                </a:schemeClr>
              </a:buClr>
              <a:buSzPct val="100000"/>
              <a:buFont typeface="+mj-lt"/>
              <a:buAutoNum type="arabicPeriod"/>
              <a:tabLst/>
              <a:defRPr/>
            </a:pP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798D911-37FD-2849-9B02-026FA857C0EF}"/>
              </a:ext>
            </a:extLst>
          </p:cNvPr>
          <p:cNvSpPr txBox="1"/>
          <p:nvPr userDrawn="1"/>
        </p:nvSpPr>
        <p:spPr>
          <a:xfrm>
            <a:off x="16843022" y="1490135"/>
            <a:ext cx="0" cy="0"/>
          </a:xfrm>
          <a:prstGeom prst="rect">
            <a:avLst/>
          </a:prstGeom>
        </p:spPr>
        <p:txBody>
          <a:bodyPr vert="horz" wrap="none" lIns="182880" tIns="91440" rIns="182880" bIns="91440" rtlCol="0" anchor="ctr">
            <a:noAutofit/>
          </a:bodyPr>
          <a:lstStyle/>
          <a:p>
            <a:pPr algn="l"/>
            <a:endParaRPr lang="en-US" sz="1601" b="0" dirty="0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8" name="Resim 5">
            <a:extLst>
              <a:ext uri="{FF2B5EF4-FFF2-40B4-BE49-F238E27FC236}">
                <a16:creationId xmlns:a16="http://schemas.microsoft.com/office/drawing/2014/main" id="{D5F3628E-A447-F845-AA2B-5DC25C62F3C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38427" t="33791" r="38341" b="33516"/>
          <a:stretch/>
        </p:blipFill>
        <p:spPr>
          <a:xfrm>
            <a:off x="364097" y="346616"/>
            <a:ext cx="1031927" cy="1026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62291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only: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D77C2D9-FD70-8E4D-BD31-F98435A7991B}"/>
              </a:ext>
            </a:extLst>
          </p:cNvPr>
          <p:cNvSpPr/>
          <p:nvPr userDrawn="1"/>
        </p:nvSpPr>
        <p:spPr>
          <a:xfrm>
            <a:off x="1" y="2"/>
            <a:ext cx="880061" cy="10287000"/>
          </a:xfrm>
          <a:prstGeom prst="rect">
            <a:avLst/>
          </a:prstGeom>
          <a:solidFill>
            <a:srgbClr val="201D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50084" y="736432"/>
            <a:ext cx="15366315" cy="1695818"/>
          </a:xfrm>
        </p:spPr>
        <p:txBody>
          <a:bodyPr>
            <a:noAutofit/>
          </a:bodyPr>
          <a:lstStyle>
            <a:lvl1pPr algn="ctr">
              <a:defRPr sz="4200" b="1" i="0" cap="none" spc="0">
                <a:solidFill>
                  <a:srgbClr val="404041"/>
                </a:solidFill>
                <a:latin typeface="Century Gothic" panose="020B0502020202020204" pitchFamily="34" charset="0"/>
                <a:cs typeface="Arial"/>
              </a:defRPr>
            </a:lvl1pPr>
          </a:lstStyle>
          <a:p>
            <a:endParaRPr lang="en-US" dirty="0"/>
          </a:p>
        </p:txBody>
      </p:sp>
      <p:sp>
        <p:nvSpPr>
          <p:cNvPr id="4" name="TextBox 3"/>
          <p:cNvSpPr txBox="1"/>
          <p:nvPr userDrawn="1"/>
        </p:nvSpPr>
        <p:spPr>
          <a:xfrm>
            <a:off x="7112003" y="7082122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3600" dirty="0"/>
          </a:p>
        </p:txBody>
      </p:sp>
      <p:sp>
        <p:nvSpPr>
          <p:cNvPr id="7" name="Text Placeholder 2"/>
          <p:cNvSpPr>
            <a:spLocks noGrp="1"/>
          </p:cNvSpPr>
          <p:nvPr>
            <p:ph idx="1"/>
          </p:nvPr>
        </p:nvSpPr>
        <p:spPr>
          <a:xfrm>
            <a:off x="1550083" y="2512382"/>
            <a:ext cx="15366317" cy="75306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marR="0" indent="0" algn="l" defTabSz="9143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600"/>
              </a:spcAft>
              <a:buClr>
                <a:schemeClr val="tx1">
                  <a:lumMod val="50000"/>
                  <a:lumOff val="50000"/>
                </a:schemeClr>
              </a:buClr>
              <a:buSzPct val="100000"/>
              <a:buFontTx/>
              <a:buNone/>
              <a:tabLst/>
              <a:defRPr sz="3600">
                <a:solidFill>
                  <a:srgbClr val="404041"/>
                </a:solidFill>
                <a:latin typeface="Century Gothic" panose="020B0502020202020204" pitchFamily="34" charset="0"/>
                <a:cs typeface="Arial"/>
              </a:defRPr>
            </a:lvl1pPr>
            <a:lvl2pPr>
              <a:lnSpc>
                <a:spcPct val="100000"/>
              </a:lnSpc>
              <a:defRPr sz="3200">
                <a:solidFill>
                  <a:srgbClr val="404041"/>
                </a:solidFill>
                <a:latin typeface="Arial"/>
                <a:cs typeface="Arial"/>
              </a:defRPr>
            </a:lvl2pPr>
            <a:lvl3pPr>
              <a:lnSpc>
                <a:spcPct val="100000"/>
              </a:lnSpc>
              <a:defRPr sz="3200">
                <a:solidFill>
                  <a:srgbClr val="404041"/>
                </a:solidFill>
                <a:latin typeface="Arial"/>
                <a:cs typeface="Arial"/>
              </a:defRPr>
            </a:lvl3pPr>
            <a:lvl4pPr>
              <a:lnSpc>
                <a:spcPct val="100000"/>
              </a:lnSpc>
              <a:defRPr sz="3200">
                <a:solidFill>
                  <a:srgbClr val="404041"/>
                </a:solidFill>
                <a:latin typeface="Arial"/>
                <a:cs typeface="Arial"/>
              </a:defRPr>
            </a:lvl4pPr>
            <a:lvl5pPr>
              <a:lnSpc>
                <a:spcPct val="100000"/>
              </a:lnSpc>
              <a:defRPr sz="3200">
                <a:solidFill>
                  <a:srgbClr val="404041"/>
                </a:solidFill>
                <a:latin typeface="Arial"/>
                <a:cs typeface="Arial"/>
              </a:defRPr>
            </a:lvl5pPr>
          </a:lstStyle>
          <a:p>
            <a:pPr marL="685767" marR="0" lvl="0" indent="-685767" algn="l" defTabSz="9143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600"/>
              </a:spcAft>
              <a:buClr>
                <a:schemeClr val="tx1">
                  <a:lumMod val="50000"/>
                  <a:lumOff val="50000"/>
                </a:schemeClr>
              </a:buClr>
              <a:buSzPct val="100000"/>
              <a:buFont typeface="+mj-lt"/>
              <a:buAutoNum type="arabicPeriod"/>
              <a:tabLst/>
              <a:defRPr/>
            </a:pP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798D911-37FD-2849-9B02-026FA857C0EF}"/>
              </a:ext>
            </a:extLst>
          </p:cNvPr>
          <p:cNvSpPr txBox="1"/>
          <p:nvPr userDrawn="1"/>
        </p:nvSpPr>
        <p:spPr>
          <a:xfrm>
            <a:off x="16843022" y="1490135"/>
            <a:ext cx="0" cy="0"/>
          </a:xfrm>
          <a:prstGeom prst="rect">
            <a:avLst/>
          </a:prstGeom>
        </p:spPr>
        <p:txBody>
          <a:bodyPr vert="horz" wrap="none" lIns="182880" tIns="91440" rIns="182880" bIns="91440" rtlCol="0" anchor="ctr">
            <a:noAutofit/>
          </a:bodyPr>
          <a:lstStyle/>
          <a:p>
            <a:pPr algn="l"/>
            <a:endParaRPr lang="en-US" sz="1601" b="0" dirty="0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8" name="Resim 5">
            <a:extLst>
              <a:ext uri="{FF2B5EF4-FFF2-40B4-BE49-F238E27FC236}">
                <a16:creationId xmlns:a16="http://schemas.microsoft.com/office/drawing/2014/main" id="{D5F3628E-A447-F845-AA2B-5DC25C62F3C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38427" t="33791" r="38341" b="33516"/>
          <a:stretch/>
        </p:blipFill>
        <p:spPr>
          <a:xfrm>
            <a:off x="364097" y="346616"/>
            <a:ext cx="1031927" cy="1026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40230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F0160C-EB1D-8943-A23A-52F5F378E19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0" y="1683545"/>
            <a:ext cx="137160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A47288D-C4DF-474B-BDB9-3F2FA52AFB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0" y="5403057"/>
            <a:ext cx="13716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784" indent="0" algn="ctr">
              <a:buNone/>
              <a:defRPr sz="3000"/>
            </a:lvl2pPr>
            <a:lvl3pPr marL="1371566" indent="0" algn="ctr">
              <a:buNone/>
              <a:defRPr sz="2700"/>
            </a:lvl3pPr>
            <a:lvl4pPr marL="2057349" indent="0" algn="ctr">
              <a:buNone/>
              <a:defRPr sz="2400"/>
            </a:lvl4pPr>
            <a:lvl5pPr marL="2743131" indent="0" algn="ctr">
              <a:buNone/>
              <a:defRPr sz="2400"/>
            </a:lvl5pPr>
            <a:lvl6pPr marL="3428915" indent="0" algn="ctr">
              <a:buNone/>
              <a:defRPr sz="2400"/>
            </a:lvl6pPr>
            <a:lvl7pPr marL="4114697" indent="0" algn="ctr">
              <a:buNone/>
              <a:defRPr sz="2400"/>
            </a:lvl7pPr>
            <a:lvl8pPr marL="4800480" indent="0" algn="ctr">
              <a:buNone/>
              <a:defRPr sz="2400"/>
            </a:lvl8pPr>
            <a:lvl9pPr marL="5486264" indent="0" algn="ctr">
              <a:buNone/>
              <a:defRPr sz="24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851BE9-6E79-5A4F-A120-419BC7C86A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118B6-408D-8E46-9361-FC3A4D84A945}" type="datetimeFigureOut">
              <a:rPr lang="en-US" smtClean="0"/>
              <a:t>11/5/2026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F20C4E-E52B-9A47-B19C-04631C1B7E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D2E20-7333-744B-85E8-F47E08E243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4808F-FF2D-754D-B79B-2CF1F42B5A6C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8">
            <a:extLst>
              <a:ext uri="{FF2B5EF4-FFF2-40B4-BE49-F238E27FC236}">
                <a16:creationId xmlns:a16="http://schemas.microsoft.com/office/drawing/2014/main" id="{71B0A056-AE66-4DBA-A0F2-F23CE7497F1F}"/>
              </a:ext>
            </a:extLst>
          </p:cNvPr>
          <p:cNvSpPr txBox="1">
            <a:spLocks/>
          </p:cNvSpPr>
          <p:nvPr userDrawn="1"/>
        </p:nvSpPr>
        <p:spPr>
          <a:xfrm>
            <a:off x="9022328" y="9669475"/>
            <a:ext cx="9265673" cy="744440"/>
          </a:xfrm>
          <a:prstGeom prst="rect">
            <a:avLst/>
          </a:prstGeom>
        </p:spPr>
        <p:txBody>
          <a:bodyPr vert="horz" lIns="137160" tIns="68580" rIns="137160" bIns="68580" rtlCol="0" anchor="ctr">
            <a:noAutofit/>
          </a:bodyPr>
          <a:lstStyle>
            <a:lvl1pPr algn="ctr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i="0" kern="1200" cap="none" spc="0">
                <a:solidFill>
                  <a:srgbClr val="404041"/>
                </a:solidFill>
                <a:latin typeface="Century Gothic" panose="020B0502020202020204" pitchFamily="34" charset="0"/>
                <a:ea typeface="+mj-ea"/>
                <a:cs typeface="Arial"/>
              </a:defRPr>
            </a:lvl1pPr>
          </a:lstStyle>
          <a:p>
            <a:pPr algn="r"/>
            <a:r>
              <a:rPr lang="tr-TR" sz="2700" b="1" i="0" dirty="0">
                <a:solidFill>
                  <a:srgbClr val="0D1361"/>
                </a:solidFill>
                <a:effectLst/>
                <a:latin typeface="Podkova"/>
              </a:rPr>
              <a:t>Köklü </a:t>
            </a:r>
            <a:r>
              <a:rPr lang="tr-TR" sz="2700" b="0" i="0" dirty="0">
                <a:solidFill>
                  <a:srgbClr val="0D1361"/>
                </a:solidFill>
                <a:effectLst/>
                <a:latin typeface="Podkova"/>
              </a:rPr>
              <a:t>Üniversite</a:t>
            </a:r>
            <a:r>
              <a:rPr lang="tr-TR" sz="2700" b="1" i="0" dirty="0">
                <a:solidFill>
                  <a:srgbClr val="0D1361"/>
                </a:solidFill>
                <a:effectLst/>
                <a:latin typeface="Podkova"/>
              </a:rPr>
              <a:t>, Güçlü </a:t>
            </a:r>
            <a:r>
              <a:rPr lang="tr-TR" sz="2700" b="0" dirty="0">
                <a:solidFill>
                  <a:srgbClr val="0D1361"/>
                </a:solidFill>
                <a:latin typeface="Podkova"/>
              </a:rPr>
              <a:t>B</a:t>
            </a:r>
            <a:r>
              <a:rPr lang="tr-TR" sz="2700" b="0" i="0" dirty="0">
                <a:solidFill>
                  <a:srgbClr val="0D1361"/>
                </a:solidFill>
                <a:effectLst/>
                <a:latin typeface="Podkova"/>
              </a:rPr>
              <a:t>ilim</a:t>
            </a:r>
            <a:r>
              <a:rPr lang="tr-TR" sz="2700" b="1" i="0" dirty="0">
                <a:solidFill>
                  <a:srgbClr val="0D1361"/>
                </a:solidFill>
                <a:effectLst/>
                <a:latin typeface="Podkova"/>
              </a:rPr>
              <a:t>, Parlak </a:t>
            </a:r>
            <a:r>
              <a:rPr lang="tr-TR" sz="2700" b="0" dirty="0">
                <a:solidFill>
                  <a:srgbClr val="0D1361"/>
                </a:solidFill>
                <a:latin typeface="Podkova"/>
              </a:rPr>
              <a:t>G</a:t>
            </a:r>
            <a:r>
              <a:rPr lang="tr-TR" sz="2700" b="0" i="0" dirty="0">
                <a:solidFill>
                  <a:srgbClr val="0D1361"/>
                </a:solidFill>
                <a:effectLst/>
                <a:latin typeface="Podkova"/>
              </a:rPr>
              <a:t>elecek...</a:t>
            </a:r>
          </a:p>
        </p:txBody>
      </p:sp>
    </p:spTree>
    <p:extLst>
      <p:ext uri="{BB962C8B-B14F-4D97-AF65-F5344CB8AC3E}">
        <p14:creationId xmlns:p14="http://schemas.microsoft.com/office/powerpoint/2010/main" val="21755155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7311AB-8697-7D49-B904-24DA6C72FC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3E3D19-4E2A-7F40-B528-1F5B63079C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A9A258-D679-AA4A-BBCD-CE0E110AC7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118B6-408D-8E46-9361-FC3A4D84A945}" type="datetimeFigureOut">
              <a:rPr lang="en-US" smtClean="0"/>
              <a:t>11/5/2026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907E4D-558A-1140-B5B1-36E88D0E8D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CE5237-F4A9-4A43-83CB-96D76BCE01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4808F-FF2D-754D-B79B-2CF1F42B5A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17904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36076E-8231-1942-843D-B870B9AC7C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7777" y="2564611"/>
            <a:ext cx="15773400" cy="427910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CDA872-07C4-7A4A-A62D-2F032D1FE2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47777" y="6884198"/>
            <a:ext cx="15773400" cy="225028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1pPr>
            <a:lvl2pPr marL="685784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566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349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131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891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697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48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264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E532EC-2EC4-904C-BE18-41FB915943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118B6-408D-8E46-9361-FC3A4D84A945}" type="datetimeFigureOut">
              <a:rPr lang="en-US" smtClean="0"/>
              <a:t>11/5/2026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81C43C-1375-3247-9451-BE8125D4C5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A7F901-270D-CE4E-AC30-FA41E7AB0D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4808F-FF2D-754D-B79B-2CF1F42B5A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183535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24D01E-FB0B-8349-B3D6-D556EB5146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BA695F-960F-5743-A7AB-8B31D68BA10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57300" y="2738438"/>
            <a:ext cx="7772400" cy="65270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E35AEE0-12B0-304C-B6A6-CC420D4CDE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258300" y="2738438"/>
            <a:ext cx="7772400" cy="65270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125BE3-B84A-8C42-8255-5940632452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118B6-408D-8E46-9361-FC3A4D84A945}" type="datetimeFigureOut">
              <a:rPr lang="en-US" smtClean="0"/>
              <a:t>11/5/2026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993597-62E1-0042-940F-774F8FA78E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E1CD57E-338B-3B47-ADD4-6E24E61989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4808F-FF2D-754D-B79B-2CF1F42B5A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565228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E98042-40B1-AE4E-B796-E25CEC9981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682" y="547691"/>
            <a:ext cx="15773400" cy="198834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EB69CE-5721-2048-88DE-1C68033EC8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9684" y="2521745"/>
            <a:ext cx="7736681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784" indent="0">
              <a:buNone/>
              <a:defRPr sz="3000" b="1"/>
            </a:lvl2pPr>
            <a:lvl3pPr marL="1371566" indent="0">
              <a:buNone/>
              <a:defRPr sz="2700" b="1"/>
            </a:lvl3pPr>
            <a:lvl4pPr marL="2057349" indent="0">
              <a:buNone/>
              <a:defRPr sz="2400" b="1"/>
            </a:lvl4pPr>
            <a:lvl5pPr marL="2743131" indent="0">
              <a:buNone/>
              <a:defRPr sz="2400" b="1"/>
            </a:lvl5pPr>
            <a:lvl6pPr marL="3428915" indent="0">
              <a:buNone/>
              <a:defRPr sz="2400" b="1"/>
            </a:lvl6pPr>
            <a:lvl7pPr marL="4114697" indent="0">
              <a:buNone/>
              <a:defRPr sz="2400" b="1"/>
            </a:lvl7pPr>
            <a:lvl8pPr marL="4800480" indent="0">
              <a:buNone/>
              <a:defRPr sz="2400" b="1"/>
            </a:lvl8pPr>
            <a:lvl9pPr marL="5486264" indent="0">
              <a:buNone/>
              <a:defRPr sz="24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7C4697-F602-4746-AF27-41C34B0795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59684" y="3757613"/>
            <a:ext cx="7736681" cy="552688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7B73F3F-49D1-8745-93AA-0B7A68D1838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258302" y="2521745"/>
            <a:ext cx="7774782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784" indent="0">
              <a:buNone/>
              <a:defRPr sz="3000" b="1"/>
            </a:lvl2pPr>
            <a:lvl3pPr marL="1371566" indent="0">
              <a:buNone/>
              <a:defRPr sz="2700" b="1"/>
            </a:lvl3pPr>
            <a:lvl4pPr marL="2057349" indent="0">
              <a:buNone/>
              <a:defRPr sz="2400" b="1"/>
            </a:lvl4pPr>
            <a:lvl5pPr marL="2743131" indent="0">
              <a:buNone/>
              <a:defRPr sz="2400" b="1"/>
            </a:lvl5pPr>
            <a:lvl6pPr marL="3428915" indent="0">
              <a:buNone/>
              <a:defRPr sz="2400" b="1"/>
            </a:lvl6pPr>
            <a:lvl7pPr marL="4114697" indent="0">
              <a:buNone/>
              <a:defRPr sz="2400" b="1"/>
            </a:lvl7pPr>
            <a:lvl8pPr marL="4800480" indent="0">
              <a:buNone/>
              <a:defRPr sz="2400" b="1"/>
            </a:lvl8pPr>
            <a:lvl9pPr marL="5486264" indent="0">
              <a:buNone/>
              <a:defRPr sz="24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AB4FC9C-5ACD-A849-81A6-73A045D23F6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9258302" y="3757613"/>
            <a:ext cx="7774782" cy="552688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4057366-4C3D-0949-9B42-4DC94BDFD0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118B6-408D-8E46-9361-FC3A4D84A945}" type="datetimeFigureOut">
              <a:rPr lang="en-US" smtClean="0"/>
              <a:t>11/5/2026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2141895-3415-ED4C-BEC3-8535968BB3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1DF1EFC-8143-7A41-9ADF-27F81572FA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4808F-FF2D-754D-B79B-2CF1F42B5A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21110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488406-D1FC-804A-B123-28DAC27B08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7CAFEC7-BE99-5B41-947F-6C9F7EB0FC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118B6-408D-8E46-9361-FC3A4D84A945}" type="datetimeFigureOut">
              <a:rPr lang="en-US" smtClean="0"/>
              <a:t>11/5/2026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9A36B2D-A1E2-0B42-8341-27BF929FA9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4CF3134-F4AF-024B-A164-8F6281CA9E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4808F-FF2D-754D-B79B-2CF1F42B5A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85261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93288C-BC1B-2741-8005-F49BCD8CE3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118B6-408D-8E46-9361-FC3A4D84A945}" type="datetimeFigureOut">
              <a:rPr lang="en-US" smtClean="0"/>
              <a:t>11/5/2026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2763DFD-9D16-1D46-BE1B-2A41902A60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4A6452-3E59-AC46-B500-1B4480C3E6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4808F-FF2D-754D-B79B-2CF1F42B5A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041217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989F9A-BA62-CE40-A0BD-431470889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683" y="685800"/>
            <a:ext cx="5898356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99DA7C-13A3-764D-8428-2ECEF4DD27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74782" y="1481141"/>
            <a:ext cx="9258300" cy="731043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A1E4FB-716E-E74A-9DC0-5BEA6C58C1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59683" y="3086100"/>
            <a:ext cx="5898356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784" indent="0">
              <a:buNone/>
              <a:defRPr sz="2100"/>
            </a:lvl2pPr>
            <a:lvl3pPr marL="1371566" indent="0">
              <a:buNone/>
              <a:defRPr sz="1800"/>
            </a:lvl3pPr>
            <a:lvl4pPr marL="2057349" indent="0">
              <a:buNone/>
              <a:defRPr sz="1500"/>
            </a:lvl4pPr>
            <a:lvl5pPr marL="2743131" indent="0">
              <a:buNone/>
              <a:defRPr sz="1500"/>
            </a:lvl5pPr>
            <a:lvl6pPr marL="3428915" indent="0">
              <a:buNone/>
              <a:defRPr sz="1500"/>
            </a:lvl6pPr>
            <a:lvl7pPr marL="4114697" indent="0">
              <a:buNone/>
              <a:defRPr sz="1500"/>
            </a:lvl7pPr>
            <a:lvl8pPr marL="4800480" indent="0">
              <a:buNone/>
              <a:defRPr sz="1500"/>
            </a:lvl8pPr>
            <a:lvl9pPr marL="5486264" indent="0">
              <a:buNone/>
              <a:defRPr sz="15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2C85427-E906-AF46-98BD-CE5C3991F8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118B6-408D-8E46-9361-FC3A4D84A945}" type="datetimeFigureOut">
              <a:rPr lang="en-US" smtClean="0"/>
              <a:t>11/5/2026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F5A812B-8397-B842-AD3B-8B9FAF15EF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615417A-D12E-3045-BFE8-55730B6ED5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4808F-FF2D-754D-B79B-2CF1F42B5A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292853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4039D7-3166-8C4C-83D6-51DB4B1052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683" y="685800"/>
            <a:ext cx="5898356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23D28F2-D8AB-FA46-82FA-1FE6179C430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774782" y="1481141"/>
            <a:ext cx="9258300" cy="7310438"/>
          </a:xfrm>
        </p:spPr>
        <p:txBody>
          <a:bodyPr/>
          <a:lstStyle>
            <a:lvl1pPr marL="0" indent="0">
              <a:buNone/>
              <a:defRPr sz="4800"/>
            </a:lvl1pPr>
            <a:lvl2pPr marL="685784" indent="0">
              <a:buNone/>
              <a:defRPr sz="4200"/>
            </a:lvl2pPr>
            <a:lvl3pPr marL="1371566" indent="0">
              <a:buNone/>
              <a:defRPr sz="3600"/>
            </a:lvl3pPr>
            <a:lvl4pPr marL="2057349" indent="0">
              <a:buNone/>
              <a:defRPr sz="3000"/>
            </a:lvl4pPr>
            <a:lvl5pPr marL="2743131" indent="0">
              <a:buNone/>
              <a:defRPr sz="3000"/>
            </a:lvl5pPr>
            <a:lvl6pPr marL="3428915" indent="0">
              <a:buNone/>
              <a:defRPr sz="3000"/>
            </a:lvl6pPr>
            <a:lvl7pPr marL="4114697" indent="0">
              <a:buNone/>
              <a:defRPr sz="3000"/>
            </a:lvl7pPr>
            <a:lvl8pPr marL="4800480" indent="0">
              <a:buNone/>
              <a:defRPr sz="3000"/>
            </a:lvl8pPr>
            <a:lvl9pPr marL="5486264" indent="0">
              <a:buNone/>
              <a:defRPr sz="3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8E19BD-4E60-6F45-919F-6E2AAB8640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59683" y="3086100"/>
            <a:ext cx="5898356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784" indent="0">
              <a:buNone/>
              <a:defRPr sz="2100"/>
            </a:lvl2pPr>
            <a:lvl3pPr marL="1371566" indent="0">
              <a:buNone/>
              <a:defRPr sz="1800"/>
            </a:lvl3pPr>
            <a:lvl4pPr marL="2057349" indent="0">
              <a:buNone/>
              <a:defRPr sz="1500"/>
            </a:lvl4pPr>
            <a:lvl5pPr marL="2743131" indent="0">
              <a:buNone/>
              <a:defRPr sz="1500"/>
            </a:lvl5pPr>
            <a:lvl6pPr marL="3428915" indent="0">
              <a:buNone/>
              <a:defRPr sz="1500"/>
            </a:lvl6pPr>
            <a:lvl7pPr marL="4114697" indent="0">
              <a:buNone/>
              <a:defRPr sz="1500"/>
            </a:lvl7pPr>
            <a:lvl8pPr marL="4800480" indent="0">
              <a:buNone/>
              <a:defRPr sz="1500"/>
            </a:lvl8pPr>
            <a:lvl9pPr marL="5486264" indent="0">
              <a:buNone/>
              <a:defRPr sz="15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B9F308-4B67-B549-88BC-88B4DE1E92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118B6-408D-8E46-9361-FC3A4D84A945}" type="datetimeFigureOut">
              <a:rPr lang="en-US" smtClean="0"/>
              <a:t>11/5/2026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A30340-2C6A-AC45-908B-875A7B1E39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07F86D6-8CB2-594F-B6AA-596F721D9E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4808F-FF2D-754D-B79B-2CF1F42B5A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613915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0DA609-82D4-2A4B-ADA5-1EAD2D0E1D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3AF5D09-F8AB-8C42-BE08-1F1D404D89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95693C-4D02-754E-989F-515620F088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118B6-408D-8E46-9361-FC3A4D84A945}" type="datetimeFigureOut">
              <a:rPr lang="en-US" smtClean="0"/>
              <a:t>11/5/2026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C9D593-115E-DC40-A61E-085A2343AA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484C35-126E-6A4C-9435-8EAFDAF56D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4808F-FF2D-754D-B79B-2CF1F42B5A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098572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112A38A-D75B-094C-82BF-CF4209FA8FF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3087352" y="547688"/>
            <a:ext cx="3943350" cy="871775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16383D1-C00E-804A-890F-785874C090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257302" y="547688"/>
            <a:ext cx="11601450" cy="871775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77429D-EE2E-5647-9C7D-1505271221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118B6-408D-8E46-9361-FC3A4D84A945}" type="datetimeFigureOut">
              <a:rPr lang="en-US" smtClean="0"/>
              <a:t>11/5/2026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E4D2D0-9154-4541-849F-9FE930D66F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05D7C2-5035-8D4C-9C91-B1B042510D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4808F-FF2D-754D-B79B-2CF1F42B5A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62581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73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2E883E5-FD3E-CF44-A120-05A7D218DF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91"/>
            <a:ext cx="1577340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E5D53E-FAE9-7F4B-84A1-C287CF8EEA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3F7E64-B217-F64C-B974-22E24CDAA51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57300" y="9534529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7118B6-408D-8E46-9361-FC3A4D84A945}" type="datetimeFigureOut">
              <a:rPr lang="en-US" smtClean="0"/>
              <a:t>11/5/2026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639E8A-43D1-5D40-ADBD-38DDF62CE4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57900" y="9534529"/>
            <a:ext cx="6172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D21B4F-F186-CF43-B3C0-96CF245060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915900" y="9534529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A4808F-FF2D-754D-B79B-2CF1F42B5A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24540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1371566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91" indent="-342891" algn="l" defTabSz="1371566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675" indent="-342891" algn="l" defTabSz="1371566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457" indent="-342891" algn="l" defTabSz="1371566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240" indent="-342891" algn="l" defTabSz="1371566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024" indent="-342891" algn="l" defTabSz="1371566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806" indent="-342891" algn="l" defTabSz="1371566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589" indent="-342891" algn="l" defTabSz="1371566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371" indent="-342891" algn="l" defTabSz="1371566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155" indent="-342891" algn="l" defTabSz="1371566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566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4" algn="l" defTabSz="1371566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566" algn="l" defTabSz="1371566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349" algn="l" defTabSz="1371566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algn="l" defTabSz="1371566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8915" algn="l" defTabSz="1371566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697" algn="l" defTabSz="1371566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480" algn="l" defTabSz="1371566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264" algn="l" defTabSz="1371566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1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5" Type="http://schemas.openxmlformats.org/officeDocument/2006/relationships/image" Target="../media/image2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Relationship Id="rId14" Type="http://schemas.openxmlformats.org/officeDocument/2006/relationships/image" Target="../media/image1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31.svg"/><Relationship Id="rId18" Type="http://schemas.openxmlformats.org/officeDocument/2006/relationships/image" Target="../media/image33.png"/><Relationship Id="rId3" Type="http://schemas.openxmlformats.org/officeDocument/2006/relationships/image" Target="../media/image22.png"/><Relationship Id="rId21" Type="http://schemas.openxmlformats.org/officeDocument/2006/relationships/image" Target="../media/image35.png"/><Relationship Id="rId7" Type="http://schemas.openxmlformats.org/officeDocument/2006/relationships/image" Target="../media/image26.png"/><Relationship Id="rId12" Type="http://schemas.openxmlformats.org/officeDocument/2006/relationships/image" Target="../media/image30.png"/><Relationship Id="rId17" Type="http://schemas.openxmlformats.org/officeDocument/2006/relationships/image" Target="../media/image35.sv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32.png"/><Relationship Id="rId20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11" Type="http://schemas.openxmlformats.org/officeDocument/2006/relationships/image" Target="../media/image7.png"/><Relationship Id="rId5" Type="http://schemas.openxmlformats.org/officeDocument/2006/relationships/image" Target="../media/image24.png"/><Relationship Id="rId15" Type="http://schemas.openxmlformats.org/officeDocument/2006/relationships/image" Target="../media/image33.svg"/><Relationship Id="rId10" Type="http://schemas.openxmlformats.org/officeDocument/2006/relationships/image" Target="../media/image29.png"/><Relationship Id="rId19" Type="http://schemas.openxmlformats.org/officeDocument/2006/relationships/image" Target="../media/image37.svg"/><Relationship Id="rId4" Type="http://schemas.openxmlformats.org/officeDocument/2006/relationships/image" Target="../media/image23.png"/><Relationship Id="rId9" Type="http://schemas.openxmlformats.org/officeDocument/2006/relationships/image" Target="../media/image28.png"/><Relationship Id="rId14" Type="http://schemas.openxmlformats.org/officeDocument/2006/relationships/image" Target="../media/image3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13" Type="http://schemas.openxmlformats.org/officeDocument/2006/relationships/image" Target="../media/image43.png"/><Relationship Id="rId3" Type="http://schemas.openxmlformats.org/officeDocument/2006/relationships/image" Target="../media/image33.png"/><Relationship Id="rId7" Type="http://schemas.openxmlformats.org/officeDocument/2006/relationships/image" Target="../media/image38.png"/><Relationship Id="rId12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11" Type="http://schemas.openxmlformats.org/officeDocument/2006/relationships/image" Target="../media/image42.png"/><Relationship Id="rId5" Type="http://schemas.openxmlformats.org/officeDocument/2006/relationships/image" Target="../media/image36.png"/><Relationship Id="rId10" Type="http://schemas.openxmlformats.org/officeDocument/2006/relationships/image" Target="../media/image41.png"/><Relationship Id="rId4" Type="http://schemas.openxmlformats.org/officeDocument/2006/relationships/image" Target="../media/image37.svg"/><Relationship Id="rId9" Type="http://schemas.openxmlformats.org/officeDocument/2006/relationships/image" Target="../media/image4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4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4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13" Type="http://schemas.openxmlformats.org/officeDocument/2006/relationships/image" Target="../media/image7.png"/><Relationship Id="rId3" Type="http://schemas.openxmlformats.org/officeDocument/2006/relationships/image" Target="../media/image48.png"/><Relationship Id="rId7" Type="http://schemas.openxmlformats.org/officeDocument/2006/relationships/image" Target="../media/image52.png"/><Relationship Id="rId12" Type="http://schemas.openxmlformats.org/officeDocument/2006/relationships/image" Target="../media/image4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png"/><Relationship Id="rId11" Type="http://schemas.openxmlformats.org/officeDocument/2006/relationships/image" Target="../media/image37.svg"/><Relationship Id="rId5" Type="http://schemas.openxmlformats.org/officeDocument/2006/relationships/image" Target="../media/image50.png"/><Relationship Id="rId10" Type="http://schemas.openxmlformats.org/officeDocument/2006/relationships/image" Target="../media/image33.png"/><Relationship Id="rId4" Type="http://schemas.openxmlformats.org/officeDocument/2006/relationships/image" Target="../media/image49.png"/><Relationship Id="rId9" Type="http://schemas.openxmlformats.org/officeDocument/2006/relationships/image" Target="../media/image54.png"/><Relationship Id="rId14" Type="http://schemas.openxmlformats.org/officeDocument/2006/relationships/image" Target="../media/image5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59.png"/><Relationship Id="rId3" Type="http://schemas.openxmlformats.org/officeDocument/2006/relationships/image" Target="../media/image8.png"/><Relationship Id="rId7" Type="http://schemas.openxmlformats.org/officeDocument/2006/relationships/image" Target="../media/image15.png"/><Relationship Id="rId12" Type="http://schemas.openxmlformats.org/officeDocument/2006/relationships/image" Target="../media/image41.png"/><Relationship Id="rId17" Type="http://schemas.openxmlformats.org/officeDocument/2006/relationships/image" Target="../media/image63.png"/><Relationship Id="rId2" Type="http://schemas.openxmlformats.org/officeDocument/2006/relationships/notesSlide" Target="../notesSlides/notesSlide10.xml"/><Relationship Id="rId16" Type="http://schemas.openxmlformats.org/officeDocument/2006/relationships/image" Target="../media/image6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11" Type="http://schemas.openxmlformats.org/officeDocument/2006/relationships/image" Target="../media/image58.jpeg"/><Relationship Id="rId5" Type="http://schemas.openxmlformats.org/officeDocument/2006/relationships/image" Target="../media/image12.png"/><Relationship Id="rId15" Type="http://schemas.openxmlformats.org/officeDocument/2006/relationships/image" Target="../media/image61.png"/><Relationship Id="rId10" Type="http://schemas.openxmlformats.org/officeDocument/2006/relationships/image" Target="../media/image62.svg"/><Relationship Id="rId4" Type="http://schemas.openxmlformats.org/officeDocument/2006/relationships/image" Target="../media/image9.png"/><Relationship Id="rId9" Type="http://schemas.openxmlformats.org/officeDocument/2006/relationships/image" Target="../media/image57.png"/><Relationship Id="rId14" Type="http://schemas.openxmlformats.org/officeDocument/2006/relationships/image" Target="../media/image6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13" Type="http://schemas.openxmlformats.org/officeDocument/2006/relationships/image" Target="../media/image14.png"/><Relationship Id="rId18" Type="http://schemas.openxmlformats.org/officeDocument/2006/relationships/image" Target="../media/image68.jpg"/><Relationship Id="rId3" Type="http://schemas.openxmlformats.org/officeDocument/2006/relationships/image" Target="../media/image8.png"/><Relationship Id="rId7" Type="http://schemas.openxmlformats.org/officeDocument/2006/relationships/image" Target="../media/image70.svg"/><Relationship Id="rId12" Type="http://schemas.openxmlformats.org/officeDocument/2006/relationships/image" Target="../media/image59.png"/><Relationship Id="rId17" Type="http://schemas.openxmlformats.org/officeDocument/2006/relationships/image" Target="../media/image67.png"/><Relationship Id="rId2" Type="http://schemas.openxmlformats.org/officeDocument/2006/relationships/notesSlide" Target="../notesSlides/notesSlide11.xml"/><Relationship Id="rId16" Type="http://schemas.openxmlformats.org/officeDocument/2006/relationships/image" Target="../media/image37.svg"/><Relationship Id="rId20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4.png"/><Relationship Id="rId11" Type="http://schemas.openxmlformats.org/officeDocument/2006/relationships/image" Target="../media/image74.svg"/><Relationship Id="rId5" Type="http://schemas.openxmlformats.org/officeDocument/2006/relationships/image" Target="../media/image15.png"/><Relationship Id="rId15" Type="http://schemas.openxmlformats.org/officeDocument/2006/relationships/image" Target="../media/image33.png"/><Relationship Id="rId10" Type="http://schemas.openxmlformats.org/officeDocument/2006/relationships/image" Target="../media/image66.png"/><Relationship Id="rId19" Type="http://schemas.openxmlformats.org/officeDocument/2006/relationships/image" Target="../media/image69.jpeg"/><Relationship Id="rId4" Type="http://schemas.openxmlformats.org/officeDocument/2006/relationships/image" Target="../media/image9.png"/><Relationship Id="rId9" Type="http://schemas.openxmlformats.org/officeDocument/2006/relationships/image" Target="../media/image72.svg"/><Relationship Id="rId1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13" Type="http://schemas.openxmlformats.org/officeDocument/2006/relationships/image" Target="../media/image33.png"/><Relationship Id="rId18" Type="http://schemas.openxmlformats.org/officeDocument/2006/relationships/image" Target="../media/image7.png"/><Relationship Id="rId3" Type="http://schemas.openxmlformats.org/officeDocument/2006/relationships/image" Target="../media/image70.png"/><Relationship Id="rId7" Type="http://schemas.openxmlformats.org/officeDocument/2006/relationships/image" Target="../media/image74.png"/><Relationship Id="rId12" Type="http://schemas.openxmlformats.org/officeDocument/2006/relationships/image" Target="../media/image59.png"/><Relationship Id="rId17" Type="http://schemas.openxmlformats.org/officeDocument/2006/relationships/image" Target="../media/image80.png"/><Relationship Id="rId2" Type="http://schemas.openxmlformats.org/officeDocument/2006/relationships/notesSlide" Target="../notesSlides/notesSlide12.xml"/><Relationship Id="rId16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3.png"/><Relationship Id="rId11" Type="http://schemas.openxmlformats.org/officeDocument/2006/relationships/image" Target="../media/image78.png"/><Relationship Id="rId5" Type="http://schemas.openxmlformats.org/officeDocument/2006/relationships/image" Target="../media/image72.png"/><Relationship Id="rId15" Type="http://schemas.openxmlformats.org/officeDocument/2006/relationships/image" Target="../media/image79.jpeg"/><Relationship Id="rId10" Type="http://schemas.openxmlformats.org/officeDocument/2006/relationships/image" Target="../media/image77.png"/><Relationship Id="rId4" Type="http://schemas.openxmlformats.org/officeDocument/2006/relationships/image" Target="../media/image71.png"/><Relationship Id="rId9" Type="http://schemas.openxmlformats.org/officeDocument/2006/relationships/image" Target="../media/image76.png"/><Relationship Id="rId14" Type="http://schemas.openxmlformats.org/officeDocument/2006/relationships/image" Target="../media/image37.sv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13" Type="http://schemas.openxmlformats.org/officeDocument/2006/relationships/image" Target="../media/image87.png"/><Relationship Id="rId18" Type="http://schemas.openxmlformats.org/officeDocument/2006/relationships/image" Target="../media/image101.svg"/><Relationship Id="rId26" Type="http://schemas.openxmlformats.org/officeDocument/2006/relationships/image" Target="../media/image108.svg"/><Relationship Id="rId3" Type="http://schemas.openxmlformats.org/officeDocument/2006/relationships/image" Target="../media/image41.png"/><Relationship Id="rId21" Type="http://schemas.openxmlformats.org/officeDocument/2006/relationships/image" Target="../media/image93.jpeg"/><Relationship Id="rId7" Type="http://schemas.openxmlformats.org/officeDocument/2006/relationships/image" Target="../media/image82.jpeg"/><Relationship Id="rId12" Type="http://schemas.openxmlformats.org/officeDocument/2006/relationships/image" Target="../media/image95.svg"/><Relationship Id="rId17" Type="http://schemas.openxmlformats.org/officeDocument/2006/relationships/image" Target="../media/image90.png"/><Relationship Id="rId25" Type="http://schemas.openxmlformats.org/officeDocument/2006/relationships/image" Target="../media/image95.png"/><Relationship Id="rId2" Type="http://schemas.openxmlformats.org/officeDocument/2006/relationships/notesSlide" Target="../notesSlides/notesSlide13.xml"/><Relationship Id="rId16" Type="http://schemas.openxmlformats.org/officeDocument/2006/relationships/image" Target="../media/image99.svg"/><Relationship Id="rId20" Type="http://schemas.openxmlformats.org/officeDocument/2006/relationships/image" Target="../media/image9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1.png"/><Relationship Id="rId11" Type="http://schemas.openxmlformats.org/officeDocument/2006/relationships/image" Target="../media/image86.png"/><Relationship Id="rId24" Type="http://schemas.openxmlformats.org/officeDocument/2006/relationships/image" Target="../media/image106.svg"/><Relationship Id="rId5" Type="http://schemas.openxmlformats.org/officeDocument/2006/relationships/image" Target="../media/image80.png"/><Relationship Id="rId15" Type="http://schemas.openxmlformats.org/officeDocument/2006/relationships/image" Target="../media/image89.png"/><Relationship Id="rId23" Type="http://schemas.openxmlformats.org/officeDocument/2006/relationships/image" Target="../media/image94.png"/><Relationship Id="rId28" Type="http://schemas.openxmlformats.org/officeDocument/2006/relationships/image" Target="../media/image110.svg"/><Relationship Id="rId10" Type="http://schemas.openxmlformats.org/officeDocument/2006/relationships/image" Target="../media/image85.png"/><Relationship Id="rId19" Type="http://schemas.openxmlformats.org/officeDocument/2006/relationships/image" Target="../media/image91.png"/><Relationship Id="rId4" Type="http://schemas.openxmlformats.org/officeDocument/2006/relationships/image" Target="../media/image7.png"/><Relationship Id="rId9" Type="http://schemas.openxmlformats.org/officeDocument/2006/relationships/image" Target="../media/image84.png"/><Relationship Id="rId14" Type="http://schemas.openxmlformats.org/officeDocument/2006/relationships/image" Target="../media/image88.jpeg"/><Relationship Id="rId22" Type="http://schemas.openxmlformats.org/officeDocument/2006/relationships/image" Target="../media/image59.png"/><Relationship Id="rId27" Type="http://schemas.openxmlformats.org/officeDocument/2006/relationships/image" Target="../media/image96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3.png"/><Relationship Id="rId13" Type="http://schemas.openxmlformats.org/officeDocument/2006/relationships/image" Target="../media/image108.png"/><Relationship Id="rId18" Type="http://schemas.openxmlformats.org/officeDocument/2006/relationships/image" Target="../media/image113.png"/><Relationship Id="rId26" Type="http://schemas.openxmlformats.org/officeDocument/2006/relationships/image" Target="../media/image33.png"/><Relationship Id="rId3" Type="http://schemas.openxmlformats.org/officeDocument/2006/relationships/image" Target="../media/image98.png"/><Relationship Id="rId21" Type="http://schemas.openxmlformats.org/officeDocument/2006/relationships/image" Target="../media/image80.png"/><Relationship Id="rId7" Type="http://schemas.openxmlformats.org/officeDocument/2006/relationships/image" Target="../media/image102.png"/><Relationship Id="rId12" Type="http://schemas.openxmlformats.org/officeDocument/2006/relationships/image" Target="../media/image107.png"/><Relationship Id="rId17" Type="http://schemas.openxmlformats.org/officeDocument/2006/relationships/image" Target="../media/image112.png"/><Relationship Id="rId25" Type="http://schemas.openxmlformats.org/officeDocument/2006/relationships/image" Target="../media/image7.png"/><Relationship Id="rId2" Type="http://schemas.openxmlformats.org/officeDocument/2006/relationships/image" Target="../media/image97.png"/><Relationship Id="rId16" Type="http://schemas.openxmlformats.org/officeDocument/2006/relationships/image" Target="../media/image111.png"/><Relationship Id="rId20" Type="http://schemas.openxmlformats.org/officeDocument/2006/relationships/image" Target="../media/image1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1.png"/><Relationship Id="rId11" Type="http://schemas.openxmlformats.org/officeDocument/2006/relationships/image" Target="../media/image106.png"/><Relationship Id="rId24" Type="http://schemas.openxmlformats.org/officeDocument/2006/relationships/image" Target="../media/image59.png"/><Relationship Id="rId5" Type="http://schemas.openxmlformats.org/officeDocument/2006/relationships/image" Target="../media/image100.png"/><Relationship Id="rId15" Type="http://schemas.openxmlformats.org/officeDocument/2006/relationships/image" Target="../media/image110.png"/><Relationship Id="rId23" Type="http://schemas.openxmlformats.org/officeDocument/2006/relationships/image" Target="../media/image41.png"/><Relationship Id="rId10" Type="http://schemas.openxmlformats.org/officeDocument/2006/relationships/image" Target="../media/image105.png"/><Relationship Id="rId19" Type="http://schemas.openxmlformats.org/officeDocument/2006/relationships/image" Target="../media/image114.png"/><Relationship Id="rId4" Type="http://schemas.openxmlformats.org/officeDocument/2006/relationships/image" Target="../media/image99.png"/><Relationship Id="rId9" Type="http://schemas.openxmlformats.org/officeDocument/2006/relationships/image" Target="../media/image104.png"/><Relationship Id="rId14" Type="http://schemas.openxmlformats.org/officeDocument/2006/relationships/image" Target="../media/image109.png"/><Relationship Id="rId22" Type="http://schemas.openxmlformats.org/officeDocument/2006/relationships/image" Target="../media/image116.jpeg"/><Relationship Id="rId27" Type="http://schemas.openxmlformats.org/officeDocument/2006/relationships/image" Target="../media/image37.sv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2.png"/><Relationship Id="rId13" Type="http://schemas.openxmlformats.org/officeDocument/2006/relationships/image" Target="../media/image127.png"/><Relationship Id="rId18" Type="http://schemas.openxmlformats.org/officeDocument/2006/relationships/image" Target="../media/image132.png"/><Relationship Id="rId26" Type="http://schemas.openxmlformats.org/officeDocument/2006/relationships/image" Target="../media/image140.png"/><Relationship Id="rId3" Type="http://schemas.openxmlformats.org/officeDocument/2006/relationships/image" Target="../media/image117.png"/><Relationship Id="rId21" Type="http://schemas.openxmlformats.org/officeDocument/2006/relationships/image" Target="../media/image135.png"/><Relationship Id="rId7" Type="http://schemas.openxmlformats.org/officeDocument/2006/relationships/image" Target="../media/image121.png"/><Relationship Id="rId12" Type="http://schemas.openxmlformats.org/officeDocument/2006/relationships/image" Target="../media/image126.png"/><Relationship Id="rId17" Type="http://schemas.openxmlformats.org/officeDocument/2006/relationships/image" Target="../media/image131.png"/><Relationship Id="rId25" Type="http://schemas.openxmlformats.org/officeDocument/2006/relationships/image" Target="../media/image139.png"/><Relationship Id="rId2" Type="http://schemas.openxmlformats.org/officeDocument/2006/relationships/notesSlide" Target="../notesSlides/notesSlide14.xml"/><Relationship Id="rId16" Type="http://schemas.openxmlformats.org/officeDocument/2006/relationships/image" Target="../media/image130.png"/><Relationship Id="rId20" Type="http://schemas.openxmlformats.org/officeDocument/2006/relationships/image" Target="../media/image134.png"/><Relationship Id="rId29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0.png"/><Relationship Id="rId11" Type="http://schemas.openxmlformats.org/officeDocument/2006/relationships/image" Target="../media/image125.png"/><Relationship Id="rId24" Type="http://schemas.openxmlformats.org/officeDocument/2006/relationships/image" Target="../media/image138.png"/><Relationship Id="rId5" Type="http://schemas.openxmlformats.org/officeDocument/2006/relationships/image" Target="../media/image119.png"/><Relationship Id="rId15" Type="http://schemas.openxmlformats.org/officeDocument/2006/relationships/image" Target="../media/image129.png"/><Relationship Id="rId23" Type="http://schemas.openxmlformats.org/officeDocument/2006/relationships/image" Target="../media/image137.png"/><Relationship Id="rId28" Type="http://schemas.openxmlformats.org/officeDocument/2006/relationships/image" Target="../media/image7.png"/><Relationship Id="rId10" Type="http://schemas.openxmlformats.org/officeDocument/2006/relationships/image" Target="../media/image124.png"/><Relationship Id="rId19" Type="http://schemas.openxmlformats.org/officeDocument/2006/relationships/image" Target="../media/image133.png"/><Relationship Id="rId4" Type="http://schemas.openxmlformats.org/officeDocument/2006/relationships/image" Target="../media/image118.png"/><Relationship Id="rId9" Type="http://schemas.openxmlformats.org/officeDocument/2006/relationships/image" Target="../media/image123.png"/><Relationship Id="rId14" Type="http://schemas.openxmlformats.org/officeDocument/2006/relationships/image" Target="../media/image128.png"/><Relationship Id="rId22" Type="http://schemas.openxmlformats.org/officeDocument/2006/relationships/image" Target="../media/image136.png"/><Relationship Id="rId27" Type="http://schemas.openxmlformats.org/officeDocument/2006/relationships/image" Target="../media/image14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41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7.png"/><Relationship Id="rId13" Type="http://schemas.openxmlformats.org/officeDocument/2006/relationships/image" Target="../media/image37.svg"/><Relationship Id="rId3" Type="http://schemas.openxmlformats.org/officeDocument/2006/relationships/image" Target="../media/image67.png"/><Relationship Id="rId7" Type="http://schemas.openxmlformats.org/officeDocument/2006/relationships/image" Target="../media/image146.png"/><Relationship Id="rId12" Type="http://schemas.openxmlformats.org/officeDocument/2006/relationships/image" Target="../media/image33.png"/><Relationship Id="rId17" Type="http://schemas.openxmlformats.org/officeDocument/2006/relationships/image" Target="../media/image59.png"/><Relationship Id="rId2" Type="http://schemas.openxmlformats.org/officeDocument/2006/relationships/notesSlide" Target="../notesSlides/notesSlide16.xml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5.png"/><Relationship Id="rId11" Type="http://schemas.openxmlformats.org/officeDocument/2006/relationships/image" Target="../media/image150.png"/><Relationship Id="rId5" Type="http://schemas.openxmlformats.org/officeDocument/2006/relationships/image" Target="../media/image144.png"/><Relationship Id="rId15" Type="http://schemas.openxmlformats.org/officeDocument/2006/relationships/image" Target="../media/image41.png"/><Relationship Id="rId10" Type="http://schemas.openxmlformats.org/officeDocument/2006/relationships/image" Target="../media/image149.png"/><Relationship Id="rId4" Type="http://schemas.openxmlformats.org/officeDocument/2006/relationships/image" Target="../media/image143.png"/><Relationship Id="rId9" Type="http://schemas.openxmlformats.org/officeDocument/2006/relationships/image" Target="../media/image148.png"/><Relationship Id="rId14" Type="http://schemas.openxmlformats.org/officeDocument/2006/relationships/image" Target="../media/image15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1.xml"/><Relationship Id="rId4" Type="http://schemas.openxmlformats.org/officeDocument/2006/relationships/image" Target="../media/image152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6.png"/><Relationship Id="rId3" Type="http://schemas.openxmlformats.org/officeDocument/2006/relationships/image" Target="../media/image41.png"/><Relationship Id="rId7" Type="http://schemas.openxmlformats.org/officeDocument/2006/relationships/image" Target="../media/image15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4.png"/><Relationship Id="rId5" Type="http://schemas.openxmlformats.org/officeDocument/2006/relationships/image" Target="../media/image153.png"/><Relationship Id="rId4" Type="http://schemas.openxmlformats.org/officeDocument/2006/relationships/image" Target="../media/image59.png"/></Relationships>
</file>

<file path=ppt/slides/_rels/slide20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67.png"/><Relationship Id="rId18" Type="http://schemas.openxmlformats.org/officeDocument/2006/relationships/image" Target="../media/image172.png"/><Relationship Id="rId26" Type="http://schemas.openxmlformats.org/officeDocument/2006/relationships/image" Target="../media/image180.png"/><Relationship Id="rId3" Type="http://schemas.openxmlformats.org/officeDocument/2006/relationships/image" Target="../media/image157.png"/><Relationship Id="rId21" Type="http://schemas.openxmlformats.org/officeDocument/2006/relationships/image" Target="../media/image175.png"/><Relationship Id="rId34" Type="http://schemas.openxmlformats.org/officeDocument/2006/relationships/image" Target="../media/image199.svg"/><Relationship Id="rId7" Type="http://schemas.openxmlformats.org/officeDocument/2006/relationships/image" Target="../media/image161.png"/><Relationship Id="rId12" Type="http://schemas.openxmlformats.org/officeDocument/2006/relationships/image" Target="../media/image166.png"/><Relationship Id="rId17" Type="http://schemas.openxmlformats.org/officeDocument/2006/relationships/image" Target="../media/image171.png"/><Relationship Id="rId25" Type="http://schemas.openxmlformats.org/officeDocument/2006/relationships/image" Target="../media/image179.png"/><Relationship Id="rId33" Type="http://schemas.openxmlformats.org/officeDocument/2006/relationships/image" Target="../media/image184.png"/><Relationship Id="rId2" Type="http://schemas.openxmlformats.org/officeDocument/2006/relationships/notesSlide" Target="../notesSlides/notesSlide19.xml"/><Relationship Id="rId16" Type="http://schemas.openxmlformats.org/officeDocument/2006/relationships/image" Target="../media/image170.png"/><Relationship Id="rId20" Type="http://schemas.openxmlformats.org/officeDocument/2006/relationships/image" Target="../media/image174.png"/><Relationship Id="rId29" Type="http://schemas.openxmlformats.org/officeDocument/2006/relationships/image" Target="../media/image18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0.png"/><Relationship Id="rId11" Type="http://schemas.openxmlformats.org/officeDocument/2006/relationships/image" Target="../media/image165.png"/><Relationship Id="rId24" Type="http://schemas.openxmlformats.org/officeDocument/2006/relationships/image" Target="../media/image178.png"/><Relationship Id="rId32" Type="http://schemas.openxmlformats.org/officeDocument/2006/relationships/image" Target="../media/image7.png"/><Relationship Id="rId5" Type="http://schemas.openxmlformats.org/officeDocument/2006/relationships/image" Target="../media/image159.png"/><Relationship Id="rId15" Type="http://schemas.openxmlformats.org/officeDocument/2006/relationships/image" Target="../media/image169.png"/><Relationship Id="rId23" Type="http://schemas.openxmlformats.org/officeDocument/2006/relationships/image" Target="../media/image177.png"/><Relationship Id="rId28" Type="http://schemas.openxmlformats.org/officeDocument/2006/relationships/image" Target="../media/image182.png"/><Relationship Id="rId10" Type="http://schemas.openxmlformats.org/officeDocument/2006/relationships/image" Target="../media/image164.png"/><Relationship Id="rId19" Type="http://schemas.openxmlformats.org/officeDocument/2006/relationships/image" Target="../media/image173.png"/><Relationship Id="rId31" Type="http://schemas.openxmlformats.org/officeDocument/2006/relationships/image" Target="../media/image41.png"/><Relationship Id="rId4" Type="http://schemas.openxmlformats.org/officeDocument/2006/relationships/image" Target="../media/image158.png"/><Relationship Id="rId9" Type="http://schemas.openxmlformats.org/officeDocument/2006/relationships/image" Target="../media/image163.png"/><Relationship Id="rId14" Type="http://schemas.openxmlformats.org/officeDocument/2006/relationships/image" Target="../media/image168.png"/><Relationship Id="rId22" Type="http://schemas.openxmlformats.org/officeDocument/2006/relationships/image" Target="../media/image176.png"/><Relationship Id="rId27" Type="http://schemas.openxmlformats.org/officeDocument/2006/relationships/image" Target="../media/image181.png"/><Relationship Id="rId30" Type="http://schemas.openxmlformats.org/officeDocument/2006/relationships/image" Target="../media/image59.png"/><Relationship Id="rId8" Type="http://schemas.openxmlformats.org/officeDocument/2006/relationships/image" Target="../media/image16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9.png"/><Relationship Id="rId3" Type="http://schemas.openxmlformats.org/officeDocument/2006/relationships/image" Target="../media/image80.png"/><Relationship Id="rId7" Type="http://schemas.openxmlformats.org/officeDocument/2006/relationships/image" Target="../media/image188.png"/><Relationship Id="rId12" Type="http://schemas.openxmlformats.org/officeDocument/2006/relationships/image" Target="../media/image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2.png"/><Relationship Id="rId11" Type="http://schemas.openxmlformats.org/officeDocument/2006/relationships/image" Target="../media/image41.png"/><Relationship Id="rId5" Type="http://schemas.openxmlformats.org/officeDocument/2006/relationships/image" Target="../media/image187.png"/><Relationship Id="rId10" Type="http://schemas.openxmlformats.org/officeDocument/2006/relationships/image" Target="../media/image191.png"/><Relationship Id="rId4" Type="http://schemas.openxmlformats.org/officeDocument/2006/relationships/image" Target="../media/image186.png"/><Relationship Id="rId9" Type="http://schemas.openxmlformats.org/officeDocument/2006/relationships/image" Target="../media/image190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3.png"/><Relationship Id="rId3" Type="http://schemas.openxmlformats.org/officeDocument/2006/relationships/image" Target="../media/image80.png"/><Relationship Id="rId7" Type="http://schemas.openxmlformats.org/officeDocument/2006/relationships/image" Target="../media/image19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2.png"/><Relationship Id="rId5" Type="http://schemas.openxmlformats.org/officeDocument/2006/relationships/image" Target="../media/image7.png"/><Relationship Id="rId4" Type="http://schemas.openxmlformats.org/officeDocument/2006/relationships/image" Target="../media/image41.png"/><Relationship Id="rId9" Type="http://schemas.openxmlformats.org/officeDocument/2006/relationships/image" Target="../media/image194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0.png"/><Relationship Id="rId13" Type="http://schemas.openxmlformats.org/officeDocument/2006/relationships/image" Target="../media/image7.png"/><Relationship Id="rId3" Type="http://schemas.openxmlformats.org/officeDocument/2006/relationships/image" Target="../media/image195.png"/><Relationship Id="rId7" Type="http://schemas.openxmlformats.org/officeDocument/2006/relationships/image" Target="../media/image199.png"/><Relationship Id="rId12" Type="http://schemas.openxmlformats.org/officeDocument/2006/relationships/image" Target="../media/image4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8.png"/><Relationship Id="rId11" Type="http://schemas.openxmlformats.org/officeDocument/2006/relationships/image" Target="../media/image203.png"/><Relationship Id="rId5" Type="http://schemas.openxmlformats.org/officeDocument/2006/relationships/image" Target="../media/image197.png"/><Relationship Id="rId10" Type="http://schemas.openxmlformats.org/officeDocument/2006/relationships/image" Target="../media/image202.png"/><Relationship Id="rId4" Type="http://schemas.openxmlformats.org/officeDocument/2006/relationships/image" Target="../media/image196.png"/><Relationship Id="rId9" Type="http://schemas.openxmlformats.org/officeDocument/2006/relationships/image" Target="../media/image20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0088242" cy="10287000"/>
            <a:chOff x="0" y="0"/>
            <a:chExt cx="13450989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3450951" cy="13716000"/>
            </a:xfrm>
            <a:custGeom>
              <a:avLst/>
              <a:gdLst/>
              <a:ahLst/>
              <a:cxnLst/>
              <a:rect l="l" t="t" r="r" b="b"/>
              <a:pathLst>
                <a:path w="13450951" h="13716000">
                  <a:moveTo>
                    <a:pt x="0" y="0"/>
                  </a:moveTo>
                  <a:lnTo>
                    <a:pt x="13450951" y="0"/>
                  </a:lnTo>
                  <a:lnTo>
                    <a:pt x="13450951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54883" r="-54884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 rot="-778380">
            <a:off x="8906608" y="9309659"/>
            <a:ext cx="6404762" cy="1154868"/>
            <a:chOff x="0" y="0"/>
            <a:chExt cx="8539683" cy="153982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539734" cy="1539875"/>
            </a:xfrm>
            <a:custGeom>
              <a:avLst/>
              <a:gdLst/>
              <a:ahLst/>
              <a:cxnLst/>
              <a:rect l="l" t="t" r="r" b="b"/>
              <a:pathLst>
                <a:path w="8539734" h="1539875">
                  <a:moveTo>
                    <a:pt x="0" y="0"/>
                  </a:moveTo>
                  <a:lnTo>
                    <a:pt x="8539734" y="0"/>
                  </a:lnTo>
                  <a:lnTo>
                    <a:pt x="8539734" y="1539875"/>
                  </a:lnTo>
                  <a:lnTo>
                    <a:pt x="0" y="15398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84793" b="-84789"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 rot="-1415340">
            <a:off x="12239082" y="8897236"/>
            <a:ext cx="6404762" cy="1154868"/>
            <a:chOff x="0" y="0"/>
            <a:chExt cx="8539683" cy="153982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539734" cy="1539875"/>
            </a:xfrm>
            <a:custGeom>
              <a:avLst/>
              <a:gdLst/>
              <a:ahLst/>
              <a:cxnLst/>
              <a:rect l="l" t="t" r="r" b="b"/>
              <a:pathLst>
                <a:path w="8539734" h="1539875">
                  <a:moveTo>
                    <a:pt x="0" y="0"/>
                  </a:moveTo>
                  <a:lnTo>
                    <a:pt x="8539734" y="0"/>
                  </a:lnTo>
                  <a:lnTo>
                    <a:pt x="8539734" y="1539875"/>
                  </a:lnTo>
                  <a:lnTo>
                    <a:pt x="0" y="15398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84793" b="-84789"/>
              </a:stretch>
            </a:blipFill>
          </p:spPr>
        </p:sp>
      </p:grpSp>
      <p:grpSp>
        <p:nvGrpSpPr>
          <p:cNvPr id="8" name="Group 8"/>
          <p:cNvGrpSpPr/>
          <p:nvPr/>
        </p:nvGrpSpPr>
        <p:grpSpPr>
          <a:xfrm>
            <a:off x="10011527" y="0"/>
            <a:ext cx="8595808" cy="939098"/>
            <a:chOff x="0" y="0"/>
            <a:chExt cx="11461077" cy="1252131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1461115" cy="1252093"/>
            </a:xfrm>
            <a:custGeom>
              <a:avLst/>
              <a:gdLst/>
              <a:ahLst/>
              <a:cxnLst/>
              <a:rect l="l" t="t" r="r" b="b"/>
              <a:pathLst>
                <a:path w="11461115" h="1252093">
                  <a:moveTo>
                    <a:pt x="0" y="0"/>
                  </a:moveTo>
                  <a:lnTo>
                    <a:pt x="11461115" y="0"/>
                  </a:lnTo>
                  <a:lnTo>
                    <a:pt x="11461115" y="1252093"/>
                  </a:lnTo>
                  <a:lnTo>
                    <a:pt x="0" y="1252093"/>
                  </a:lnTo>
                  <a:close/>
                </a:path>
              </a:pathLst>
            </a:custGeom>
            <a:solidFill>
              <a:srgbClr val="0099BA"/>
            </a:solidFill>
          </p:spPr>
        </p:sp>
      </p:grpSp>
      <p:grpSp>
        <p:nvGrpSpPr>
          <p:cNvPr id="10" name="Group 10"/>
          <p:cNvGrpSpPr/>
          <p:nvPr/>
        </p:nvGrpSpPr>
        <p:grpSpPr>
          <a:xfrm>
            <a:off x="-6228064" y="-1784737"/>
            <a:ext cx="25447466" cy="12559761"/>
            <a:chOff x="0" y="0"/>
            <a:chExt cx="33929954" cy="1674634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3929954" cy="16746347"/>
            </a:xfrm>
            <a:custGeom>
              <a:avLst/>
              <a:gdLst/>
              <a:ahLst/>
              <a:cxnLst/>
              <a:rect l="l" t="t" r="r" b="b"/>
              <a:pathLst>
                <a:path w="33929954" h="16746347">
                  <a:moveTo>
                    <a:pt x="0" y="0"/>
                  </a:moveTo>
                  <a:lnTo>
                    <a:pt x="33929954" y="0"/>
                  </a:lnTo>
                  <a:lnTo>
                    <a:pt x="33929954" y="16746347"/>
                  </a:lnTo>
                  <a:lnTo>
                    <a:pt x="0" y="1674634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3818" b="-3818"/>
              </a:stretch>
            </a:blipFill>
          </p:spPr>
        </p:sp>
      </p:grpSp>
      <p:grpSp>
        <p:nvGrpSpPr>
          <p:cNvPr id="12" name="Group 12"/>
          <p:cNvGrpSpPr/>
          <p:nvPr/>
        </p:nvGrpSpPr>
        <p:grpSpPr>
          <a:xfrm>
            <a:off x="8880577" y="428625"/>
            <a:ext cx="9581550" cy="9434217"/>
            <a:chOff x="0" y="0"/>
            <a:chExt cx="12775400" cy="12578956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2775438" cy="12578969"/>
            </a:xfrm>
            <a:custGeom>
              <a:avLst/>
              <a:gdLst/>
              <a:ahLst/>
              <a:cxnLst/>
              <a:rect l="l" t="t" r="r" b="b"/>
              <a:pathLst>
                <a:path w="12775438" h="12578969">
                  <a:moveTo>
                    <a:pt x="0" y="0"/>
                  </a:moveTo>
                  <a:lnTo>
                    <a:pt x="12775438" y="0"/>
                  </a:lnTo>
                  <a:lnTo>
                    <a:pt x="12775438" y="12578969"/>
                  </a:lnTo>
                  <a:lnTo>
                    <a:pt x="0" y="125789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5" b="-5"/>
              </a:stretch>
            </a:blipFill>
          </p:spPr>
        </p:sp>
      </p:grpSp>
      <p:grpSp>
        <p:nvGrpSpPr>
          <p:cNvPr id="14" name="Group 14"/>
          <p:cNvGrpSpPr/>
          <p:nvPr/>
        </p:nvGrpSpPr>
        <p:grpSpPr>
          <a:xfrm>
            <a:off x="15299236" y="428625"/>
            <a:ext cx="3920128" cy="6429375"/>
            <a:chOff x="0" y="0"/>
            <a:chExt cx="5226837" cy="85725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5226812" cy="8572500"/>
            </a:xfrm>
            <a:custGeom>
              <a:avLst/>
              <a:gdLst/>
              <a:ahLst/>
              <a:cxnLst/>
              <a:rect l="l" t="t" r="r" b="b"/>
              <a:pathLst>
                <a:path w="5226812" h="8572500">
                  <a:moveTo>
                    <a:pt x="0" y="0"/>
                  </a:moveTo>
                  <a:lnTo>
                    <a:pt x="5226812" y="0"/>
                  </a:lnTo>
                  <a:lnTo>
                    <a:pt x="5226812" y="8572500"/>
                  </a:lnTo>
                  <a:lnTo>
                    <a:pt x="0" y="85725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t="-20" b="-19"/>
              </a:stretch>
            </a:blipFill>
          </p:spPr>
        </p:sp>
      </p:grpSp>
      <p:grpSp>
        <p:nvGrpSpPr>
          <p:cNvPr id="16" name="Group 16"/>
          <p:cNvGrpSpPr/>
          <p:nvPr/>
        </p:nvGrpSpPr>
        <p:grpSpPr>
          <a:xfrm>
            <a:off x="9773012" y="8496090"/>
            <a:ext cx="6098981" cy="218780"/>
            <a:chOff x="0" y="0"/>
            <a:chExt cx="8131975" cy="291706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8131937" cy="291719"/>
            </a:xfrm>
            <a:custGeom>
              <a:avLst/>
              <a:gdLst/>
              <a:ahLst/>
              <a:cxnLst/>
              <a:rect l="l" t="t" r="r" b="b"/>
              <a:pathLst>
                <a:path w="8131937" h="291719">
                  <a:moveTo>
                    <a:pt x="0" y="0"/>
                  </a:moveTo>
                  <a:lnTo>
                    <a:pt x="8131937" y="0"/>
                  </a:lnTo>
                  <a:lnTo>
                    <a:pt x="8131937" y="291719"/>
                  </a:lnTo>
                  <a:lnTo>
                    <a:pt x="0" y="2917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t="-1066" b="-1062"/>
              </a:stretch>
            </a:blipFill>
          </p:spPr>
        </p:sp>
      </p:grpSp>
      <p:grpSp>
        <p:nvGrpSpPr>
          <p:cNvPr id="18" name="Group 18"/>
          <p:cNvGrpSpPr/>
          <p:nvPr/>
        </p:nvGrpSpPr>
        <p:grpSpPr>
          <a:xfrm>
            <a:off x="11564674" y="1986010"/>
            <a:ext cx="1912315" cy="1912315"/>
            <a:chOff x="0" y="0"/>
            <a:chExt cx="2549754" cy="2549754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2549779" cy="2549779"/>
            </a:xfrm>
            <a:custGeom>
              <a:avLst/>
              <a:gdLst/>
              <a:ahLst/>
              <a:cxnLst/>
              <a:rect l="l" t="t" r="r" b="b"/>
              <a:pathLst>
                <a:path w="2549779" h="2549779">
                  <a:moveTo>
                    <a:pt x="0" y="0"/>
                  </a:moveTo>
                  <a:lnTo>
                    <a:pt x="2549779" y="0"/>
                  </a:lnTo>
                  <a:lnTo>
                    <a:pt x="2549779" y="2549779"/>
                  </a:lnTo>
                  <a:lnTo>
                    <a:pt x="0" y="254977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</p:sp>
      </p:grpSp>
      <p:sp>
        <p:nvSpPr>
          <p:cNvPr id="20" name="TextBox 20"/>
          <p:cNvSpPr txBox="1"/>
          <p:nvPr/>
        </p:nvSpPr>
        <p:spPr>
          <a:xfrm>
            <a:off x="9273207" y="4807563"/>
            <a:ext cx="6495240" cy="4336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39"/>
              </a:lnSpc>
            </a:pPr>
            <a:r>
              <a:rPr lang="en-US" sz="4869" b="1" spc="243">
                <a:solidFill>
                  <a:srgbClr val="FFFFFF"/>
                </a:solidFill>
                <a:latin typeface="Bebas Neue Bold"/>
                <a:ea typeface="Bebas Neue Bold"/>
                <a:cs typeface="Bebas Neue Bold"/>
                <a:sym typeface="Bebas Neue Bold"/>
              </a:rPr>
              <a:t>ATATÜRK UNIVERSITY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9773012" y="7575785"/>
            <a:ext cx="8141875" cy="5930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79"/>
              </a:lnSpc>
            </a:pPr>
            <a:r>
              <a:rPr lang="en-US" sz="3199" spc="159">
                <a:solidFill>
                  <a:srgbClr val="C29A4D"/>
                </a:solidFill>
                <a:latin typeface="Yesteryear"/>
                <a:ea typeface="Yesteryear"/>
                <a:cs typeface="Yesteryear"/>
                <a:sym typeface="Yesteryear"/>
              </a:rPr>
              <a:t>“Rooted University, Strong Science, Bright Future”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14" b="-14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8292084" y="-444865"/>
            <a:ext cx="9995916" cy="10731865"/>
            <a:chOff x="0" y="0"/>
            <a:chExt cx="13327888" cy="1430915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3327887" cy="14309217"/>
            </a:xfrm>
            <a:custGeom>
              <a:avLst/>
              <a:gdLst/>
              <a:ahLst/>
              <a:cxnLst/>
              <a:rect l="l" t="t" r="r" b="b"/>
              <a:pathLst>
                <a:path w="13327887" h="14309217">
                  <a:moveTo>
                    <a:pt x="0" y="0"/>
                  </a:moveTo>
                  <a:lnTo>
                    <a:pt x="13327887" y="0"/>
                  </a:lnTo>
                  <a:lnTo>
                    <a:pt x="13327887" y="14309217"/>
                  </a:lnTo>
                  <a:lnTo>
                    <a:pt x="0" y="143092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3" b="-3"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 rot="-805080">
            <a:off x="13788647" y="2992622"/>
            <a:ext cx="4869275" cy="4351411"/>
            <a:chOff x="0" y="0"/>
            <a:chExt cx="6492367" cy="5801881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492367" cy="5801868"/>
            </a:xfrm>
            <a:custGeom>
              <a:avLst/>
              <a:gdLst/>
              <a:ahLst/>
              <a:cxnLst/>
              <a:rect l="l" t="t" r="r" b="b"/>
              <a:pathLst>
                <a:path w="6492367" h="5801868">
                  <a:moveTo>
                    <a:pt x="0" y="2900934"/>
                  </a:moveTo>
                  <a:cubicBezTo>
                    <a:pt x="0" y="1298829"/>
                    <a:pt x="1453388" y="0"/>
                    <a:pt x="3246247" y="0"/>
                  </a:cubicBezTo>
                  <a:cubicBezTo>
                    <a:pt x="5039106" y="0"/>
                    <a:pt x="6492367" y="1298829"/>
                    <a:pt x="6492367" y="2900934"/>
                  </a:cubicBezTo>
                  <a:cubicBezTo>
                    <a:pt x="6492367" y="4503039"/>
                    <a:pt x="5038979" y="5801868"/>
                    <a:pt x="3246247" y="5801868"/>
                  </a:cubicBezTo>
                  <a:cubicBezTo>
                    <a:pt x="1453515" y="5801868"/>
                    <a:pt x="0" y="4503039"/>
                    <a:pt x="0" y="2900934"/>
                  </a:cubicBezTo>
                  <a:close/>
                </a:path>
              </a:pathLst>
            </a:custGeom>
            <a:blipFill>
              <a:blip r:embed="rId5"/>
              <a:stretch>
                <a:fillRect l="-45005" r="-45005"/>
              </a:stretch>
            </a:blipFill>
          </p:spPr>
        </p:sp>
      </p:grpSp>
      <p:grpSp>
        <p:nvGrpSpPr>
          <p:cNvPr id="8" name="Group 8"/>
          <p:cNvGrpSpPr/>
          <p:nvPr/>
        </p:nvGrpSpPr>
        <p:grpSpPr>
          <a:xfrm>
            <a:off x="0" y="0"/>
            <a:ext cx="8929688" cy="10287000"/>
            <a:chOff x="0" y="0"/>
            <a:chExt cx="11906250" cy="137160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1906250" cy="13716000"/>
            </a:xfrm>
            <a:custGeom>
              <a:avLst/>
              <a:gdLst/>
              <a:ahLst/>
              <a:cxnLst/>
              <a:rect l="l" t="t" r="r" b="b"/>
              <a:pathLst>
                <a:path w="11906250" h="13716000">
                  <a:moveTo>
                    <a:pt x="0" y="0"/>
                  </a:moveTo>
                  <a:lnTo>
                    <a:pt x="11906250" y="0"/>
                  </a:lnTo>
                  <a:lnTo>
                    <a:pt x="1190625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5" r="-5"/>
              </a:stretch>
            </a:blipFill>
          </p:spPr>
        </p:sp>
      </p:grpSp>
      <p:grpSp>
        <p:nvGrpSpPr>
          <p:cNvPr id="10" name="Group 10"/>
          <p:cNvGrpSpPr/>
          <p:nvPr/>
        </p:nvGrpSpPr>
        <p:grpSpPr>
          <a:xfrm>
            <a:off x="651872" y="9644062"/>
            <a:ext cx="3920128" cy="214312"/>
            <a:chOff x="0" y="0"/>
            <a:chExt cx="5226837" cy="28575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5226812" cy="285750"/>
            </a:xfrm>
            <a:custGeom>
              <a:avLst/>
              <a:gdLst/>
              <a:ahLst/>
              <a:cxnLst/>
              <a:rect l="l" t="t" r="r" b="b"/>
              <a:pathLst>
                <a:path w="5226812" h="285750">
                  <a:moveTo>
                    <a:pt x="0" y="0"/>
                  </a:moveTo>
                  <a:lnTo>
                    <a:pt x="5226812" y="0"/>
                  </a:lnTo>
                  <a:lnTo>
                    <a:pt x="5226812" y="285750"/>
                  </a:lnTo>
                  <a:lnTo>
                    <a:pt x="0" y="2857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t="-1204" b="-1204"/>
              </a:stretch>
            </a:blipFill>
          </p:spPr>
        </p:sp>
      </p:grpSp>
      <p:sp>
        <p:nvSpPr>
          <p:cNvPr id="12" name="TextBox 12"/>
          <p:cNvSpPr txBox="1"/>
          <p:nvPr/>
        </p:nvSpPr>
        <p:spPr>
          <a:xfrm>
            <a:off x="9224372" y="863584"/>
            <a:ext cx="4152309" cy="2892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55"/>
              </a:lnSpc>
            </a:pPr>
            <a:r>
              <a:rPr lang="en-US" sz="1644" b="1" spc="328">
                <a:solidFill>
                  <a:srgbClr val="D8A64B"/>
                </a:solidFill>
                <a:latin typeface="Poppins Bold"/>
                <a:ea typeface="Poppins Bold"/>
                <a:cs typeface="Poppins Bold"/>
                <a:sym typeface="Poppins Bold"/>
              </a:rPr>
              <a:t>ERZURUM • TÜRKİYE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12135450" y="792552"/>
            <a:ext cx="3487045" cy="214312"/>
            <a:chOff x="0" y="0"/>
            <a:chExt cx="4649394" cy="28575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4649343" cy="285750"/>
            </a:xfrm>
            <a:custGeom>
              <a:avLst/>
              <a:gdLst/>
              <a:ahLst/>
              <a:cxnLst/>
              <a:rect l="l" t="t" r="r" b="b"/>
              <a:pathLst>
                <a:path w="4649343" h="285750">
                  <a:moveTo>
                    <a:pt x="0" y="0"/>
                  </a:moveTo>
                  <a:lnTo>
                    <a:pt x="4649343" y="0"/>
                  </a:lnTo>
                  <a:lnTo>
                    <a:pt x="4649343" y="285750"/>
                  </a:lnTo>
                  <a:lnTo>
                    <a:pt x="0" y="2857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t="-920" r="-1" b="-920"/>
              </a:stretch>
            </a:blipFill>
          </p:spPr>
        </p:sp>
      </p:grpSp>
      <p:grpSp>
        <p:nvGrpSpPr>
          <p:cNvPr id="15" name="Group 15"/>
          <p:cNvGrpSpPr/>
          <p:nvPr/>
        </p:nvGrpSpPr>
        <p:grpSpPr>
          <a:xfrm>
            <a:off x="9144000" y="3214688"/>
            <a:ext cx="6098981" cy="433092"/>
            <a:chOff x="0" y="0"/>
            <a:chExt cx="8131975" cy="577456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131937" cy="577469"/>
            </a:xfrm>
            <a:custGeom>
              <a:avLst/>
              <a:gdLst/>
              <a:ahLst/>
              <a:cxnLst/>
              <a:rect l="l" t="t" r="r" b="b"/>
              <a:pathLst>
                <a:path w="8131937" h="577469">
                  <a:moveTo>
                    <a:pt x="0" y="0"/>
                  </a:moveTo>
                  <a:lnTo>
                    <a:pt x="8131937" y="0"/>
                  </a:lnTo>
                  <a:lnTo>
                    <a:pt x="8131937" y="577469"/>
                  </a:lnTo>
                  <a:lnTo>
                    <a:pt x="0" y="5774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t="-420" b="-417"/>
              </a:stretch>
            </a:blipFill>
          </p:spPr>
        </p:sp>
      </p:grpSp>
      <p:grpSp>
        <p:nvGrpSpPr>
          <p:cNvPr id="17" name="Group 17"/>
          <p:cNvGrpSpPr/>
          <p:nvPr/>
        </p:nvGrpSpPr>
        <p:grpSpPr>
          <a:xfrm>
            <a:off x="8054578" y="7286625"/>
            <a:ext cx="10019109" cy="2790530"/>
            <a:chOff x="0" y="0"/>
            <a:chExt cx="13358812" cy="3720706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3358749" cy="3720719"/>
            </a:xfrm>
            <a:custGeom>
              <a:avLst/>
              <a:gdLst/>
              <a:ahLst/>
              <a:cxnLst/>
              <a:rect l="l" t="t" r="r" b="b"/>
              <a:pathLst>
                <a:path w="13358749" h="3720719">
                  <a:moveTo>
                    <a:pt x="0" y="0"/>
                  </a:moveTo>
                  <a:lnTo>
                    <a:pt x="13358749" y="0"/>
                  </a:lnTo>
                  <a:lnTo>
                    <a:pt x="13358749" y="3720719"/>
                  </a:lnTo>
                  <a:lnTo>
                    <a:pt x="0" y="37207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-47" r="-47"/>
              </a:stretch>
            </a:blipFill>
          </p:spPr>
        </p:sp>
      </p:grpSp>
      <p:grpSp>
        <p:nvGrpSpPr>
          <p:cNvPr id="19" name="Group 19"/>
          <p:cNvGrpSpPr/>
          <p:nvPr/>
        </p:nvGrpSpPr>
        <p:grpSpPr>
          <a:xfrm>
            <a:off x="8273358" y="8572500"/>
            <a:ext cx="1089422" cy="861717"/>
            <a:chOff x="0" y="0"/>
            <a:chExt cx="1452562" cy="1148956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452626" cy="1148969"/>
            </a:xfrm>
            <a:custGeom>
              <a:avLst/>
              <a:gdLst/>
              <a:ahLst/>
              <a:cxnLst/>
              <a:rect l="l" t="t" r="r" b="b"/>
              <a:pathLst>
                <a:path w="1452626" h="1148969">
                  <a:moveTo>
                    <a:pt x="0" y="0"/>
                  </a:moveTo>
                  <a:lnTo>
                    <a:pt x="1452626" y="0"/>
                  </a:lnTo>
                  <a:lnTo>
                    <a:pt x="1452626" y="1148969"/>
                  </a:lnTo>
                  <a:lnTo>
                    <a:pt x="0" y="11489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l="-18" r="-13" b="1"/>
              </a:stretch>
            </a:blipFill>
          </p:spPr>
        </p:sp>
      </p:grpSp>
      <p:grpSp>
        <p:nvGrpSpPr>
          <p:cNvPr id="21" name="Group 21"/>
          <p:cNvGrpSpPr/>
          <p:nvPr/>
        </p:nvGrpSpPr>
        <p:grpSpPr>
          <a:xfrm>
            <a:off x="9144000" y="8358188"/>
            <a:ext cx="2616394" cy="1714500"/>
            <a:chOff x="0" y="0"/>
            <a:chExt cx="3488525" cy="228600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3488563" cy="2286000"/>
            </a:xfrm>
            <a:custGeom>
              <a:avLst/>
              <a:gdLst/>
              <a:ahLst/>
              <a:cxnLst/>
              <a:rect l="l" t="t" r="r" b="b"/>
              <a:pathLst>
                <a:path w="3488563" h="2286000">
                  <a:moveTo>
                    <a:pt x="0" y="0"/>
                  </a:moveTo>
                  <a:lnTo>
                    <a:pt x="3488563" y="0"/>
                  </a:lnTo>
                  <a:lnTo>
                    <a:pt x="3488563" y="2286000"/>
                  </a:lnTo>
                  <a:lnTo>
                    <a:pt x="0" y="228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 t="-156" r="1" b="-156"/>
              </a:stretch>
            </a:blipFill>
          </p:spPr>
        </p:sp>
      </p:grpSp>
      <p:grpSp>
        <p:nvGrpSpPr>
          <p:cNvPr id="23" name="Group 23"/>
          <p:cNvGrpSpPr/>
          <p:nvPr/>
        </p:nvGrpSpPr>
        <p:grpSpPr>
          <a:xfrm>
            <a:off x="11755936" y="8572500"/>
            <a:ext cx="870642" cy="861717"/>
            <a:chOff x="0" y="0"/>
            <a:chExt cx="1160856" cy="1148956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1160907" cy="1148969"/>
            </a:xfrm>
            <a:custGeom>
              <a:avLst/>
              <a:gdLst/>
              <a:ahLst/>
              <a:cxnLst/>
              <a:rect l="l" t="t" r="r" b="b"/>
              <a:pathLst>
                <a:path w="1160907" h="1148969">
                  <a:moveTo>
                    <a:pt x="0" y="0"/>
                  </a:moveTo>
                  <a:lnTo>
                    <a:pt x="1160907" y="0"/>
                  </a:lnTo>
                  <a:lnTo>
                    <a:pt x="1160907" y="1148969"/>
                  </a:lnTo>
                  <a:lnTo>
                    <a:pt x="0" y="11489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 l="-68" r="-65" b="1"/>
              </a:stretch>
            </a:blipFill>
          </p:spPr>
        </p:sp>
      </p:grpSp>
      <p:grpSp>
        <p:nvGrpSpPr>
          <p:cNvPr id="25" name="Group 25"/>
          <p:cNvGrpSpPr/>
          <p:nvPr/>
        </p:nvGrpSpPr>
        <p:grpSpPr>
          <a:xfrm>
            <a:off x="12407798" y="8358188"/>
            <a:ext cx="2397623" cy="1714500"/>
            <a:chOff x="0" y="0"/>
            <a:chExt cx="3196831" cy="228600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3196844" cy="2286000"/>
            </a:xfrm>
            <a:custGeom>
              <a:avLst/>
              <a:gdLst/>
              <a:ahLst/>
              <a:cxnLst/>
              <a:rect l="l" t="t" r="r" b="b"/>
              <a:pathLst>
                <a:path w="3196844" h="2286000">
                  <a:moveTo>
                    <a:pt x="0" y="0"/>
                  </a:moveTo>
                  <a:lnTo>
                    <a:pt x="3196844" y="0"/>
                  </a:lnTo>
                  <a:lnTo>
                    <a:pt x="3196844" y="2286000"/>
                  </a:lnTo>
                  <a:lnTo>
                    <a:pt x="0" y="228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 l="-34" r="-34"/>
              </a:stretch>
            </a:blipFill>
          </p:spPr>
        </p:sp>
      </p:grpSp>
      <p:grpSp>
        <p:nvGrpSpPr>
          <p:cNvPr id="27" name="Group 27"/>
          <p:cNvGrpSpPr/>
          <p:nvPr/>
        </p:nvGrpSpPr>
        <p:grpSpPr>
          <a:xfrm>
            <a:off x="14805422" y="8572500"/>
            <a:ext cx="1089422" cy="1076030"/>
            <a:chOff x="0" y="0"/>
            <a:chExt cx="1452562" cy="1434706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1452626" cy="1434719"/>
            </a:xfrm>
            <a:custGeom>
              <a:avLst/>
              <a:gdLst/>
              <a:ahLst/>
              <a:cxnLst/>
              <a:rect l="l" t="t" r="r" b="b"/>
              <a:pathLst>
                <a:path w="1452626" h="1434719">
                  <a:moveTo>
                    <a:pt x="0" y="0"/>
                  </a:moveTo>
                  <a:lnTo>
                    <a:pt x="1452626" y="0"/>
                  </a:lnTo>
                  <a:lnTo>
                    <a:pt x="1452626" y="1434719"/>
                  </a:lnTo>
                  <a:lnTo>
                    <a:pt x="0" y="14347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/>
              <a:stretch>
                <a:fillRect t="-56" r="4" b="-55"/>
              </a:stretch>
            </a:blipFill>
          </p:spPr>
        </p:sp>
      </p:grpSp>
      <p:grpSp>
        <p:nvGrpSpPr>
          <p:cNvPr id="29" name="Group 29"/>
          <p:cNvGrpSpPr/>
          <p:nvPr/>
        </p:nvGrpSpPr>
        <p:grpSpPr>
          <a:xfrm>
            <a:off x="15457284" y="8358188"/>
            <a:ext cx="2616394" cy="1714500"/>
            <a:chOff x="0" y="0"/>
            <a:chExt cx="3488525" cy="2286000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3488563" cy="2286000"/>
            </a:xfrm>
            <a:custGeom>
              <a:avLst/>
              <a:gdLst/>
              <a:ahLst/>
              <a:cxnLst/>
              <a:rect l="l" t="t" r="r" b="b"/>
              <a:pathLst>
                <a:path w="3488563" h="2286000">
                  <a:moveTo>
                    <a:pt x="0" y="0"/>
                  </a:moveTo>
                  <a:lnTo>
                    <a:pt x="3488563" y="0"/>
                  </a:lnTo>
                  <a:lnTo>
                    <a:pt x="3488563" y="2286000"/>
                  </a:lnTo>
                  <a:lnTo>
                    <a:pt x="0" y="228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/>
              <a:stretch>
                <a:fillRect t="-156" r="1" b="-156"/>
              </a:stretch>
            </a:blipFill>
          </p:spPr>
        </p:sp>
      </p:grpSp>
      <p:grpSp>
        <p:nvGrpSpPr>
          <p:cNvPr id="31" name="Group 31"/>
          <p:cNvGrpSpPr/>
          <p:nvPr/>
        </p:nvGrpSpPr>
        <p:grpSpPr>
          <a:xfrm>
            <a:off x="714375" y="428625"/>
            <a:ext cx="1410167" cy="1410167"/>
            <a:chOff x="0" y="0"/>
            <a:chExt cx="1880222" cy="1880222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1880235" cy="1880235"/>
            </a:xfrm>
            <a:custGeom>
              <a:avLst/>
              <a:gdLst/>
              <a:ahLst/>
              <a:cxnLst/>
              <a:rect l="l" t="t" r="r" b="b"/>
              <a:pathLst>
                <a:path w="1880235" h="1880235">
                  <a:moveTo>
                    <a:pt x="0" y="0"/>
                  </a:moveTo>
                  <a:lnTo>
                    <a:pt x="1880235" y="0"/>
                  </a:lnTo>
                  <a:lnTo>
                    <a:pt x="1880235" y="1880235"/>
                  </a:lnTo>
                  <a:lnTo>
                    <a:pt x="0" y="18802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/>
              <a:stretch>
                <a:fillRect/>
              </a:stretch>
            </a:blipFill>
          </p:spPr>
        </p:sp>
      </p:grpSp>
      <p:sp>
        <p:nvSpPr>
          <p:cNvPr id="34" name="TextBox 34"/>
          <p:cNvSpPr txBox="1"/>
          <p:nvPr/>
        </p:nvSpPr>
        <p:spPr>
          <a:xfrm>
            <a:off x="9224372" y="3676564"/>
            <a:ext cx="4683623" cy="27203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lang="en-US" sz="2400" b="1" spc="48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A historic city on the Silk Road, Erzurum combines a strong academic ecosystem with four-season mountain life and direct links across the Caucasus, Central Asia and the wider region.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9159674" y="1940083"/>
            <a:ext cx="8283043" cy="7028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391"/>
              </a:lnSpc>
            </a:pPr>
            <a:r>
              <a:rPr lang="en-US" sz="4800" b="1" spc="119" dirty="0">
                <a:solidFill>
                  <a:srgbClr val="FFFFFF"/>
                </a:solidFill>
                <a:latin typeface="League Gothic"/>
                <a:ea typeface="League Gothic"/>
                <a:cs typeface="League Gothic"/>
                <a:sym typeface="League Gothic"/>
              </a:rPr>
              <a:t>A NATURAL GATEWAY BETWEEN REGIONS</a:t>
            </a:r>
            <a:endParaRPr lang="en-US" sz="4800" b="1" spc="119" dirty="0">
              <a:solidFill>
                <a:srgbClr val="FFFFFF"/>
              </a:solidFill>
              <a:latin typeface="League Gothic"/>
              <a:ea typeface="League Gothic"/>
              <a:cs typeface="League Gothic"/>
            </a:endParaRPr>
          </a:p>
        </p:txBody>
      </p:sp>
      <p:sp>
        <p:nvSpPr>
          <p:cNvPr id="36" name="TextBox 36"/>
          <p:cNvSpPr txBox="1"/>
          <p:nvPr/>
        </p:nvSpPr>
        <p:spPr>
          <a:xfrm>
            <a:off x="9072563" y="7929563"/>
            <a:ext cx="1824038" cy="4817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927"/>
              </a:lnSpc>
            </a:pPr>
            <a:endParaRPr lang="tr-TR" sz="1541" b="1" spc="30" dirty="0">
              <a:solidFill>
                <a:srgbClr val="FFFFFF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l">
              <a:lnSpc>
                <a:spcPts val="1927"/>
              </a:lnSpc>
            </a:pPr>
            <a:endParaRPr lang="en-US" sz="1541" b="1" spc="30" dirty="0">
              <a:solidFill>
                <a:srgbClr val="FFFFFF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37" name="TextBox 37"/>
          <p:cNvSpPr txBox="1"/>
          <p:nvPr/>
        </p:nvSpPr>
        <p:spPr>
          <a:xfrm>
            <a:off x="9072562" y="7677807"/>
            <a:ext cx="5862638" cy="28341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224"/>
              </a:lnSpc>
            </a:pPr>
            <a:r>
              <a:rPr lang="en-US" sz="2000" b="1" spc="35" dirty="0">
                <a:solidFill>
                  <a:srgbClr val="D8A64B"/>
                </a:solidFill>
                <a:latin typeface="Poppins Bold"/>
                <a:ea typeface="Poppins Bold"/>
                <a:cs typeface="Poppins Bold"/>
                <a:sym typeface="Poppins Bold"/>
              </a:rPr>
              <a:t>High-altitude </a:t>
            </a:r>
            <a:r>
              <a:rPr lang="tr-TR" sz="2000" b="1" spc="35" dirty="0">
                <a:solidFill>
                  <a:srgbClr val="D8A64B"/>
                </a:solidFill>
                <a:latin typeface="Poppins Bold"/>
                <a:ea typeface="Poppins Bold"/>
                <a:cs typeface="Poppins Bold"/>
                <a:sym typeface="Poppins Bold"/>
              </a:rPr>
              <a:t>C</a:t>
            </a:r>
            <a:r>
              <a:rPr lang="en-US" sz="2000" b="1" spc="35" dirty="0" err="1">
                <a:solidFill>
                  <a:srgbClr val="D8A64B"/>
                </a:solidFill>
                <a:latin typeface="Poppins Bold"/>
                <a:ea typeface="Poppins Bold"/>
                <a:cs typeface="Poppins Bold"/>
                <a:sym typeface="Poppins Bold"/>
              </a:rPr>
              <a:t>ampus</a:t>
            </a:r>
            <a:r>
              <a:rPr lang="en-US" sz="2000" b="1" spc="35" dirty="0">
                <a:solidFill>
                  <a:srgbClr val="D8A64B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tr-TR" sz="2000" b="1" spc="35" dirty="0">
                <a:solidFill>
                  <a:srgbClr val="D8A64B"/>
                </a:solidFill>
                <a:latin typeface="Poppins Bold"/>
                <a:ea typeface="Poppins Bold"/>
                <a:cs typeface="Poppins Bold"/>
                <a:sym typeface="Poppins Bold"/>
              </a:rPr>
              <a:t>L</a:t>
            </a:r>
            <a:r>
              <a:rPr lang="en-US" sz="2000" b="1" spc="35" dirty="0" err="1">
                <a:solidFill>
                  <a:srgbClr val="D8A64B"/>
                </a:solidFill>
                <a:latin typeface="Poppins Bold"/>
                <a:ea typeface="Poppins Bold"/>
                <a:cs typeface="Poppins Bold"/>
                <a:sym typeface="Poppins Bold"/>
              </a:rPr>
              <a:t>ife</a:t>
            </a:r>
            <a:endParaRPr lang="en-US" sz="2000" b="1" spc="35" dirty="0">
              <a:solidFill>
                <a:srgbClr val="D8A64B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38" name="TextBox 38"/>
          <p:cNvSpPr txBox="1"/>
          <p:nvPr/>
        </p:nvSpPr>
        <p:spPr>
          <a:xfrm>
            <a:off x="320459" y="9552870"/>
            <a:ext cx="411775" cy="3587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99"/>
              </a:lnSpc>
            </a:pPr>
            <a:r>
              <a:rPr lang="en-US" sz="1999" b="1" spc="39">
                <a:solidFill>
                  <a:srgbClr val="D8A64B"/>
                </a:solidFill>
                <a:latin typeface="Poppins Bold"/>
                <a:ea typeface="Poppins Bold"/>
                <a:cs typeface="Poppins Bold"/>
                <a:sym typeface="Poppins Bold"/>
              </a:rPr>
              <a:t>02</a:t>
            </a:r>
          </a:p>
        </p:txBody>
      </p:sp>
      <p:sp>
        <p:nvSpPr>
          <p:cNvPr id="40" name="Metin kutusu 39">
            <a:extLst>
              <a:ext uri="{FF2B5EF4-FFF2-40B4-BE49-F238E27FC236}">
                <a16:creationId xmlns:a16="http://schemas.microsoft.com/office/drawing/2014/main" id="{EA9B7424-CB93-4922-B5A2-A29D0F4036E8}"/>
              </a:ext>
            </a:extLst>
          </p:cNvPr>
          <p:cNvSpPr txBox="1"/>
          <p:nvPr/>
        </p:nvSpPr>
        <p:spPr>
          <a:xfrm>
            <a:off x="11586899" y="8148353"/>
            <a:ext cx="21291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spc="30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• </a:t>
            </a:r>
            <a:r>
              <a:rPr lang="tr-TR" sz="1600" b="1" spc="30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C</a:t>
            </a:r>
            <a:r>
              <a:rPr lang="en-US" sz="1600" b="1" spc="30" dirty="0" err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ulture</a:t>
            </a:r>
            <a:r>
              <a:rPr lang="en-US" sz="1800" b="1" spc="30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endParaRPr lang="tr-TR" dirty="0"/>
          </a:p>
        </p:txBody>
      </p:sp>
      <p:sp>
        <p:nvSpPr>
          <p:cNvPr id="42" name="Metin kutusu 41">
            <a:extLst>
              <a:ext uri="{FF2B5EF4-FFF2-40B4-BE49-F238E27FC236}">
                <a16:creationId xmlns:a16="http://schemas.microsoft.com/office/drawing/2014/main" id="{A602C294-6B01-43B1-99DA-831F40898646}"/>
              </a:ext>
            </a:extLst>
          </p:cNvPr>
          <p:cNvSpPr txBox="1"/>
          <p:nvPr/>
        </p:nvSpPr>
        <p:spPr>
          <a:xfrm flipH="1">
            <a:off x="14750274" y="8114250"/>
            <a:ext cx="270916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spc="30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• </a:t>
            </a:r>
            <a:r>
              <a:rPr lang="tr-TR" sz="1600" b="1" spc="30" dirty="0" err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Accessible</a:t>
            </a:r>
            <a:r>
              <a:rPr lang="tr-TR" sz="1800" b="1" spc="30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tr-TR" sz="1600" b="1" spc="30" dirty="0" err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Living</a:t>
            </a:r>
            <a:endParaRPr lang="tr-TR" dirty="0"/>
          </a:p>
        </p:txBody>
      </p:sp>
      <p:sp>
        <p:nvSpPr>
          <p:cNvPr id="46" name="Metin kutusu 45">
            <a:extLst>
              <a:ext uri="{FF2B5EF4-FFF2-40B4-BE49-F238E27FC236}">
                <a16:creationId xmlns:a16="http://schemas.microsoft.com/office/drawing/2014/main" id="{5452CD1F-8117-48AD-BB16-87BD20E8FC48}"/>
              </a:ext>
            </a:extLst>
          </p:cNvPr>
          <p:cNvSpPr txBox="1"/>
          <p:nvPr/>
        </p:nvSpPr>
        <p:spPr>
          <a:xfrm>
            <a:off x="8382000" y="8117719"/>
            <a:ext cx="270916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 spc="30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• </a:t>
            </a:r>
            <a:r>
              <a:rPr lang="tr-TR" sz="1600" b="1" spc="30" dirty="0" err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Winter</a:t>
            </a:r>
            <a:r>
              <a:rPr lang="tr-TR" sz="1600" b="1" spc="30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 Sports</a:t>
            </a:r>
            <a:endParaRPr lang="tr-TR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3210078" y="1851174"/>
            <a:ext cx="1666722" cy="301923"/>
            <a:chOff x="0" y="0"/>
            <a:chExt cx="2035975" cy="28575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035937" cy="285750"/>
            </a:xfrm>
            <a:custGeom>
              <a:avLst/>
              <a:gdLst/>
              <a:ahLst/>
              <a:cxnLst/>
              <a:rect l="l" t="t" r="r" b="b"/>
              <a:pathLst>
                <a:path w="2035937" h="285750">
                  <a:moveTo>
                    <a:pt x="0" y="0"/>
                  </a:moveTo>
                  <a:lnTo>
                    <a:pt x="2035937" y="0"/>
                  </a:lnTo>
                  <a:lnTo>
                    <a:pt x="2035937" y="285750"/>
                  </a:lnTo>
                  <a:lnTo>
                    <a:pt x="0" y="2857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1093" r="-1" b="-1097"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>
            <a:off x="708150" y="9813208"/>
            <a:ext cx="3920128" cy="214312"/>
            <a:chOff x="0" y="0"/>
            <a:chExt cx="5226837" cy="28575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5226812" cy="285750"/>
            </a:xfrm>
            <a:custGeom>
              <a:avLst/>
              <a:gdLst/>
              <a:ahLst/>
              <a:cxnLst/>
              <a:rect l="l" t="t" r="r" b="b"/>
              <a:pathLst>
                <a:path w="5226812" h="285750">
                  <a:moveTo>
                    <a:pt x="0" y="0"/>
                  </a:moveTo>
                  <a:lnTo>
                    <a:pt x="5226812" y="0"/>
                  </a:lnTo>
                  <a:lnTo>
                    <a:pt x="5226812" y="285750"/>
                  </a:lnTo>
                  <a:lnTo>
                    <a:pt x="0" y="2857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1204" b="-1204"/>
              </a:stretch>
            </a:blipFill>
          </p:spPr>
        </p:sp>
      </p:grpSp>
      <p:grpSp>
        <p:nvGrpSpPr>
          <p:cNvPr id="8" name="Group 8"/>
          <p:cNvGrpSpPr/>
          <p:nvPr/>
        </p:nvGrpSpPr>
        <p:grpSpPr>
          <a:xfrm>
            <a:off x="5875734" y="2786062"/>
            <a:ext cx="437550" cy="1285875"/>
            <a:chOff x="0" y="0"/>
            <a:chExt cx="583400" cy="17145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583438" cy="1714500"/>
            </a:xfrm>
            <a:custGeom>
              <a:avLst/>
              <a:gdLst/>
              <a:ahLst/>
              <a:cxnLst/>
              <a:rect l="l" t="t" r="r" b="b"/>
              <a:pathLst>
                <a:path w="583438" h="1714500">
                  <a:moveTo>
                    <a:pt x="0" y="0"/>
                  </a:moveTo>
                  <a:lnTo>
                    <a:pt x="583438" y="0"/>
                  </a:lnTo>
                  <a:lnTo>
                    <a:pt x="583438" y="1714500"/>
                  </a:lnTo>
                  <a:lnTo>
                    <a:pt x="0" y="17145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328" r="-324"/>
              </a:stretch>
            </a:blipFill>
          </p:spPr>
        </p:sp>
      </p:grpSp>
      <p:grpSp>
        <p:nvGrpSpPr>
          <p:cNvPr id="10" name="Group 10"/>
          <p:cNvGrpSpPr/>
          <p:nvPr/>
        </p:nvGrpSpPr>
        <p:grpSpPr>
          <a:xfrm>
            <a:off x="5875734" y="5185646"/>
            <a:ext cx="437550" cy="3177009"/>
            <a:chOff x="0" y="0"/>
            <a:chExt cx="583400" cy="3720706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583438" cy="3720719"/>
            </a:xfrm>
            <a:custGeom>
              <a:avLst/>
              <a:gdLst/>
              <a:ahLst/>
              <a:cxnLst/>
              <a:rect l="l" t="t" r="r" b="b"/>
              <a:pathLst>
                <a:path w="583438" h="3720719">
                  <a:moveTo>
                    <a:pt x="0" y="0"/>
                  </a:moveTo>
                  <a:lnTo>
                    <a:pt x="583438" y="0"/>
                  </a:lnTo>
                  <a:lnTo>
                    <a:pt x="583438" y="3720719"/>
                  </a:lnTo>
                  <a:lnTo>
                    <a:pt x="0" y="37207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128" r="-124"/>
              </a:stretch>
            </a:blipFill>
          </p:spPr>
        </p:sp>
      </p:grpSp>
      <p:grpSp>
        <p:nvGrpSpPr>
          <p:cNvPr id="12" name="Group 12"/>
          <p:cNvGrpSpPr/>
          <p:nvPr/>
        </p:nvGrpSpPr>
        <p:grpSpPr>
          <a:xfrm>
            <a:off x="6746377" y="5353345"/>
            <a:ext cx="11108531" cy="433092"/>
            <a:chOff x="0" y="0"/>
            <a:chExt cx="14811375" cy="577456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4811375" cy="577469"/>
            </a:xfrm>
            <a:custGeom>
              <a:avLst/>
              <a:gdLst/>
              <a:ahLst/>
              <a:cxnLst/>
              <a:rect l="l" t="t" r="r" b="b"/>
              <a:pathLst>
                <a:path w="14811375" h="577469">
                  <a:moveTo>
                    <a:pt x="0" y="0"/>
                  </a:moveTo>
                  <a:lnTo>
                    <a:pt x="14811375" y="0"/>
                  </a:lnTo>
                  <a:lnTo>
                    <a:pt x="14811375" y="577469"/>
                  </a:lnTo>
                  <a:lnTo>
                    <a:pt x="0" y="5774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t="-431" b="-428"/>
              </a:stretch>
            </a:blipFill>
          </p:spPr>
        </p:sp>
      </p:grpSp>
      <p:sp>
        <p:nvSpPr>
          <p:cNvPr id="14" name="TextBox 14"/>
          <p:cNvSpPr txBox="1"/>
          <p:nvPr/>
        </p:nvSpPr>
        <p:spPr>
          <a:xfrm>
            <a:off x="7149800" y="2250822"/>
            <a:ext cx="3791654" cy="4029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399" b="1" dirty="0">
                <a:solidFill>
                  <a:srgbClr val="152039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Students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11755936" y="1500188"/>
            <a:ext cx="218780" cy="3643312"/>
            <a:chOff x="0" y="0"/>
            <a:chExt cx="291706" cy="485775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291719" cy="4857750"/>
            </a:xfrm>
            <a:custGeom>
              <a:avLst/>
              <a:gdLst/>
              <a:ahLst/>
              <a:cxnLst/>
              <a:rect l="l" t="t" r="r" b="b"/>
              <a:pathLst>
                <a:path w="291719" h="4857750">
                  <a:moveTo>
                    <a:pt x="0" y="0"/>
                  </a:moveTo>
                  <a:lnTo>
                    <a:pt x="291719" y="0"/>
                  </a:lnTo>
                  <a:lnTo>
                    <a:pt x="291719" y="4857750"/>
                  </a:lnTo>
                  <a:lnTo>
                    <a:pt x="0" y="48577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-1027" r="-1018"/>
              </a:stretch>
            </a:blipFill>
          </p:spPr>
        </p:sp>
      </p:grpSp>
      <p:grpSp>
        <p:nvGrpSpPr>
          <p:cNvPr id="19" name="Group 19"/>
          <p:cNvGrpSpPr/>
          <p:nvPr/>
        </p:nvGrpSpPr>
        <p:grpSpPr>
          <a:xfrm>
            <a:off x="12193486" y="428625"/>
            <a:ext cx="5661422" cy="4933655"/>
            <a:chOff x="0" y="0"/>
            <a:chExt cx="7548562" cy="6578206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7548626" cy="6578219"/>
            </a:xfrm>
            <a:custGeom>
              <a:avLst/>
              <a:gdLst/>
              <a:ahLst/>
              <a:cxnLst/>
              <a:rect l="l" t="t" r="r" b="b"/>
              <a:pathLst>
                <a:path w="7548626" h="6578219">
                  <a:moveTo>
                    <a:pt x="0" y="0"/>
                  </a:moveTo>
                  <a:lnTo>
                    <a:pt x="7548626" y="0"/>
                  </a:lnTo>
                  <a:lnTo>
                    <a:pt x="7548626" y="6578219"/>
                  </a:lnTo>
                  <a:lnTo>
                    <a:pt x="0" y="65782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-35" r="-34"/>
              </a:stretch>
            </a:blipFill>
          </p:spPr>
        </p:sp>
      </p:grpSp>
      <p:grpSp>
        <p:nvGrpSpPr>
          <p:cNvPr id="21" name="Group 21"/>
          <p:cNvGrpSpPr/>
          <p:nvPr/>
        </p:nvGrpSpPr>
        <p:grpSpPr>
          <a:xfrm>
            <a:off x="11755936" y="5786438"/>
            <a:ext cx="218780" cy="3643312"/>
            <a:chOff x="0" y="0"/>
            <a:chExt cx="291706" cy="485775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291719" cy="4857750"/>
            </a:xfrm>
            <a:custGeom>
              <a:avLst/>
              <a:gdLst/>
              <a:ahLst/>
              <a:cxnLst/>
              <a:rect l="l" t="t" r="r" b="b"/>
              <a:pathLst>
                <a:path w="291719" h="4857750">
                  <a:moveTo>
                    <a:pt x="0" y="0"/>
                  </a:moveTo>
                  <a:lnTo>
                    <a:pt x="291719" y="0"/>
                  </a:lnTo>
                  <a:lnTo>
                    <a:pt x="291719" y="4857750"/>
                  </a:lnTo>
                  <a:lnTo>
                    <a:pt x="0" y="48577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-1027" r="-1018"/>
              </a:stretch>
            </a:blipFill>
          </p:spPr>
        </p:sp>
      </p:grpSp>
      <p:grpSp>
        <p:nvGrpSpPr>
          <p:cNvPr id="23" name="Group 23"/>
          <p:cNvGrpSpPr/>
          <p:nvPr/>
        </p:nvGrpSpPr>
        <p:grpSpPr>
          <a:xfrm>
            <a:off x="714375" y="224285"/>
            <a:ext cx="1410167" cy="1410167"/>
            <a:chOff x="0" y="0"/>
            <a:chExt cx="1880222" cy="1880222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1880235" cy="1880235"/>
            </a:xfrm>
            <a:custGeom>
              <a:avLst/>
              <a:gdLst/>
              <a:ahLst/>
              <a:cxnLst/>
              <a:rect l="l" t="t" r="r" b="b"/>
              <a:pathLst>
                <a:path w="1880235" h="1880235">
                  <a:moveTo>
                    <a:pt x="0" y="0"/>
                  </a:moveTo>
                  <a:lnTo>
                    <a:pt x="1880235" y="0"/>
                  </a:lnTo>
                  <a:lnTo>
                    <a:pt x="1880235" y="1880235"/>
                  </a:lnTo>
                  <a:lnTo>
                    <a:pt x="0" y="18802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</p:sp>
      </p:grpSp>
      <p:sp>
        <p:nvSpPr>
          <p:cNvPr id="25" name="Freeform 25"/>
          <p:cNvSpPr/>
          <p:nvPr/>
        </p:nvSpPr>
        <p:spPr>
          <a:xfrm>
            <a:off x="6950830" y="7936953"/>
            <a:ext cx="1138033" cy="1346199"/>
          </a:xfrm>
          <a:custGeom>
            <a:avLst/>
            <a:gdLst/>
            <a:ahLst/>
            <a:cxnLst/>
            <a:rect l="l" t="t" r="r" b="b"/>
            <a:pathLst>
              <a:path w="824427" h="1030538">
                <a:moveTo>
                  <a:pt x="0" y="0"/>
                </a:moveTo>
                <a:lnTo>
                  <a:pt x="824427" y="0"/>
                </a:lnTo>
                <a:lnTo>
                  <a:pt x="824427" y="1030538"/>
                </a:lnTo>
                <a:lnTo>
                  <a:pt x="0" y="103053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tretch>
              <a:fillRect t="-114" b="-115"/>
            </a:stretch>
          </a:blipFill>
        </p:spPr>
      </p:sp>
      <p:sp>
        <p:nvSpPr>
          <p:cNvPr id="26" name="Freeform 26"/>
          <p:cNvSpPr/>
          <p:nvPr/>
        </p:nvSpPr>
        <p:spPr>
          <a:xfrm>
            <a:off x="9328557" y="7995619"/>
            <a:ext cx="1874034" cy="1274340"/>
          </a:xfrm>
          <a:custGeom>
            <a:avLst/>
            <a:gdLst/>
            <a:ahLst/>
            <a:cxnLst/>
            <a:rect l="l" t="t" r="r" b="b"/>
            <a:pathLst>
              <a:path w="1874034" h="1274340">
                <a:moveTo>
                  <a:pt x="0" y="0"/>
                </a:moveTo>
                <a:lnTo>
                  <a:pt x="1874034" y="0"/>
                </a:lnTo>
                <a:lnTo>
                  <a:pt x="1874034" y="1274340"/>
                </a:lnTo>
                <a:lnTo>
                  <a:pt x="0" y="127434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xmlns="" r:embed="rId15"/>
                </a:ext>
              </a:extLst>
            </a:blip>
            <a:stretch>
              <a:fillRect t="-14" b="-14"/>
            </a:stretch>
          </a:blipFill>
        </p:spPr>
      </p:sp>
      <p:sp>
        <p:nvSpPr>
          <p:cNvPr id="27" name="Freeform 27"/>
          <p:cNvSpPr/>
          <p:nvPr/>
        </p:nvSpPr>
        <p:spPr>
          <a:xfrm>
            <a:off x="13899812" y="7395058"/>
            <a:ext cx="1916897" cy="1792300"/>
          </a:xfrm>
          <a:custGeom>
            <a:avLst/>
            <a:gdLst/>
            <a:ahLst/>
            <a:cxnLst/>
            <a:rect l="l" t="t" r="r" b="b"/>
            <a:pathLst>
              <a:path w="1916897" h="1792300">
                <a:moveTo>
                  <a:pt x="0" y="0"/>
                </a:moveTo>
                <a:lnTo>
                  <a:pt x="1916896" y="0"/>
                </a:lnTo>
                <a:lnTo>
                  <a:pt x="1916896" y="1792300"/>
                </a:lnTo>
                <a:lnTo>
                  <a:pt x="0" y="1792300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xmlns="" r:embed="rId17"/>
                </a:ext>
              </a:extLst>
            </a:blip>
            <a:stretch>
              <a:fillRect t="-34" b="-34"/>
            </a:stretch>
          </a:blipFill>
          <a:ln>
            <a:noFill/>
          </a:ln>
        </p:spPr>
      </p:sp>
      <p:sp>
        <p:nvSpPr>
          <p:cNvPr id="28" name="Freeform 28"/>
          <p:cNvSpPr/>
          <p:nvPr/>
        </p:nvSpPr>
        <p:spPr>
          <a:xfrm rot="-5400000" flipH="1" flipV="1">
            <a:off x="580368" y="4370832"/>
            <a:ext cx="4175693" cy="6140729"/>
          </a:xfrm>
          <a:custGeom>
            <a:avLst/>
            <a:gdLst/>
            <a:ahLst/>
            <a:cxnLst/>
            <a:rect l="l" t="t" r="r" b="b"/>
            <a:pathLst>
              <a:path w="4175693" h="6140729">
                <a:moveTo>
                  <a:pt x="4175693" y="6140729"/>
                </a:moveTo>
                <a:lnTo>
                  <a:pt x="0" y="6140729"/>
                </a:lnTo>
                <a:lnTo>
                  <a:pt x="0" y="0"/>
                </a:lnTo>
                <a:lnTo>
                  <a:pt x="4175693" y="0"/>
                </a:lnTo>
                <a:lnTo>
                  <a:pt x="4175693" y="6140729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xmlns="" r:embed="rId19"/>
                </a:ext>
              </a:extLst>
            </a:blip>
            <a:stretch>
              <a:fillRect l="-45" r="-45"/>
            </a:stretch>
          </a:blip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sp>
      <p:grpSp>
        <p:nvGrpSpPr>
          <p:cNvPr id="29" name="Group 29"/>
          <p:cNvGrpSpPr/>
          <p:nvPr/>
        </p:nvGrpSpPr>
        <p:grpSpPr>
          <a:xfrm>
            <a:off x="-1909096" y="5471712"/>
            <a:ext cx="7503547" cy="3940273"/>
            <a:chOff x="0" y="0"/>
            <a:chExt cx="10004730" cy="5253698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30" name="Freeform 30"/>
            <p:cNvSpPr/>
            <p:nvPr/>
          </p:nvSpPr>
          <p:spPr>
            <a:xfrm>
              <a:off x="0" y="0"/>
              <a:ext cx="10004806" cy="5253736"/>
            </a:xfrm>
            <a:custGeom>
              <a:avLst/>
              <a:gdLst/>
              <a:ahLst/>
              <a:cxnLst/>
              <a:rect l="l" t="t" r="r" b="b"/>
              <a:pathLst>
                <a:path w="10004806" h="5253736">
                  <a:moveTo>
                    <a:pt x="0" y="875665"/>
                  </a:moveTo>
                  <a:cubicBezTo>
                    <a:pt x="0" y="392049"/>
                    <a:pt x="392049" y="0"/>
                    <a:pt x="875665" y="0"/>
                  </a:cubicBezTo>
                  <a:lnTo>
                    <a:pt x="9129141" y="0"/>
                  </a:lnTo>
                  <a:cubicBezTo>
                    <a:pt x="9612757" y="0"/>
                    <a:pt x="10004806" y="392049"/>
                    <a:pt x="10004806" y="875665"/>
                  </a:cubicBezTo>
                  <a:lnTo>
                    <a:pt x="10004806" y="4378071"/>
                  </a:lnTo>
                  <a:cubicBezTo>
                    <a:pt x="10004806" y="4861687"/>
                    <a:pt x="9612757" y="5253736"/>
                    <a:pt x="9129141" y="5253736"/>
                  </a:cubicBezTo>
                  <a:lnTo>
                    <a:pt x="875665" y="5253736"/>
                  </a:lnTo>
                  <a:cubicBezTo>
                    <a:pt x="392049" y="5253736"/>
                    <a:pt x="0" y="4861687"/>
                    <a:pt x="0" y="4378071"/>
                  </a:cubicBezTo>
                  <a:close/>
                </a:path>
              </a:pathLst>
            </a:custGeom>
            <a:blipFill>
              <a:blip r:embed="rId20">
                <a:alphaModFix amt="96000"/>
              </a:blip>
              <a:stretch>
                <a:fillRect/>
              </a:stretch>
            </a:blipFill>
          </p:spPr>
        </p:sp>
      </p:grpSp>
      <p:sp>
        <p:nvSpPr>
          <p:cNvPr id="31" name="TextBox 31"/>
          <p:cNvSpPr txBox="1"/>
          <p:nvPr/>
        </p:nvSpPr>
        <p:spPr>
          <a:xfrm>
            <a:off x="495595" y="1821456"/>
            <a:ext cx="2705691" cy="3019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73"/>
              </a:lnSpc>
            </a:pPr>
            <a:r>
              <a:rPr lang="en-US" sz="1551" b="1" spc="155">
                <a:solidFill>
                  <a:srgbClr val="CFA863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INSTITUTIONAL SCALE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366199" y="2422284"/>
            <a:ext cx="5511477" cy="246445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518"/>
              </a:lnSpc>
            </a:pPr>
            <a:r>
              <a:rPr lang="en-US" sz="5400" b="1" dirty="0">
                <a:solidFill>
                  <a:srgbClr val="152039"/>
                </a:solidFill>
                <a:latin typeface="League Gothic" panose="020B0604020202020204" charset="-94"/>
                <a:ea typeface="Antonio"/>
                <a:cs typeface="Antonio"/>
                <a:sym typeface="Antonio"/>
              </a:rPr>
              <a:t>A COMPREHENSIVE UNIVERSITY WITH GLOBAL REACH</a:t>
            </a:r>
            <a:endParaRPr lang="en-US" sz="5400" b="1" dirty="0">
              <a:solidFill>
                <a:srgbClr val="152039"/>
              </a:solidFill>
              <a:latin typeface="League Gothic" panose="020B0604020202020204" charset="-94"/>
              <a:ea typeface="Antonio"/>
              <a:cs typeface="Antonio"/>
            </a:endParaRPr>
          </a:p>
        </p:txBody>
      </p:sp>
      <p:sp>
        <p:nvSpPr>
          <p:cNvPr id="33" name="TextBox 33"/>
          <p:cNvSpPr txBox="1"/>
          <p:nvPr/>
        </p:nvSpPr>
        <p:spPr>
          <a:xfrm>
            <a:off x="5594508" y="4071937"/>
            <a:ext cx="1736401" cy="7046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020"/>
              </a:lnSpc>
            </a:pPr>
            <a:r>
              <a:rPr lang="en-US" sz="4000" b="1" dirty="0">
                <a:solidFill>
                  <a:srgbClr val="152039"/>
                </a:solidFill>
                <a:latin typeface="Antonio Bold"/>
                <a:ea typeface="Antonio Bold"/>
                <a:cs typeface="Antonio Bold"/>
                <a:sym typeface="Antonio Bold"/>
              </a:rPr>
              <a:t>1957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5029200" y="4805400"/>
            <a:ext cx="2120600" cy="20755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670"/>
              </a:lnSpc>
            </a:pPr>
            <a:r>
              <a:rPr lang="en-US" sz="1391" b="1" dirty="0">
                <a:solidFill>
                  <a:srgbClr val="152039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Founded in Erzurum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8088863" y="1498608"/>
            <a:ext cx="3893006" cy="88351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190"/>
              </a:lnSpc>
            </a:pPr>
            <a:r>
              <a:rPr lang="en-US" sz="5400" b="1" dirty="0">
                <a:solidFill>
                  <a:srgbClr val="152039"/>
                </a:solidFill>
                <a:latin typeface="Antonio Bold"/>
                <a:ea typeface="Antonio Bold"/>
                <a:cs typeface="Antonio Bold"/>
                <a:sym typeface="Antonio Bold"/>
              </a:rPr>
              <a:t>4</a:t>
            </a:r>
            <a:r>
              <a:rPr lang="tr-TR" sz="5400" b="1" dirty="0">
                <a:solidFill>
                  <a:srgbClr val="152039"/>
                </a:solidFill>
                <a:latin typeface="Antonio Bold"/>
                <a:ea typeface="Antonio Bold"/>
                <a:cs typeface="Antonio Bold"/>
                <a:sym typeface="Antonio Bold"/>
              </a:rPr>
              <a:t>65</a:t>
            </a:r>
            <a:r>
              <a:rPr lang="en-US" sz="5400" b="1" dirty="0">
                <a:solidFill>
                  <a:srgbClr val="152039"/>
                </a:solidFill>
                <a:latin typeface="Antonio Bold"/>
                <a:ea typeface="Antonio Bold"/>
                <a:cs typeface="Antonio Bold"/>
                <a:sym typeface="Antonio Bold"/>
              </a:rPr>
              <a:t>.</a:t>
            </a:r>
            <a:r>
              <a:rPr lang="tr-TR" sz="5400" b="1" dirty="0">
                <a:solidFill>
                  <a:srgbClr val="152039"/>
                </a:solidFill>
                <a:latin typeface="Antonio Bold"/>
                <a:ea typeface="Antonio Bold"/>
                <a:cs typeface="Antonio Bold"/>
                <a:sym typeface="Antonio Bold"/>
              </a:rPr>
              <a:t>000</a:t>
            </a:r>
            <a:endParaRPr lang="en-US" sz="5400" b="1" dirty="0">
              <a:solidFill>
                <a:srgbClr val="152039"/>
              </a:solidFill>
              <a:latin typeface="Antonio Bold"/>
              <a:ea typeface="Antonio Bold"/>
              <a:cs typeface="Antonio Bold"/>
            </a:endParaRPr>
          </a:p>
        </p:txBody>
      </p:sp>
      <p:sp>
        <p:nvSpPr>
          <p:cNvPr id="36" name="TextBox 36"/>
          <p:cNvSpPr txBox="1"/>
          <p:nvPr/>
        </p:nvSpPr>
        <p:spPr>
          <a:xfrm>
            <a:off x="14153548" y="1498608"/>
            <a:ext cx="1885448" cy="8909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187"/>
              </a:lnSpc>
            </a:pPr>
            <a:r>
              <a:rPr lang="en-US" sz="5989" b="1" dirty="0">
                <a:solidFill>
                  <a:srgbClr val="152039"/>
                </a:solidFill>
                <a:latin typeface="Antonio Bold"/>
                <a:ea typeface="Antonio Bold"/>
                <a:cs typeface="Antonio Bold"/>
                <a:sym typeface="Antonio Bold"/>
              </a:rPr>
              <a:t>7.</a:t>
            </a:r>
            <a:r>
              <a:rPr lang="tr-TR" sz="5989" b="1" dirty="0">
                <a:solidFill>
                  <a:srgbClr val="152039"/>
                </a:solidFill>
                <a:latin typeface="Antonio Bold"/>
                <a:ea typeface="Antonio Bold"/>
                <a:cs typeface="Antonio Bold"/>
                <a:sym typeface="Antonio Bold"/>
              </a:rPr>
              <a:t>340</a:t>
            </a:r>
            <a:endParaRPr lang="en-US" sz="5989" b="1" dirty="0">
              <a:solidFill>
                <a:srgbClr val="152039"/>
              </a:solidFill>
              <a:latin typeface="Antonio Bold"/>
              <a:ea typeface="Antonio Bold"/>
              <a:cs typeface="Antonio Bold"/>
              <a:sym typeface="Antonio Bold"/>
            </a:endParaRPr>
          </a:p>
        </p:txBody>
      </p:sp>
      <p:sp>
        <p:nvSpPr>
          <p:cNvPr id="37" name="TextBox 37"/>
          <p:cNvSpPr txBox="1"/>
          <p:nvPr/>
        </p:nvSpPr>
        <p:spPr>
          <a:xfrm>
            <a:off x="13563600" y="2422284"/>
            <a:ext cx="2919345" cy="8390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400" b="1" dirty="0">
                <a:solidFill>
                  <a:srgbClr val="152039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International Students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11974716" y="6081674"/>
            <a:ext cx="3219155" cy="876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400" b="1">
                <a:solidFill>
                  <a:srgbClr val="152039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Academic staff in total: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6649954" y="6237315"/>
            <a:ext cx="2700684" cy="8646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180"/>
              </a:lnSpc>
            </a:pPr>
            <a:r>
              <a:rPr lang="en-US" sz="5400" b="1" dirty="0">
                <a:solidFill>
                  <a:srgbClr val="152039"/>
                </a:solidFill>
                <a:latin typeface="Antonio Bold"/>
                <a:ea typeface="Antonio Bold"/>
                <a:cs typeface="Antonio Bold"/>
                <a:sym typeface="Antonio Bold"/>
              </a:rPr>
              <a:t>5</a:t>
            </a:r>
            <a:r>
              <a:rPr lang="tr-TR" sz="5400" b="1" dirty="0">
                <a:solidFill>
                  <a:srgbClr val="152039"/>
                </a:solidFill>
                <a:latin typeface="Antonio Bold"/>
                <a:ea typeface="Antonio Bold"/>
                <a:cs typeface="Antonio Bold"/>
                <a:sym typeface="Antonio Bold"/>
              </a:rPr>
              <a:t>6</a:t>
            </a:r>
            <a:r>
              <a:rPr lang="en-US" sz="5400" b="1" dirty="0">
                <a:solidFill>
                  <a:srgbClr val="152039"/>
                </a:solidFill>
                <a:latin typeface="Antonio Bold"/>
                <a:ea typeface="Antonio Bold"/>
                <a:cs typeface="Antonio Bold"/>
                <a:sym typeface="Antonio Bold"/>
              </a:rPr>
              <a:t>.</a:t>
            </a:r>
            <a:r>
              <a:rPr lang="tr-TR" sz="5400" b="1" dirty="0">
                <a:solidFill>
                  <a:srgbClr val="152039"/>
                </a:solidFill>
                <a:latin typeface="Antonio Bold"/>
                <a:ea typeface="Antonio Bold"/>
                <a:cs typeface="Antonio Bold"/>
                <a:sym typeface="Antonio Bold"/>
              </a:rPr>
              <a:t>350</a:t>
            </a:r>
            <a:endParaRPr lang="en-US" sz="5400" b="1" dirty="0">
              <a:solidFill>
                <a:srgbClr val="152039"/>
              </a:solidFill>
              <a:latin typeface="Antonio Bold"/>
              <a:ea typeface="Antonio Bold"/>
              <a:cs typeface="Antonio Bold"/>
            </a:endParaRPr>
          </a:p>
        </p:txBody>
      </p:sp>
      <p:sp>
        <p:nvSpPr>
          <p:cNvPr id="40" name="TextBox 40"/>
          <p:cNvSpPr txBox="1"/>
          <p:nvPr/>
        </p:nvSpPr>
        <p:spPr>
          <a:xfrm>
            <a:off x="9144001" y="6219541"/>
            <a:ext cx="3172642" cy="8794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180"/>
              </a:lnSpc>
            </a:pPr>
            <a:r>
              <a:rPr lang="tr-TR" sz="5400" b="1" dirty="0">
                <a:solidFill>
                  <a:srgbClr val="152039"/>
                </a:solidFill>
                <a:latin typeface="Antonio Bold"/>
                <a:ea typeface="Antonio Bold"/>
                <a:cs typeface="Antonio Bold"/>
                <a:sym typeface="Antonio Bold"/>
              </a:rPr>
              <a:t>408</a:t>
            </a:r>
            <a:r>
              <a:rPr lang="en-US" sz="5400" b="1" dirty="0">
                <a:solidFill>
                  <a:srgbClr val="152039"/>
                </a:solidFill>
                <a:latin typeface="Antonio Bold"/>
                <a:ea typeface="Antonio Bold"/>
                <a:cs typeface="Antonio Bold"/>
                <a:sym typeface="Antonio Bold"/>
              </a:rPr>
              <a:t>.</a:t>
            </a:r>
            <a:r>
              <a:rPr lang="tr-TR" sz="5400" b="1" dirty="0">
                <a:solidFill>
                  <a:srgbClr val="152039"/>
                </a:solidFill>
                <a:latin typeface="Antonio Bold"/>
                <a:ea typeface="Antonio Bold"/>
                <a:cs typeface="Antonio Bold"/>
                <a:sym typeface="Antonio Bold"/>
              </a:rPr>
              <a:t>650</a:t>
            </a:r>
            <a:endParaRPr lang="en-US" sz="5400" b="1" dirty="0">
              <a:solidFill>
                <a:srgbClr val="152039"/>
              </a:solidFill>
              <a:latin typeface="Antonio Bold"/>
              <a:ea typeface="Antonio Bold"/>
              <a:cs typeface="Antonio Bold"/>
            </a:endParaRPr>
          </a:p>
        </p:txBody>
      </p:sp>
      <p:sp>
        <p:nvSpPr>
          <p:cNvPr id="41" name="TextBox 41"/>
          <p:cNvSpPr txBox="1"/>
          <p:nvPr/>
        </p:nvSpPr>
        <p:spPr>
          <a:xfrm>
            <a:off x="15333078" y="6091238"/>
            <a:ext cx="2273875" cy="9105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83"/>
              </a:lnSpc>
            </a:pPr>
            <a:r>
              <a:rPr lang="en-US" sz="5986" b="1" dirty="0">
                <a:solidFill>
                  <a:srgbClr val="152039"/>
                </a:solidFill>
                <a:latin typeface="Antonio Bold"/>
                <a:ea typeface="Antonio Bold"/>
                <a:cs typeface="Antonio Bold"/>
                <a:sym typeface="Antonio Bold"/>
              </a:rPr>
              <a:t>2.</a:t>
            </a:r>
            <a:r>
              <a:rPr lang="tr-TR" sz="5986" b="1" dirty="0">
                <a:solidFill>
                  <a:srgbClr val="152039"/>
                </a:solidFill>
                <a:latin typeface="Antonio Bold"/>
                <a:ea typeface="Antonio Bold"/>
                <a:cs typeface="Antonio Bold"/>
                <a:sym typeface="Antonio Bold"/>
              </a:rPr>
              <a:t>796</a:t>
            </a:r>
            <a:endParaRPr lang="en-US" sz="5986" b="1" dirty="0">
              <a:solidFill>
                <a:srgbClr val="152039"/>
              </a:solidFill>
              <a:latin typeface="Antonio Bold"/>
              <a:ea typeface="Antonio Bold"/>
              <a:cs typeface="Antonio Bold"/>
              <a:sym typeface="Antonio Bold"/>
            </a:endParaRPr>
          </a:p>
        </p:txBody>
      </p:sp>
      <p:sp>
        <p:nvSpPr>
          <p:cNvPr id="42" name="TextBox 42"/>
          <p:cNvSpPr txBox="1"/>
          <p:nvPr/>
        </p:nvSpPr>
        <p:spPr>
          <a:xfrm>
            <a:off x="6313313" y="7130822"/>
            <a:ext cx="2446705" cy="4030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400" b="1" dirty="0">
                <a:solidFill>
                  <a:srgbClr val="152039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Formal 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8534400" y="7130822"/>
            <a:ext cx="3462349" cy="4030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400" b="1" dirty="0">
                <a:solidFill>
                  <a:srgbClr val="152039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Open Education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366494" y="9740975"/>
            <a:ext cx="374818" cy="3587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99"/>
              </a:lnSpc>
            </a:pPr>
            <a:r>
              <a:rPr lang="en-US" sz="1999" b="1" dirty="0">
                <a:solidFill>
                  <a:srgbClr val="CFA863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03</a:t>
            </a:r>
          </a:p>
        </p:txBody>
      </p:sp>
      <p:pic>
        <p:nvPicPr>
          <p:cNvPr id="47" name="Resim 46">
            <a:extLst>
              <a:ext uri="{FF2B5EF4-FFF2-40B4-BE49-F238E27FC236}">
                <a16:creationId xmlns:a16="http://schemas.microsoft.com/office/drawing/2014/main" id="{280C3C1B-347F-4F39-B2B8-8E8B283ECBB4}"/>
              </a:ext>
            </a:extLst>
          </p:cNvPr>
          <p:cNvPicPr>
            <a:picLocks noChangeAspect="1"/>
          </p:cNvPicPr>
          <p:nvPr/>
        </p:nvPicPr>
        <p:blipFill rotWithShape="1"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718" t="23488" r="31010" b="21563"/>
          <a:stretch/>
        </p:blipFill>
        <p:spPr>
          <a:xfrm>
            <a:off x="7789590" y="2832988"/>
            <a:ext cx="2708819" cy="2443031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>
          <a:xfrm flipH="1">
            <a:off x="13501725" y="417004"/>
            <a:ext cx="4456747" cy="5220729"/>
          </a:xfrm>
          <a:custGeom>
            <a:avLst/>
            <a:gdLst/>
            <a:ahLst/>
            <a:cxnLst/>
            <a:rect l="l" t="t" r="r" b="b"/>
            <a:pathLst>
              <a:path w="4327341" h="6363729">
                <a:moveTo>
                  <a:pt x="4327341" y="0"/>
                </a:moveTo>
                <a:lnTo>
                  <a:pt x="0" y="0"/>
                </a:lnTo>
                <a:lnTo>
                  <a:pt x="0" y="6363728"/>
                </a:lnTo>
                <a:lnTo>
                  <a:pt x="4327341" y="6363728"/>
                </a:lnTo>
                <a:lnTo>
                  <a:pt x="4327341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 l="-8" r="-8"/>
            </a:stretch>
          </a:blip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endParaRPr lang="tr-TR" dirty="0"/>
          </a:p>
        </p:txBody>
      </p:sp>
      <p:grpSp>
        <p:nvGrpSpPr>
          <p:cNvPr id="7" name="Group 7"/>
          <p:cNvGrpSpPr/>
          <p:nvPr/>
        </p:nvGrpSpPr>
        <p:grpSpPr>
          <a:xfrm>
            <a:off x="0" y="5143500"/>
            <a:ext cx="6532064" cy="4290717"/>
            <a:chOff x="0" y="0"/>
            <a:chExt cx="8709419" cy="5720956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709406" cy="5720969"/>
            </a:xfrm>
            <a:custGeom>
              <a:avLst/>
              <a:gdLst/>
              <a:ahLst/>
              <a:cxnLst/>
              <a:rect l="l" t="t" r="r" b="b"/>
              <a:pathLst>
                <a:path w="8709406" h="5720969">
                  <a:moveTo>
                    <a:pt x="0" y="0"/>
                  </a:moveTo>
                  <a:lnTo>
                    <a:pt x="8709406" y="0"/>
                  </a:lnTo>
                  <a:lnTo>
                    <a:pt x="8709406" y="5720969"/>
                  </a:lnTo>
                  <a:lnTo>
                    <a:pt x="0" y="57209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15" b="-15"/>
              </a:stretch>
            </a:blipFill>
          </p:spPr>
        </p:sp>
      </p:grpSp>
      <p:grpSp>
        <p:nvGrpSpPr>
          <p:cNvPr id="9" name="Group 9"/>
          <p:cNvGrpSpPr/>
          <p:nvPr/>
        </p:nvGrpSpPr>
        <p:grpSpPr>
          <a:xfrm>
            <a:off x="2611936" y="4500562"/>
            <a:ext cx="10670981" cy="5786438"/>
            <a:chOff x="0" y="0"/>
            <a:chExt cx="14227975" cy="771525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4227938" cy="7715250"/>
            </a:xfrm>
            <a:custGeom>
              <a:avLst/>
              <a:gdLst/>
              <a:ahLst/>
              <a:cxnLst/>
              <a:rect l="l" t="t" r="r" b="b"/>
              <a:pathLst>
                <a:path w="14227938" h="7715250">
                  <a:moveTo>
                    <a:pt x="0" y="0"/>
                  </a:moveTo>
                  <a:lnTo>
                    <a:pt x="14227938" y="0"/>
                  </a:lnTo>
                  <a:lnTo>
                    <a:pt x="14227938" y="7715250"/>
                  </a:lnTo>
                  <a:lnTo>
                    <a:pt x="0" y="77152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t="-26" b="-26"/>
              </a:stretch>
            </a:blipFill>
          </p:spPr>
        </p:sp>
      </p:grpSp>
      <p:grpSp>
        <p:nvGrpSpPr>
          <p:cNvPr id="11" name="Group 11"/>
          <p:cNvGrpSpPr/>
          <p:nvPr/>
        </p:nvGrpSpPr>
        <p:grpSpPr>
          <a:xfrm>
            <a:off x="3810000" y="3214688"/>
            <a:ext cx="9691688" cy="4290717"/>
            <a:chOff x="0" y="0"/>
            <a:chExt cx="13067106" cy="5720956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3067157" cy="5720969"/>
            </a:xfrm>
            <a:custGeom>
              <a:avLst/>
              <a:gdLst/>
              <a:ahLst/>
              <a:cxnLst/>
              <a:rect l="l" t="t" r="r" b="b"/>
              <a:pathLst>
                <a:path w="13067157" h="5720969">
                  <a:moveTo>
                    <a:pt x="0" y="0"/>
                  </a:moveTo>
                  <a:lnTo>
                    <a:pt x="13067157" y="0"/>
                  </a:lnTo>
                  <a:lnTo>
                    <a:pt x="13067157" y="5720969"/>
                  </a:lnTo>
                  <a:lnTo>
                    <a:pt x="0" y="57209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t="-27" b="-26"/>
              </a:stretch>
            </a:blipFill>
          </p:spPr>
        </p:sp>
      </p:grpSp>
      <p:sp>
        <p:nvSpPr>
          <p:cNvPr id="13" name="TextBox 13"/>
          <p:cNvSpPr txBox="1"/>
          <p:nvPr/>
        </p:nvSpPr>
        <p:spPr>
          <a:xfrm>
            <a:off x="656330" y="917104"/>
            <a:ext cx="3153670" cy="26655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238"/>
              </a:lnSpc>
            </a:pPr>
            <a:r>
              <a:rPr lang="en-US" sz="1598" b="1" spc="159" dirty="0">
                <a:solidFill>
                  <a:srgbClr val="C69E5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ACADEMIC PORTFOLIO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3482578" y="857250"/>
            <a:ext cx="3487045" cy="428625"/>
            <a:chOff x="0" y="0"/>
            <a:chExt cx="4649394" cy="5715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4649343" cy="571500"/>
            </a:xfrm>
            <a:custGeom>
              <a:avLst/>
              <a:gdLst/>
              <a:ahLst/>
              <a:cxnLst/>
              <a:rect l="l" t="t" r="r" b="b"/>
              <a:pathLst>
                <a:path w="4649343" h="571500">
                  <a:moveTo>
                    <a:pt x="0" y="0"/>
                  </a:moveTo>
                  <a:lnTo>
                    <a:pt x="4649343" y="0"/>
                  </a:lnTo>
                  <a:lnTo>
                    <a:pt x="4649343" y="571500"/>
                  </a:lnTo>
                  <a:lnTo>
                    <a:pt x="0" y="5715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t="-328" r="-1" b="-326"/>
              </a:stretch>
            </a:blipFill>
          </p:spPr>
        </p:sp>
      </p:grpSp>
      <p:grpSp>
        <p:nvGrpSpPr>
          <p:cNvPr id="16" name="Group 16"/>
          <p:cNvGrpSpPr/>
          <p:nvPr/>
        </p:nvGrpSpPr>
        <p:grpSpPr>
          <a:xfrm>
            <a:off x="433092" y="3857625"/>
            <a:ext cx="5447109" cy="3000375"/>
            <a:chOff x="0" y="0"/>
            <a:chExt cx="7262812" cy="40005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7262876" cy="4000500"/>
            </a:xfrm>
            <a:custGeom>
              <a:avLst/>
              <a:gdLst/>
              <a:ahLst/>
              <a:cxnLst/>
              <a:rect l="l" t="t" r="r" b="b"/>
              <a:pathLst>
                <a:path w="7262876" h="4000500">
                  <a:moveTo>
                    <a:pt x="0" y="0"/>
                  </a:moveTo>
                  <a:lnTo>
                    <a:pt x="7262876" y="0"/>
                  </a:lnTo>
                  <a:lnTo>
                    <a:pt x="7262876" y="4000500"/>
                  </a:lnTo>
                  <a:lnTo>
                    <a:pt x="0" y="40005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-2" r="-1"/>
              </a:stretch>
            </a:blipFill>
          </p:spPr>
        </p:sp>
      </p:grpSp>
      <p:grpSp>
        <p:nvGrpSpPr>
          <p:cNvPr id="18" name="Group 18"/>
          <p:cNvGrpSpPr/>
          <p:nvPr/>
        </p:nvGrpSpPr>
        <p:grpSpPr>
          <a:xfrm>
            <a:off x="1089422" y="9644062"/>
            <a:ext cx="3920128" cy="214312"/>
            <a:chOff x="0" y="0"/>
            <a:chExt cx="5226837" cy="28575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5226812" cy="285750"/>
            </a:xfrm>
            <a:custGeom>
              <a:avLst/>
              <a:gdLst/>
              <a:ahLst/>
              <a:cxnLst/>
              <a:rect l="l" t="t" r="r" b="b"/>
              <a:pathLst>
                <a:path w="5226812" h="285750">
                  <a:moveTo>
                    <a:pt x="0" y="0"/>
                  </a:moveTo>
                  <a:lnTo>
                    <a:pt x="5226812" y="0"/>
                  </a:lnTo>
                  <a:lnTo>
                    <a:pt x="5226812" y="285750"/>
                  </a:lnTo>
                  <a:lnTo>
                    <a:pt x="0" y="2857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t="-1204" b="-1204"/>
              </a:stretch>
            </a:blipFill>
          </p:spPr>
        </p:sp>
      </p:grpSp>
      <p:grpSp>
        <p:nvGrpSpPr>
          <p:cNvPr id="20" name="Group 20"/>
          <p:cNvGrpSpPr/>
          <p:nvPr/>
        </p:nvGrpSpPr>
        <p:grpSpPr>
          <a:xfrm>
            <a:off x="13930312" y="4500562"/>
            <a:ext cx="437550" cy="1933280"/>
            <a:chOff x="0" y="0"/>
            <a:chExt cx="583400" cy="2577706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583438" cy="2577719"/>
            </a:xfrm>
            <a:custGeom>
              <a:avLst/>
              <a:gdLst/>
              <a:ahLst/>
              <a:cxnLst/>
              <a:rect l="l" t="t" r="r" b="b"/>
              <a:pathLst>
                <a:path w="583438" h="2577719">
                  <a:moveTo>
                    <a:pt x="0" y="0"/>
                  </a:moveTo>
                  <a:lnTo>
                    <a:pt x="583438" y="0"/>
                  </a:lnTo>
                  <a:lnTo>
                    <a:pt x="583438" y="2577719"/>
                  </a:lnTo>
                  <a:lnTo>
                    <a:pt x="0" y="25777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l="-446" r="-439"/>
              </a:stretch>
            </a:blipFill>
          </p:spPr>
        </p:sp>
      </p:grpSp>
      <p:grpSp>
        <p:nvGrpSpPr>
          <p:cNvPr id="22" name="Group 22"/>
          <p:cNvGrpSpPr/>
          <p:nvPr/>
        </p:nvGrpSpPr>
        <p:grpSpPr>
          <a:xfrm>
            <a:off x="7733833" y="7596845"/>
            <a:ext cx="1410167" cy="1410167"/>
            <a:chOff x="0" y="0"/>
            <a:chExt cx="1880222" cy="1880222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1880235" cy="1880235"/>
            </a:xfrm>
            <a:custGeom>
              <a:avLst/>
              <a:gdLst/>
              <a:ahLst/>
              <a:cxnLst/>
              <a:rect l="l" t="t" r="r" b="b"/>
              <a:pathLst>
                <a:path w="1880235" h="1880235">
                  <a:moveTo>
                    <a:pt x="0" y="0"/>
                  </a:moveTo>
                  <a:lnTo>
                    <a:pt x="1880235" y="0"/>
                  </a:lnTo>
                  <a:lnTo>
                    <a:pt x="1880235" y="1880235"/>
                  </a:lnTo>
                  <a:lnTo>
                    <a:pt x="0" y="18802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/>
              </a:stretch>
            </a:blipFill>
          </p:spPr>
        </p:sp>
      </p:grpSp>
      <p:sp>
        <p:nvSpPr>
          <p:cNvPr id="24" name="TextBox 24"/>
          <p:cNvSpPr txBox="1"/>
          <p:nvPr/>
        </p:nvSpPr>
        <p:spPr>
          <a:xfrm>
            <a:off x="519170" y="1769878"/>
            <a:ext cx="15030869" cy="14674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689"/>
              </a:lnSpc>
            </a:pPr>
            <a:r>
              <a:rPr lang="en-US" sz="5400" b="1" dirty="0">
                <a:solidFill>
                  <a:srgbClr val="142340"/>
                </a:solidFill>
                <a:latin typeface="League Gothic"/>
                <a:ea typeface="League Gothic"/>
                <a:cs typeface="League Gothic"/>
                <a:sym typeface="League Gothic"/>
              </a:rPr>
              <a:t>DEPTH FROM UNDERGRADUATE STUDY </a:t>
            </a:r>
            <a:endParaRPr lang="en-US" sz="5400" b="1" dirty="0">
              <a:solidFill>
                <a:srgbClr val="000000"/>
              </a:solidFill>
              <a:latin typeface="Calibri"/>
              <a:ea typeface="Calibri"/>
              <a:cs typeface="Calibri"/>
              <a:sym typeface="League Gothic"/>
            </a:endParaRPr>
          </a:p>
          <a:p>
            <a:pPr>
              <a:lnSpc>
                <a:spcPts val="5689"/>
              </a:lnSpc>
            </a:pPr>
            <a:r>
              <a:rPr lang="en-US" sz="5400" b="1" dirty="0">
                <a:solidFill>
                  <a:srgbClr val="142340"/>
                </a:solidFill>
                <a:latin typeface="League Gothic"/>
                <a:ea typeface="League Gothic"/>
                <a:cs typeface="League Gothic"/>
                <a:sym typeface="League Gothic"/>
              </a:rPr>
              <a:t>TO ADVANCED RESEARCH</a:t>
            </a:r>
            <a:endParaRPr lang="en-US" sz="5400" b="1" dirty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5" name="TextBox 25"/>
          <p:cNvSpPr txBox="1"/>
          <p:nvPr/>
        </p:nvSpPr>
        <p:spPr>
          <a:xfrm>
            <a:off x="4793141" y="7387658"/>
            <a:ext cx="1738913" cy="75142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681"/>
              </a:lnSpc>
            </a:pPr>
            <a:r>
              <a:rPr lang="en-US" sz="5980" b="1" dirty="0">
                <a:solidFill>
                  <a:srgbClr val="142340"/>
                </a:solidFill>
                <a:latin typeface="League Gothic"/>
                <a:ea typeface="League Gothic"/>
                <a:cs typeface="League Gothic"/>
                <a:sym typeface="League Gothic"/>
              </a:rPr>
              <a:t>578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4551559" y="7991405"/>
            <a:ext cx="1250871" cy="5347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110"/>
              </a:lnSpc>
            </a:pPr>
            <a:r>
              <a:rPr lang="en-US" b="1" dirty="0">
                <a:solidFill>
                  <a:srgbClr val="14234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Subject areas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8235162" y="5261892"/>
            <a:ext cx="1487205" cy="7516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687"/>
              </a:lnSpc>
            </a:pPr>
            <a:r>
              <a:rPr lang="en-US" sz="5950" b="1" dirty="0">
                <a:solidFill>
                  <a:srgbClr val="142340"/>
                </a:solidFill>
                <a:latin typeface="League Gothic"/>
                <a:ea typeface="League Gothic"/>
                <a:cs typeface="League Gothic"/>
                <a:sym typeface="League Gothic"/>
              </a:rPr>
              <a:t>194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1355028" y="4306193"/>
            <a:ext cx="1326947" cy="7519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694"/>
              </a:lnSpc>
            </a:pPr>
            <a:r>
              <a:rPr lang="en-US" sz="5994" b="1" dirty="0">
                <a:solidFill>
                  <a:srgbClr val="142340"/>
                </a:solidFill>
                <a:latin typeface="League Gothic"/>
                <a:ea typeface="League Gothic"/>
                <a:cs typeface="League Gothic"/>
                <a:sym typeface="League Gothic"/>
              </a:rPr>
              <a:t>141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0996437" y="4912479"/>
            <a:ext cx="1487205" cy="5129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33"/>
              </a:lnSpc>
            </a:pPr>
            <a:r>
              <a:rPr lang="en-US" b="1" dirty="0">
                <a:solidFill>
                  <a:srgbClr val="14234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Doctoral programs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1998776" y="6991655"/>
            <a:ext cx="2174424" cy="13047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9856"/>
              </a:lnSpc>
            </a:pPr>
            <a:r>
              <a:rPr lang="en-US" sz="10375" dirty="0">
                <a:solidFill>
                  <a:srgbClr val="C69E51"/>
                </a:solidFill>
                <a:latin typeface="League Gothic"/>
                <a:ea typeface="League Gothic"/>
                <a:cs typeface="League Gothic"/>
                <a:sym typeface="League Gothic"/>
              </a:rPr>
              <a:t>23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3059908" y="7048500"/>
            <a:ext cx="3551692" cy="6900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843"/>
              </a:lnSpc>
            </a:pPr>
            <a:r>
              <a:rPr lang="en-US" sz="4174" b="1" dirty="0">
                <a:solidFill>
                  <a:srgbClr val="001532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FACULTIES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656330" y="9541955"/>
            <a:ext cx="401841" cy="3587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99"/>
              </a:lnSpc>
            </a:pPr>
            <a:r>
              <a:rPr lang="en-US" sz="1999" b="1" spc="199">
                <a:solidFill>
                  <a:srgbClr val="C69E5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04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7909584" y="5881389"/>
            <a:ext cx="1492558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111"/>
              </a:lnSpc>
            </a:pPr>
            <a:r>
              <a:rPr lang="en-US" b="1" dirty="0">
                <a:solidFill>
                  <a:srgbClr val="14234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Master's programs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12420600" y="8458657"/>
            <a:ext cx="1077144" cy="13047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9856"/>
              </a:lnSpc>
            </a:pPr>
            <a:r>
              <a:rPr lang="en-US" sz="10375" dirty="0">
                <a:solidFill>
                  <a:srgbClr val="C69E51"/>
                </a:solidFill>
                <a:latin typeface="League Gothic"/>
                <a:ea typeface="League Gothic"/>
                <a:cs typeface="League Gothic"/>
                <a:sym typeface="League Gothic"/>
              </a:rPr>
              <a:t>9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12785588" y="8191500"/>
            <a:ext cx="4130812" cy="143385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843"/>
              </a:lnSpc>
            </a:pPr>
            <a:r>
              <a:rPr lang="en-US" sz="4174" b="1" dirty="0">
                <a:solidFill>
                  <a:srgbClr val="001532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GRADUATE</a:t>
            </a:r>
          </a:p>
          <a:p>
            <a:pPr algn="ctr">
              <a:lnSpc>
                <a:spcPts val="5843"/>
              </a:lnSpc>
            </a:pPr>
            <a:r>
              <a:rPr lang="en-US" sz="4174" b="1" dirty="0">
                <a:solidFill>
                  <a:srgbClr val="001532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SCHOOLS</a:t>
            </a:r>
          </a:p>
        </p:txBody>
      </p:sp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BBF2E509-7B91-43BC-949A-B418F7BC8EFA}"/>
              </a:ext>
            </a:extLst>
          </p:cNvPr>
          <p:cNvSpPr/>
          <p:nvPr/>
        </p:nvSpPr>
        <p:spPr>
          <a:xfrm>
            <a:off x="13609537" y="606439"/>
            <a:ext cx="4245371" cy="4841861"/>
          </a:xfrm>
          <a:prstGeom prst="roundRect">
            <a:avLst/>
          </a:prstGeom>
          <a:blipFill>
            <a:blip r:embed="rId13"/>
            <a:stretch>
              <a:fillRect l="-8" r="-8"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3255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Resim 7">
            <a:extLst>
              <a:ext uri="{FF2B5EF4-FFF2-40B4-BE49-F238E27FC236}">
                <a16:creationId xmlns:a16="http://schemas.microsoft.com/office/drawing/2014/main" id="{8C510292-C11F-428D-94CF-66145314F5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643"/>
            <a:ext cx="18285714" cy="10285714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2906080" y="9541955"/>
            <a:ext cx="401841" cy="3587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99"/>
              </a:lnSpc>
            </a:pPr>
            <a:r>
              <a:rPr lang="en-US" sz="1999" b="1" spc="199" dirty="0">
                <a:solidFill>
                  <a:srgbClr val="C69E5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05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13339172" y="9644062"/>
            <a:ext cx="3920128" cy="214312"/>
            <a:chOff x="0" y="0"/>
            <a:chExt cx="5226837" cy="28575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5226812" cy="285750"/>
            </a:xfrm>
            <a:custGeom>
              <a:avLst/>
              <a:gdLst/>
              <a:ahLst/>
              <a:cxnLst/>
              <a:rect l="l" t="t" r="r" b="b"/>
              <a:pathLst>
                <a:path w="5226812" h="285750">
                  <a:moveTo>
                    <a:pt x="0" y="0"/>
                  </a:moveTo>
                  <a:lnTo>
                    <a:pt x="5226812" y="0"/>
                  </a:lnTo>
                  <a:lnTo>
                    <a:pt x="5226812" y="285750"/>
                  </a:lnTo>
                  <a:lnTo>
                    <a:pt x="0" y="2857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1204" b="-1204"/>
              </a:stretch>
            </a:blipFill>
          </p:spPr>
        </p:sp>
      </p:grpSp>
      <p:grpSp>
        <p:nvGrpSpPr>
          <p:cNvPr id="14" name="Group 22">
            <a:extLst>
              <a:ext uri="{FF2B5EF4-FFF2-40B4-BE49-F238E27FC236}">
                <a16:creationId xmlns:a16="http://schemas.microsoft.com/office/drawing/2014/main" id="{49FCC258-81AD-4E47-99A1-A5C8A11DD738}"/>
              </a:ext>
            </a:extLst>
          </p:cNvPr>
          <p:cNvGrpSpPr/>
          <p:nvPr/>
        </p:nvGrpSpPr>
        <p:grpSpPr>
          <a:xfrm>
            <a:off x="228600" y="114300"/>
            <a:ext cx="1410167" cy="1410167"/>
            <a:chOff x="0" y="0"/>
            <a:chExt cx="1880222" cy="1880222"/>
          </a:xfrm>
        </p:grpSpPr>
        <p:sp>
          <p:nvSpPr>
            <p:cNvPr id="15" name="Freeform 23">
              <a:extLst>
                <a:ext uri="{FF2B5EF4-FFF2-40B4-BE49-F238E27FC236}">
                  <a16:creationId xmlns:a16="http://schemas.microsoft.com/office/drawing/2014/main" id="{CAF6C65B-CA93-4A65-82AC-2007425E30BA}"/>
                </a:ext>
              </a:extLst>
            </p:cNvPr>
            <p:cNvSpPr/>
            <p:nvPr/>
          </p:nvSpPr>
          <p:spPr>
            <a:xfrm>
              <a:off x="0" y="0"/>
              <a:ext cx="1880235" cy="1880235"/>
            </a:xfrm>
            <a:custGeom>
              <a:avLst/>
              <a:gdLst/>
              <a:ahLst/>
              <a:cxnLst/>
              <a:rect l="l" t="t" r="r" b="b"/>
              <a:pathLst>
                <a:path w="1880235" h="1880235">
                  <a:moveTo>
                    <a:pt x="0" y="0"/>
                  </a:moveTo>
                  <a:lnTo>
                    <a:pt x="1880235" y="0"/>
                  </a:lnTo>
                  <a:lnTo>
                    <a:pt x="1880235" y="1880235"/>
                  </a:lnTo>
                  <a:lnTo>
                    <a:pt x="0" y="18802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</p:grpSp>
      <p:sp>
        <p:nvSpPr>
          <p:cNvPr id="2" name="TextBox 31">
            <a:extLst>
              <a:ext uri="{FF2B5EF4-FFF2-40B4-BE49-F238E27FC236}">
                <a16:creationId xmlns:a16="http://schemas.microsoft.com/office/drawing/2014/main" id="{987ED8AC-4F9E-9655-012B-3F74D381A648}"/>
              </a:ext>
            </a:extLst>
          </p:cNvPr>
          <p:cNvSpPr txBox="1"/>
          <p:nvPr/>
        </p:nvSpPr>
        <p:spPr>
          <a:xfrm>
            <a:off x="7010400" y="190500"/>
            <a:ext cx="3551692" cy="6900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843"/>
              </a:lnSpc>
            </a:pPr>
            <a:r>
              <a:rPr lang="en-US" sz="4174" b="1" dirty="0">
                <a:solidFill>
                  <a:schemeClr val="tx2">
                    <a:lumMod val="75000"/>
                  </a:schemeClr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FACULTIES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3255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B115EAED-C828-4872-97F8-A159DBC145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643"/>
            <a:ext cx="18285714" cy="10285714"/>
          </a:xfrm>
          <a:prstGeom prst="rect">
            <a:avLst/>
          </a:prstGeom>
        </p:spPr>
      </p:pic>
      <p:grpSp>
        <p:nvGrpSpPr>
          <p:cNvPr id="48" name="Group 48"/>
          <p:cNvGrpSpPr/>
          <p:nvPr/>
        </p:nvGrpSpPr>
        <p:grpSpPr>
          <a:xfrm>
            <a:off x="13307921" y="9884827"/>
            <a:ext cx="3920128" cy="214312"/>
            <a:chOff x="0" y="0"/>
            <a:chExt cx="5226837" cy="285750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5226812" cy="285750"/>
            </a:xfrm>
            <a:custGeom>
              <a:avLst/>
              <a:gdLst/>
              <a:ahLst/>
              <a:cxnLst/>
              <a:rect l="l" t="t" r="r" b="b"/>
              <a:pathLst>
                <a:path w="5226812" h="285750">
                  <a:moveTo>
                    <a:pt x="0" y="0"/>
                  </a:moveTo>
                  <a:lnTo>
                    <a:pt x="5226812" y="0"/>
                  </a:lnTo>
                  <a:lnTo>
                    <a:pt x="5226812" y="285750"/>
                  </a:lnTo>
                  <a:lnTo>
                    <a:pt x="0" y="2857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1204" b="-1204"/>
              </a:stretch>
            </a:blipFill>
          </p:spPr>
        </p:sp>
      </p:grpSp>
      <p:sp>
        <p:nvSpPr>
          <p:cNvPr id="50" name="TextBox 50"/>
          <p:cNvSpPr txBox="1"/>
          <p:nvPr/>
        </p:nvSpPr>
        <p:spPr>
          <a:xfrm>
            <a:off x="12877800" y="9793577"/>
            <a:ext cx="430121" cy="3326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799"/>
              </a:lnSpc>
            </a:pPr>
            <a:r>
              <a:rPr lang="en-US" sz="1999" b="1" spc="199" dirty="0">
                <a:solidFill>
                  <a:srgbClr val="C69E5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06</a:t>
            </a:r>
          </a:p>
        </p:txBody>
      </p:sp>
      <p:sp>
        <p:nvSpPr>
          <p:cNvPr id="10" name="Freeform 23">
            <a:extLst>
              <a:ext uri="{FF2B5EF4-FFF2-40B4-BE49-F238E27FC236}">
                <a16:creationId xmlns:a16="http://schemas.microsoft.com/office/drawing/2014/main" id="{190D89A2-7CB3-4F37-88E4-0DCD15200381}"/>
              </a:ext>
            </a:extLst>
          </p:cNvPr>
          <p:cNvSpPr/>
          <p:nvPr/>
        </p:nvSpPr>
        <p:spPr>
          <a:xfrm>
            <a:off x="228600" y="114300"/>
            <a:ext cx="1410177" cy="1410177"/>
          </a:xfrm>
          <a:custGeom>
            <a:avLst/>
            <a:gdLst/>
            <a:ahLst/>
            <a:cxnLst/>
            <a:rect l="l" t="t" r="r" b="b"/>
            <a:pathLst>
              <a:path w="1880235" h="1880235">
                <a:moveTo>
                  <a:pt x="0" y="0"/>
                </a:moveTo>
                <a:lnTo>
                  <a:pt x="1880235" y="0"/>
                </a:lnTo>
                <a:lnTo>
                  <a:pt x="1880235" y="1880235"/>
                </a:lnTo>
                <a:lnTo>
                  <a:pt x="0" y="188023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764EB17E-1DD8-AE48-A978-DC340498FF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276998"/>
            <a:ext cx="18288000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37160" tIns="68580" rIns="137160" bIns="68580" numCol="1" anchor="ctr" anchorCtr="0" compatLnSpc="1">
            <a:prstTxWarp prst="textNoShape">
              <a:avLst/>
            </a:prstTxWarp>
            <a:spAutoFit/>
          </a:bodyPr>
          <a:lstStyle/>
          <a:p>
            <a:pPr defTabSz="1371600"/>
            <a:endParaRPr lang="en-TR" sz="27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6" name="Title 8">
            <a:extLst>
              <a:ext uri="{FF2B5EF4-FFF2-40B4-BE49-F238E27FC236}">
                <a16:creationId xmlns:a16="http://schemas.microsoft.com/office/drawing/2014/main" id="{86BBB760-CA76-488A-9BB6-DBF8576A8C84}"/>
              </a:ext>
            </a:extLst>
          </p:cNvPr>
          <p:cNvSpPr txBox="1">
            <a:spLocks/>
          </p:cNvSpPr>
          <p:nvPr/>
        </p:nvSpPr>
        <p:spPr>
          <a:xfrm>
            <a:off x="2119283" y="296801"/>
            <a:ext cx="14373212" cy="677181"/>
          </a:xfrm>
          <a:prstGeom prst="rect">
            <a:avLst/>
          </a:prstGeom>
        </p:spPr>
        <p:txBody>
          <a:bodyPr vert="horz" lIns="137160" tIns="68580" rIns="137160" bIns="68580" rtlCol="0" anchor="ctr">
            <a:noAutofit/>
          </a:bodyPr>
          <a:lstStyle>
            <a:lvl1pPr algn="ctr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i="0" kern="1200" cap="none" spc="0">
                <a:solidFill>
                  <a:srgbClr val="404041"/>
                </a:solidFill>
                <a:latin typeface="Century Gothic" panose="020B0502020202020204" pitchFamily="34" charset="0"/>
                <a:ea typeface="+mj-ea"/>
                <a:cs typeface="Arial"/>
              </a:defRPr>
            </a:lvl1pPr>
          </a:lstStyle>
          <a:p>
            <a:pPr algn="r" defTabSz="1371566">
              <a:lnSpc>
                <a:spcPct val="100000"/>
              </a:lnSpc>
            </a:pPr>
            <a:r>
              <a:rPr lang="tr-TR" sz="3600" dirty="0">
                <a:solidFill>
                  <a:srgbClr val="E7E6E6">
                    <a:lumMod val="50000"/>
                  </a:srgbClr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Helvetica Neue" panose="02000503000000020004" pitchFamily="2" charset="0"/>
              </a:rPr>
              <a:t>ACCREDITATION</a:t>
            </a:r>
          </a:p>
        </p:txBody>
      </p:sp>
      <p:cxnSp>
        <p:nvCxnSpPr>
          <p:cNvPr id="8" name="Düz Bağlayıcı 7">
            <a:extLst>
              <a:ext uri="{FF2B5EF4-FFF2-40B4-BE49-F238E27FC236}">
                <a16:creationId xmlns:a16="http://schemas.microsoft.com/office/drawing/2014/main" id="{1D8405CF-AF44-4228-B69E-A7BCBE5F8B4F}"/>
              </a:ext>
            </a:extLst>
          </p:cNvPr>
          <p:cNvCxnSpPr>
            <a:cxnSpLocks/>
          </p:cNvCxnSpPr>
          <p:nvPr/>
        </p:nvCxnSpPr>
        <p:spPr>
          <a:xfrm flipV="1">
            <a:off x="13198151" y="931451"/>
            <a:ext cx="5089850" cy="2126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7" name="Grup 16">
            <a:extLst>
              <a:ext uri="{FF2B5EF4-FFF2-40B4-BE49-F238E27FC236}">
                <a16:creationId xmlns:a16="http://schemas.microsoft.com/office/drawing/2014/main" id="{464B95E9-680D-4831-9434-C8C0864890C2}"/>
              </a:ext>
            </a:extLst>
          </p:cNvPr>
          <p:cNvGrpSpPr/>
          <p:nvPr/>
        </p:nvGrpSpPr>
        <p:grpSpPr>
          <a:xfrm>
            <a:off x="1786847" y="4871661"/>
            <a:ext cx="16990028" cy="6064791"/>
            <a:chOff x="3410" y="-2153318"/>
            <a:chExt cx="4780820" cy="4043194"/>
          </a:xfrm>
        </p:grpSpPr>
        <p:sp>
          <p:nvSpPr>
            <p:cNvPr id="18" name="Dikdörtgen 17">
              <a:extLst>
                <a:ext uri="{FF2B5EF4-FFF2-40B4-BE49-F238E27FC236}">
                  <a16:creationId xmlns:a16="http://schemas.microsoft.com/office/drawing/2014/main" id="{D6EC8822-37D6-4743-9CA0-42349BE51873}"/>
                </a:ext>
              </a:extLst>
            </p:cNvPr>
            <p:cNvSpPr/>
            <p:nvPr/>
          </p:nvSpPr>
          <p:spPr>
            <a:xfrm>
              <a:off x="3410" y="0"/>
              <a:ext cx="1653044" cy="1889876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2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2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9" name="Metin kutusu 18">
              <a:extLst>
                <a:ext uri="{FF2B5EF4-FFF2-40B4-BE49-F238E27FC236}">
                  <a16:creationId xmlns:a16="http://schemas.microsoft.com/office/drawing/2014/main" id="{BAA61B45-7FA3-4D75-B9B9-E21FED9B85F5}"/>
                </a:ext>
              </a:extLst>
            </p:cNvPr>
            <p:cNvSpPr txBox="1"/>
            <p:nvPr/>
          </p:nvSpPr>
          <p:spPr>
            <a:xfrm>
              <a:off x="3131186" y="-2153318"/>
              <a:ext cx="1653044" cy="101920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34696" tIns="234696" rIns="234696" bIns="234696" numCol="1" spcCol="1270" anchor="b" anchorCtr="0">
              <a:noAutofit/>
            </a:bodyPr>
            <a:lstStyle/>
            <a:p>
              <a:pPr defTabSz="1466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tr-TR" sz="3300" b="1" dirty="0" err="1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latin typeface="Calibri" panose="020F0502020204030204"/>
                </a:rPr>
                <a:t>Accredited</a:t>
              </a:r>
              <a:r>
                <a:rPr lang="tr-TR" sz="3300" b="1" dirty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latin typeface="Calibri" panose="020F0502020204030204"/>
                </a:rPr>
                <a:t> </a:t>
              </a:r>
              <a:r>
                <a:rPr lang="tr-TR" sz="3300" b="1" dirty="0" err="1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latin typeface="Calibri" panose="020F0502020204030204"/>
                </a:rPr>
                <a:t>Undergraduate</a:t>
              </a:r>
              <a:r>
                <a:rPr lang="tr-TR" sz="3300" b="1" dirty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latin typeface="Calibri" panose="020F0502020204030204"/>
                </a:rPr>
                <a:t> </a:t>
              </a:r>
              <a:r>
                <a:rPr lang="tr-TR" sz="3300" b="1" dirty="0" err="1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latin typeface="Calibri" panose="020F0502020204030204"/>
                </a:rPr>
                <a:t>Programme</a:t>
              </a:r>
              <a:r>
                <a:rPr lang="tr-TR" sz="3300" b="1" dirty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latin typeface="Calibri" panose="020F0502020204030204"/>
                </a:rPr>
                <a:t> </a:t>
              </a:r>
              <a:r>
                <a:rPr lang="tr-TR" sz="3300" b="1" dirty="0" err="1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latin typeface="Calibri" panose="020F0502020204030204"/>
                </a:rPr>
                <a:t>Currently</a:t>
              </a:r>
              <a:r>
                <a:rPr lang="tr-TR" sz="3300" b="1" dirty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latin typeface="Calibri" panose="020F0502020204030204"/>
                </a:rPr>
                <a:t> (2026)</a:t>
              </a:r>
            </a:p>
          </p:txBody>
        </p:sp>
      </p:grpSp>
      <p:pic>
        <p:nvPicPr>
          <p:cNvPr id="20" name="Picture 9">
            <a:extLst>
              <a:ext uri="{FF2B5EF4-FFF2-40B4-BE49-F238E27FC236}">
                <a16:creationId xmlns:a16="http://schemas.microsoft.com/office/drawing/2014/main" id="{7C49D361-4254-47D1-8B93-324A3EAFE5F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498" t="17694" b="5034"/>
          <a:stretch/>
        </p:blipFill>
        <p:spPr>
          <a:xfrm>
            <a:off x="1371599" y="4714206"/>
            <a:ext cx="9555455" cy="4239295"/>
          </a:xfrm>
          <a:prstGeom prst="rect">
            <a:avLst/>
          </a:prstGeom>
        </p:spPr>
      </p:pic>
      <p:sp>
        <p:nvSpPr>
          <p:cNvPr id="21" name="Oval 20">
            <a:extLst>
              <a:ext uri="{FF2B5EF4-FFF2-40B4-BE49-F238E27FC236}">
                <a16:creationId xmlns:a16="http://schemas.microsoft.com/office/drawing/2014/main" id="{E1274F88-F0EB-4A49-96C4-339AF9EA2087}"/>
              </a:ext>
            </a:extLst>
          </p:cNvPr>
          <p:cNvSpPr/>
          <p:nvPr/>
        </p:nvSpPr>
        <p:spPr>
          <a:xfrm>
            <a:off x="11588621" y="5143501"/>
            <a:ext cx="1313682" cy="1256975"/>
          </a:xfrm>
          <a:prstGeom prst="ellipse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r>
              <a:rPr lang="tr-TR" sz="4500" dirty="0">
                <a:solidFill>
                  <a:prstClr val="white"/>
                </a:solidFill>
                <a:latin typeface="Calibri" panose="020F0502020204030204"/>
              </a:rPr>
              <a:t>93</a:t>
            </a:r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4CDC02D5-1FA5-4CCC-95A0-C50A75E870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24155" y="1635323"/>
            <a:ext cx="6916115" cy="2029109"/>
          </a:xfrm>
          <a:prstGeom prst="rect">
            <a:avLst/>
          </a:prstGeom>
        </p:spPr>
      </p:pic>
      <p:sp>
        <p:nvSpPr>
          <p:cNvPr id="5" name="Dikdörtgen: Köşeleri Yuvarlatılmış 4">
            <a:extLst>
              <a:ext uri="{FF2B5EF4-FFF2-40B4-BE49-F238E27FC236}">
                <a16:creationId xmlns:a16="http://schemas.microsoft.com/office/drawing/2014/main" id="{ADCFF814-AE4A-4164-BAAF-D35FD4C8A877}"/>
              </a:ext>
            </a:extLst>
          </p:cNvPr>
          <p:cNvSpPr/>
          <p:nvPr/>
        </p:nvSpPr>
        <p:spPr>
          <a:xfrm>
            <a:off x="9908143" y="1587366"/>
            <a:ext cx="7655768" cy="2087049"/>
          </a:xfrm>
          <a:prstGeom prst="roundRect">
            <a:avLst/>
          </a:prstGeom>
          <a:solidFill>
            <a:srgbClr val="29255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r>
              <a:rPr lang="tr-TR" sz="4200" dirty="0">
                <a:solidFill>
                  <a:prstClr val="white"/>
                </a:solidFill>
                <a:latin typeface="Calibri" panose="020F0502020204030204"/>
              </a:rPr>
              <a:t>A</a:t>
            </a:r>
            <a:r>
              <a:rPr lang="en-US" sz="4200" dirty="0" err="1">
                <a:solidFill>
                  <a:prstClr val="white"/>
                </a:solidFill>
                <a:latin typeface="Calibri" panose="020F0502020204030204"/>
              </a:rPr>
              <a:t>ccredited</a:t>
            </a:r>
            <a:r>
              <a:rPr lang="en-US" sz="4200" dirty="0">
                <a:solidFill>
                  <a:prstClr val="white"/>
                </a:solidFill>
                <a:latin typeface="Calibri" panose="020F0502020204030204"/>
              </a:rPr>
              <a:t> by Y</a:t>
            </a:r>
            <a:r>
              <a:rPr lang="tr-TR" sz="4200" dirty="0">
                <a:solidFill>
                  <a:prstClr val="white"/>
                </a:solidFill>
                <a:latin typeface="Calibri" panose="020F0502020204030204"/>
              </a:rPr>
              <a:t>OKAK</a:t>
            </a:r>
            <a:r>
              <a:rPr lang="en-US" sz="4200" dirty="0">
                <a:solidFill>
                  <a:prstClr val="white"/>
                </a:solidFill>
                <a:latin typeface="Calibri" panose="020F0502020204030204"/>
              </a:rPr>
              <a:t> for 5 years</a:t>
            </a:r>
            <a:r>
              <a:rPr lang="tr-TR" sz="4200" dirty="0">
                <a:solidFill>
                  <a:prstClr val="white"/>
                </a:solidFill>
                <a:latin typeface="Calibri" panose="020F0502020204030204"/>
              </a:rPr>
              <a:t> </a:t>
            </a:r>
          </a:p>
          <a:p>
            <a:pPr algn="ctr" defTabSz="1371600"/>
            <a:r>
              <a:rPr lang="tr-TR" sz="5400" dirty="0">
                <a:solidFill>
                  <a:prstClr val="white"/>
                </a:solidFill>
                <a:latin typeface="Calibri" panose="020F0502020204030204"/>
              </a:rPr>
              <a:t>2030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9140626B-6744-4343-9C11-AC0160882672}"/>
              </a:ext>
            </a:extLst>
          </p:cNvPr>
          <p:cNvSpPr/>
          <p:nvPr/>
        </p:nvSpPr>
        <p:spPr>
          <a:xfrm>
            <a:off x="11588621" y="6974308"/>
            <a:ext cx="1313682" cy="1256975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r>
              <a:rPr lang="tr-TR" sz="4500" dirty="0">
                <a:solidFill>
                  <a:prstClr val="white"/>
                </a:solidFill>
                <a:latin typeface="Calibri" panose="020F0502020204030204"/>
              </a:rPr>
              <a:t>1</a:t>
            </a:r>
            <a:r>
              <a:rPr lang="tr-TR" sz="3600" dirty="0">
                <a:solidFill>
                  <a:prstClr val="white"/>
                </a:solidFill>
                <a:latin typeface="Calibri" panose="020F0502020204030204"/>
              </a:rPr>
              <a:t>st</a:t>
            </a:r>
            <a:endParaRPr lang="tr-TR" sz="450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4" name="Metin kutusu 23">
            <a:extLst>
              <a:ext uri="{FF2B5EF4-FFF2-40B4-BE49-F238E27FC236}">
                <a16:creationId xmlns:a16="http://schemas.microsoft.com/office/drawing/2014/main" id="{A665F53D-1119-4E2D-BD44-79265178AE2E}"/>
              </a:ext>
            </a:extLst>
          </p:cNvPr>
          <p:cNvSpPr txBox="1"/>
          <p:nvPr/>
        </p:nvSpPr>
        <p:spPr>
          <a:xfrm>
            <a:off x="12902303" y="6546515"/>
            <a:ext cx="5874570" cy="1528814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34696" tIns="234696" rIns="234696" bIns="234696" numCol="1" spcCol="1270" anchor="b" anchorCtr="0">
            <a:noAutofit/>
          </a:bodyPr>
          <a:lstStyle/>
          <a:p>
            <a:pPr defTabSz="1466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tr-TR" sz="3300" b="1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/>
              </a:rPr>
              <a:t>First </a:t>
            </a:r>
            <a:r>
              <a:rPr lang="tr-TR" sz="3300" b="1" dirty="0" err="1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/>
              </a:rPr>
              <a:t>Ranked</a:t>
            </a:r>
            <a:r>
              <a:rPr lang="tr-TR" sz="3300" b="1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/>
              </a:rPr>
              <a:t> in Türkiye</a:t>
            </a:r>
          </a:p>
        </p:txBody>
      </p:sp>
    </p:spTree>
    <p:extLst>
      <p:ext uri="{BB962C8B-B14F-4D97-AF65-F5344CB8AC3E}">
        <p14:creationId xmlns:p14="http://schemas.microsoft.com/office/powerpoint/2010/main" val="23539454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875734" y="-228600"/>
            <a:ext cx="12412266" cy="6219530"/>
            <a:chOff x="0" y="0"/>
            <a:chExt cx="16549688" cy="8292706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5" name="Freeform 5"/>
            <p:cNvSpPr/>
            <p:nvPr/>
          </p:nvSpPr>
          <p:spPr>
            <a:xfrm>
              <a:off x="0" y="0"/>
              <a:ext cx="16549624" cy="8292719"/>
            </a:xfrm>
            <a:custGeom>
              <a:avLst/>
              <a:gdLst/>
              <a:ahLst/>
              <a:cxnLst/>
              <a:rect l="l" t="t" r="r" b="b"/>
              <a:pathLst>
                <a:path w="16549624" h="8292719">
                  <a:moveTo>
                    <a:pt x="0" y="0"/>
                  </a:moveTo>
                  <a:lnTo>
                    <a:pt x="16549624" y="0"/>
                  </a:lnTo>
                  <a:lnTo>
                    <a:pt x="16549624" y="8292719"/>
                  </a:lnTo>
                  <a:lnTo>
                    <a:pt x="0" y="82927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26" r="-26"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>
            <a:off x="4170405" y="4286251"/>
            <a:ext cx="14117594" cy="6000750"/>
            <a:chOff x="0" y="0"/>
            <a:chExt cx="19163106" cy="7715250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Freeform 7"/>
            <p:cNvSpPr/>
            <p:nvPr/>
          </p:nvSpPr>
          <p:spPr>
            <a:xfrm>
              <a:off x="0" y="0"/>
              <a:ext cx="19163157" cy="7715250"/>
            </a:xfrm>
            <a:custGeom>
              <a:avLst/>
              <a:gdLst/>
              <a:ahLst/>
              <a:cxnLst/>
              <a:rect l="l" t="t" r="r" b="b"/>
              <a:pathLst>
                <a:path w="19163157" h="7715250">
                  <a:moveTo>
                    <a:pt x="0" y="0"/>
                  </a:moveTo>
                  <a:lnTo>
                    <a:pt x="19163157" y="0"/>
                  </a:lnTo>
                  <a:lnTo>
                    <a:pt x="19163157" y="7715250"/>
                  </a:lnTo>
                  <a:lnTo>
                    <a:pt x="0" y="77152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34" b="-34"/>
              </a:stretch>
            </a:blipFill>
          </p:spPr>
        </p:sp>
      </p:grpSp>
      <p:grpSp>
        <p:nvGrpSpPr>
          <p:cNvPr id="8" name="Group 8"/>
          <p:cNvGrpSpPr/>
          <p:nvPr/>
        </p:nvGrpSpPr>
        <p:grpSpPr>
          <a:xfrm>
            <a:off x="2064725" y="1098709"/>
            <a:ext cx="3587296" cy="257366"/>
            <a:chOff x="0" y="0"/>
            <a:chExt cx="4783061" cy="343154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783074" cy="343154"/>
            </a:xfrm>
            <a:custGeom>
              <a:avLst/>
              <a:gdLst/>
              <a:ahLst/>
              <a:cxnLst/>
              <a:rect l="l" t="t" r="r" b="b"/>
              <a:pathLst>
                <a:path w="4783074" h="343154">
                  <a:moveTo>
                    <a:pt x="0" y="0"/>
                  </a:moveTo>
                  <a:lnTo>
                    <a:pt x="4783074" y="0"/>
                  </a:lnTo>
                  <a:lnTo>
                    <a:pt x="4783074" y="343154"/>
                  </a:lnTo>
                  <a:lnTo>
                    <a:pt x="0" y="3431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1110" b="-1106"/>
              </a:stretch>
            </a:blipFill>
          </p:spPr>
        </p:sp>
      </p:grpSp>
      <p:sp>
        <p:nvSpPr>
          <p:cNvPr id="10" name="TextBox 10"/>
          <p:cNvSpPr txBox="1"/>
          <p:nvPr/>
        </p:nvSpPr>
        <p:spPr>
          <a:xfrm>
            <a:off x="433092" y="1932546"/>
            <a:ext cx="4824708" cy="21484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390"/>
              </a:lnSpc>
            </a:pPr>
            <a:r>
              <a:rPr lang="en-US" sz="5400" b="1" dirty="0">
                <a:solidFill>
                  <a:srgbClr val="182440"/>
                </a:solidFill>
                <a:latin typeface="League Gothic" panose="020B0604020202020204" charset="-94"/>
                <a:ea typeface="Brice BoldCondensed"/>
                <a:cs typeface="Brice BoldCondensed"/>
                <a:sym typeface="Brice BoldCondensed"/>
              </a:rPr>
              <a:t>A CAMPUS WHERE INTERNATIONAL LIFE</a:t>
            </a:r>
            <a:endParaRPr lang="en-US" sz="5400" b="1" dirty="0">
              <a:solidFill>
                <a:srgbClr val="182440"/>
              </a:solidFill>
              <a:latin typeface="League Gothic" panose="020B0604020202020204" charset="-94"/>
              <a:ea typeface="Brice BoldCondensed"/>
              <a:cs typeface="Brice BoldCondensed"/>
            </a:endParaRPr>
          </a:p>
          <a:p>
            <a:pPr>
              <a:lnSpc>
                <a:spcPts val="5390"/>
              </a:lnSpc>
            </a:pPr>
            <a:r>
              <a:rPr lang="en-US" sz="5400" b="1" dirty="0">
                <a:solidFill>
                  <a:srgbClr val="182440"/>
                </a:solidFill>
                <a:latin typeface="League Gothic" panose="020B0604020202020204" charset="-94"/>
                <a:ea typeface="Brice BoldCondensed"/>
                <a:cs typeface="Brice BoldCondensed"/>
                <a:sym typeface="Brice BoldCondensed"/>
              </a:rPr>
              <a:t>IS VISIBLE EVERY DAY</a:t>
            </a:r>
            <a:endParaRPr lang="en-US" sz="5400" b="1" dirty="0">
              <a:solidFill>
                <a:srgbClr val="182440"/>
              </a:solidFill>
              <a:latin typeface="League Gothic" panose="020B0604020202020204" charset="-94"/>
              <a:ea typeface="Brice BoldCondensed"/>
              <a:cs typeface="Brice BoldCondensed"/>
            </a:endParaRPr>
          </a:p>
        </p:txBody>
      </p:sp>
      <p:grpSp>
        <p:nvGrpSpPr>
          <p:cNvPr id="11" name="Group 11"/>
          <p:cNvGrpSpPr/>
          <p:nvPr/>
        </p:nvGrpSpPr>
        <p:grpSpPr>
          <a:xfrm>
            <a:off x="433092" y="4710408"/>
            <a:ext cx="1526981" cy="1076030"/>
            <a:chOff x="0" y="0"/>
            <a:chExt cx="2035975" cy="1434706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2035937" cy="1434719"/>
            </a:xfrm>
            <a:custGeom>
              <a:avLst/>
              <a:gdLst/>
              <a:ahLst/>
              <a:cxnLst/>
              <a:rect l="l" t="t" r="r" b="b"/>
              <a:pathLst>
                <a:path w="2035937" h="1434719">
                  <a:moveTo>
                    <a:pt x="0" y="0"/>
                  </a:moveTo>
                  <a:lnTo>
                    <a:pt x="2035937" y="0"/>
                  </a:lnTo>
                  <a:lnTo>
                    <a:pt x="2035937" y="1434719"/>
                  </a:lnTo>
                  <a:lnTo>
                    <a:pt x="0" y="14347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t="-35" r="-1" b="-34"/>
              </a:stretch>
            </a:blipFill>
          </p:spPr>
        </p:sp>
      </p:grpSp>
      <p:grpSp>
        <p:nvGrpSpPr>
          <p:cNvPr id="14" name="Group 14"/>
          <p:cNvGrpSpPr/>
          <p:nvPr/>
        </p:nvGrpSpPr>
        <p:grpSpPr>
          <a:xfrm>
            <a:off x="4113114" y="3456107"/>
            <a:ext cx="14117631" cy="5386139"/>
            <a:chOff x="249021" y="-80315"/>
            <a:chExt cx="18914134" cy="6372784"/>
          </a:xfrm>
        </p:grpSpPr>
        <p:sp>
          <p:nvSpPr>
            <p:cNvPr id="15" name="Freeform 15"/>
            <p:cNvSpPr/>
            <p:nvPr/>
          </p:nvSpPr>
          <p:spPr>
            <a:xfrm>
              <a:off x="249021" y="-80315"/>
              <a:ext cx="18914134" cy="6372784"/>
            </a:xfrm>
            <a:custGeom>
              <a:avLst/>
              <a:gdLst/>
              <a:ahLst/>
              <a:cxnLst/>
              <a:rect l="l" t="t" r="r" b="b"/>
              <a:pathLst>
                <a:path w="19163157" h="6292469">
                  <a:moveTo>
                    <a:pt x="0" y="0"/>
                  </a:moveTo>
                  <a:lnTo>
                    <a:pt x="19163157" y="0"/>
                  </a:lnTo>
                  <a:lnTo>
                    <a:pt x="19163157" y="6292469"/>
                  </a:lnTo>
                  <a:lnTo>
                    <a:pt x="0" y="62924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18" r="-17"/>
              </a:stretch>
            </a:blipFill>
          </p:spPr>
          <p:txBody>
            <a:bodyPr/>
            <a:lstStyle/>
            <a:p>
              <a:endParaRPr lang="tr-TR" dirty="0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9144000" y="4286250"/>
            <a:ext cx="4138908" cy="1714500"/>
            <a:chOff x="0" y="0"/>
            <a:chExt cx="5518544" cy="2286000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17" name="Freeform 17"/>
            <p:cNvSpPr/>
            <p:nvPr/>
          </p:nvSpPr>
          <p:spPr>
            <a:xfrm>
              <a:off x="0" y="0"/>
              <a:ext cx="5518531" cy="2286000"/>
            </a:xfrm>
            <a:custGeom>
              <a:avLst/>
              <a:gdLst/>
              <a:ahLst/>
              <a:cxnLst/>
              <a:rect l="l" t="t" r="r" b="b"/>
              <a:pathLst>
                <a:path w="5518531" h="2286000">
                  <a:moveTo>
                    <a:pt x="0" y="0"/>
                  </a:moveTo>
                  <a:lnTo>
                    <a:pt x="5518531" y="0"/>
                  </a:lnTo>
                  <a:lnTo>
                    <a:pt x="5518531" y="2286000"/>
                  </a:lnTo>
                  <a:lnTo>
                    <a:pt x="0" y="228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t="-130" b="-129"/>
              </a:stretch>
            </a:blipFill>
          </p:spPr>
        </p:sp>
      </p:grpSp>
      <p:grpSp>
        <p:nvGrpSpPr>
          <p:cNvPr id="18" name="Group 18"/>
          <p:cNvGrpSpPr/>
          <p:nvPr/>
        </p:nvGrpSpPr>
        <p:grpSpPr>
          <a:xfrm>
            <a:off x="14149092" y="8090972"/>
            <a:ext cx="3924595" cy="1557557"/>
            <a:chOff x="0" y="0"/>
            <a:chExt cx="5232794" cy="2577706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19" name="Freeform 19"/>
            <p:cNvSpPr/>
            <p:nvPr/>
          </p:nvSpPr>
          <p:spPr>
            <a:xfrm>
              <a:off x="0" y="0"/>
              <a:ext cx="5232781" cy="2577719"/>
            </a:xfrm>
            <a:custGeom>
              <a:avLst/>
              <a:gdLst/>
              <a:ahLst/>
              <a:cxnLst/>
              <a:rect l="l" t="t" r="r" b="b"/>
              <a:pathLst>
                <a:path w="5232781" h="2577719">
                  <a:moveTo>
                    <a:pt x="0" y="0"/>
                  </a:moveTo>
                  <a:lnTo>
                    <a:pt x="5232781" y="0"/>
                  </a:lnTo>
                  <a:lnTo>
                    <a:pt x="5232781" y="2577719"/>
                  </a:lnTo>
                  <a:lnTo>
                    <a:pt x="0" y="25777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t="-28" b="-27"/>
              </a:stretch>
            </a:blipFill>
          </p:spPr>
        </p:sp>
      </p:grpSp>
      <p:sp>
        <p:nvSpPr>
          <p:cNvPr id="22" name="Freeform 22"/>
          <p:cNvSpPr>
            <a:spLocks/>
          </p:cNvSpPr>
          <p:nvPr/>
        </p:nvSpPr>
        <p:spPr>
          <a:xfrm rot="-5400000" flipH="1" flipV="1">
            <a:off x="169299" y="5239720"/>
            <a:ext cx="3322416" cy="4969416"/>
          </a:xfrm>
          <a:custGeom>
            <a:avLst/>
            <a:gdLst/>
            <a:ahLst/>
            <a:cxnLst/>
            <a:rect l="l" t="t" r="r" b="b"/>
            <a:pathLst>
              <a:path w="2992898" h="4401322">
                <a:moveTo>
                  <a:pt x="2992898" y="4401321"/>
                </a:moveTo>
                <a:lnTo>
                  <a:pt x="0" y="4401321"/>
                </a:lnTo>
                <a:lnTo>
                  <a:pt x="0" y="0"/>
                </a:lnTo>
                <a:lnTo>
                  <a:pt x="2992898" y="0"/>
                </a:lnTo>
                <a:lnTo>
                  <a:pt x="2992898" y="4401321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 l="-25" r="-25"/>
            </a:stretch>
          </a:blip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sp>
      <p:sp>
        <p:nvSpPr>
          <p:cNvPr id="23" name="TextBox 23"/>
          <p:cNvSpPr txBox="1"/>
          <p:nvPr/>
        </p:nvSpPr>
        <p:spPr>
          <a:xfrm>
            <a:off x="2064725" y="562804"/>
            <a:ext cx="3098835" cy="3342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25"/>
              </a:lnSpc>
            </a:pPr>
            <a:r>
              <a:rPr lang="en-US" sz="2187" spc="108">
                <a:solidFill>
                  <a:srgbClr val="C4934B"/>
                </a:solidFill>
                <a:latin typeface="DM Sans"/>
                <a:ea typeface="DM Sans"/>
                <a:cs typeface="DM Sans"/>
                <a:sym typeface="DM Sans"/>
              </a:rPr>
              <a:t>STUDENT EXPERIENCE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18968" y="4609631"/>
            <a:ext cx="2982631" cy="2901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257"/>
              </a:lnSpc>
            </a:pPr>
            <a:r>
              <a:rPr lang="en-US" sz="1881" b="1" dirty="0">
                <a:solidFill>
                  <a:srgbClr val="C4934B"/>
                </a:solidFill>
                <a:latin typeface="DM Sans Bold"/>
                <a:ea typeface="DM Sans Bold"/>
                <a:cs typeface="DM Sans Bold"/>
                <a:sym typeface="DM Sans Bold"/>
              </a:rPr>
              <a:t>International </a:t>
            </a:r>
            <a:r>
              <a:rPr lang="tr-TR" sz="1881" b="1" dirty="0">
                <a:solidFill>
                  <a:srgbClr val="C4934B"/>
                </a:solidFill>
                <a:latin typeface="DM Sans Bold"/>
                <a:ea typeface="DM Sans Bold"/>
                <a:cs typeface="DM Sans Bold"/>
                <a:sym typeface="DM Sans Bold"/>
              </a:rPr>
              <a:t>C</a:t>
            </a:r>
            <a:r>
              <a:rPr lang="en-US" sz="1881" b="1" dirty="0" err="1">
                <a:solidFill>
                  <a:srgbClr val="C4934B"/>
                </a:solidFill>
                <a:latin typeface="DM Sans Bold"/>
                <a:ea typeface="DM Sans Bold"/>
                <a:cs typeface="DM Sans Bold"/>
                <a:sym typeface="DM Sans Bold"/>
              </a:rPr>
              <a:t>ommunity</a:t>
            </a:r>
            <a:endParaRPr lang="en-US" sz="1881" b="1" dirty="0">
              <a:solidFill>
                <a:srgbClr val="C4934B"/>
              </a:solidFill>
              <a:latin typeface="DM Sans Bold"/>
              <a:ea typeface="DM Sans Bold"/>
              <a:cs typeface="DM Sans Bold"/>
              <a:sym typeface="DM Sans Bold"/>
            </a:endParaRPr>
          </a:p>
        </p:txBody>
      </p:sp>
      <p:sp>
        <p:nvSpPr>
          <p:cNvPr id="26" name="TextBox 26"/>
          <p:cNvSpPr txBox="1"/>
          <p:nvPr/>
        </p:nvSpPr>
        <p:spPr>
          <a:xfrm>
            <a:off x="9829283" y="4989158"/>
            <a:ext cx="2770502" cy="8040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80"/>
              </a:lnSpc>
            </a:pPr>
            <a:r>
              <a:rPr lang="en-US" sz="1733" dirty="0">
                <a:solidFill>
                  <a:srgbClr val="F8F0E6"/>
                </a:solidFill>
                <a:latin typeface="DM Sans"/>
                <a:ea typeface="DM Sans"/>
                <a:cs typeface="DM Sans"/>
                <a:sym typeface="DM Sans"/>
              </a:rPr>
              <a:t>Peer networks, cultural events and mobility opportunities.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4782800" y="8655230"/>
            <a:ext cx="2554186" cy="7309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919"/>
              </a:lnSpc>
            </a:pPr>
            <a:r>
              <a:rPr lang="en-US" sz="1599" dirty="0">
                <a:solidFill>
                  <a:srgbClr val="F8F0E6"/>
                </a:solidFill>
                <a:latin typeface="DM Sans"/>
                <a:ea typeface="DM Sans"/>
                <a:cs typeface="DM Sans"/>
                <a:sym typeface="DM Sans"/>
              </a:rPr>
              <a:t>Mountain landscapes and </a:t>
            </a:r>
            <a:r>
              <a:rPr lang="en-US" sz="1599" dirty="0" err="1">
                <a:solidFill>
                  <a:srgbClr val="F8F0E6"/>
                </a:solidFill>
                <a:latin typeface="DM Sans"/>
                <a:ea typeface="DM Sans"/>
                <a:cs typeface="DM Sans"/>
                <a:sym typeface="DM Sans"/>
              </a:rPr>
              <a:t>Türkiye's</a:t>
            </a:r>
            <a:r>
              <a:rPr lang="en-US" sz="1599" dirty="0">
                <a:solidFill>
                  <a:srgbClr val="F8F0E6"/>
                </a:solidFill>
                <a:latin typeface="DM Sans"/>
                <a:ea typeface="DM Sans"/>
                <a:cs typeface="DM Sans"/>
                <a:sym typeface="DM Sans"/>
              </a:rPr>
              <a:t> leading winter-sport environment.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4630400" y="8016767"/>
            <a:ext cx="2706586" cy="56425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229"/>
              </a:lnSpc>
            </a:pPr>
            <a:endParaRPr lang="tr-TR" sz="1857" b="1" dirty="0">
              <a:solidFill>
                <a:srgbClr val="C4934B"/>
              </a:solidFill>
              <a:latin typeface="DM Sans Bold"/>
              <a:ea typeface="DM Sans Bold"/>
              <a:cs typeface="DM Sans Bold"/>
              <a:sym typeface="DM Sans Bold"/>
            </a:endParaRPr>
          </a:p>
          <a:p>
            <a:pPr algn="ctr">
              <a:lnSpc>
                <a:spcPts val="2229"/>
              </a:lnSpc>
            </a:pPr>
            <a:r>
              <a:rPr lang="en-US" sz="1857" b="1" dirty="0">
                <a:solidFill>
                  <a:srgbClr val="C4934B"/>
                </a:solidFill>
                <a:latin typeface="DM Sans Bold"/>
                <a:ea typeface="DM Sans Bold"/>
                <a:cs typeface="DM Sans Bold"/>
                <a:sym typeface="DM Sans Bold"/>
              </a:rPr>
              <a:t>Winter-Sport City</a:t>
            </a:r>
          </a:p>
        </p:txBody>
      </p:sp>
      <p:grpSp>
        <p:nvGrpSpPr>
          <p:cNvPr id="29" name="Group 29"/>
          <p:cNvGrpSpPr/>
          <p:nvPr/>
        </p:nvGrpSpPr>
        <p:grpSpPr>
          <a:xfrm>
            <a:off x="1089422" y="9644062"/>
            <a:ext cx="3920128" cy="214312"/>
            <a:chOff x="0" y="0"/>
            <a:chExt cx="5226837" cy="285750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5226812" cy="285750"/>
            </a:xfrm>
            <a:custGeom>
              <a:avLst/>
              <a:gdLst/>
              <a:ahLst/>
              <a:cxnLst/>
              <a:rect l="l" t="t" r="r" b="b"/>
              <a:pathLst>
                <a:path w="5226812" h="285750">
                  <a:moveTo>
                    <a:pt x="0" y="0"/>
                  </a:moveTo>
                  <a:lnTo>
                    <a:pt x="5226812" y="0"/>
                  </a:lnTo>
                  <a:lnTo>
                    <a:pt x="5226812" y="285750"/>
                  </a:lnTo>
                  <a:lnTo>
                    <a:pt x="0" y="2857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 t="-1204" b="-1204"/>
              </a:stretch>
            </a:blipFill>
          </p:spPr>
        </p:sp>
      </p:grpSp>
      <p:sp>
        <p:nvSpPr>
          <p:cNvPr id="31" name="TextBox 31"/>
          <p:cNvSpPr txBox="1"/>
          <p:nvPr/>
        </p:nvSpPr>
        <p:spPr>
          <a:xfrm>
            <a:off x="656330" y="9541955"/>
            <a:ext cx="401841" cy="3587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99"/>
              </a:lnSpc>
            </a:pPr>
            <a:r>
              <a:rPr lang="en-US" sz="1999" b="1" spc="199">
                <a:solidFill>
                  <a:srgbClr val="C69E5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07</a:t>
            </a:r>
          </a:p>
        </p:txBody>
      </p:sp>
      <p:grpSp>
        <p:nvGrpSpPr>
          <p:cNvPr id="32" name="Group 32"/>
          <p:cNvGrpSpPr/>
          <p:nvPr/>
        </p:nvGrpSpPr>
        <p:grpSpPr>
          <a:xfrm>
            <a:off x="353082" y="191995"/>
            <a:ext cx="1410167" cy="1410167"/>
            <a:chOff x="0" y="0"/>
            <a:chExt cx="1880222" cy="1880222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1880235" cy="1880235"/>
            </a:xfrm>
            <a:custGeom>
              <a:avLst/>
              <a:gdLst/>
              <a:ahLst/>
              <a:cxnLst/>
              <a:rect l="l" t="t" r="r" b="b"/>
              <a:pathLst>
                <a:path w="1880235" h="1880235">
                  <a:moveTo>
                    <a:pt x="0" y="0"/>
                  </a:moveTo>
                  <a:lnTo>
                    <a:pt x="1880235" y="0"/>
                  </a:lnTo>
                  <a:lnTo>
                    <a:pt x="1880235" y="1880235"/>
                  </a:lnTo>
                  <a:lnTo>
                    <a:pt x="0" y="18802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/>
              </a:stretch>
            </a:blipFill>
          </p:spPr>
        </p:sp>
      </p:grpSp>
      <p:grpSp>
        <p:nvGrpSpPr>
          <p:cNvPr id="35" name="Group 16">
            <a:extLst>
              <a:ext uri="{FF2B5EF4-FFF2-40B4-BE49-F238E27FC236}">
                <a16:creationId xmlns:a16="http://schemas.microsoft.com/office/drawing/2014/main" id="{40774D1B-F63C-4D76-BC9F-17D72195384B}"/>
              </a:ext>
            </a:extLst>
          </p:cNvPr>
          <p:cNvGrpSpPr/>
          <p:nvPr/>
        </p:nvGrpSpPr>
        <p:grpSpPr>
          <a:xfrm>
            <a:off x="1862571" y="4319442"/>
            <a:ext cx="3304996" cy="1582843"/>
            <a:chOff x="0" y="0"/>
            <a:chExt cx="5518544" cy="2286000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36" name="Freeform 17">
              <a:extLst>
                <a:ext uri="{FF2B5EF4-FFF2-40B4-BE49-F238E27FC236}">
                  <a16:creationId xmlns:a16="http://schemas.microsoft.com/office/drawing/2014/main" id="{99341618-FC4F-402D-BEC6-0672C2D12D7B}"/>
                </a:ext>
              </a:extLst>
            </p:cNvPr>
            <p:cNvSpPr/>
            <p:nvPr/>
          </p:nvSpPr>
          <p:spPr>
            <a:xfrm>
              <a:off x="0" y="0"/>
              <a:ext cx="5518531" cy="2286000"/>
            </a:xfrm>
            <a:custGeom>
              <a:avLst/>
              <a:gdLst/>
              <a:ahLst/>
              <a:cxnLst/>
              <a:rect l="l" t="t" r="r" b="b"/>
              <a:pathLst>
                <a:path w="5518531" h="2286000">
                  <a:moveTo>
                    <a:pt x="0" y="0"/>
                  </a:moveTo>
                  <a:lnTo>
                    <a:pt x="5518531" y="0"/>
                  </a:lnTo>
                  <a:lnTo>
                    <a:pt x="5518531" y="2286000"/>
                  </a:lnTo>
                  <a:lnTo>
                    <a:pt x="0" y="228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t="-130" b="-129"/>
              </a:stretch>
            </a:blipFill>
          </p:spPr>
        </p:sp>
      </p:grpSp>
      <p:sp>
        <p:nvSpPr>
          <p:cNvPr id="34" name="Dikdörtgen: Köşeleri Yuvarlatılmış 33">
            <a:extLst>
              <a:ext uri="{FF2B5EF4-FFF2-40B4-BE49-F238E27FC236}">
                <a16:creationId xmlns:a16="http://schemas.microsoft.com/office/drawing/2014/main" id="{4F9AE392-933C-42EF-BF07-368D017FC1B6}"/>
              </a:ext>
            </a:extLst>
          </p:cNvPr>
          <p:cNvSpPr/>
          <p:nvPr/>
        </p:nvSpPr>
        <p:spPr>
          <a:xfrm>
            <a:off x="-643888" y="6163998"/>
            <a:ext cx="4814293" cy="3105869"/>
          </a:xfrm>
          <a:prstGeom prst="roundRect">
            <a:avLst/>
          </a:prstGeom>
          <a:blipFill>
            <a:blip r:embed="rId14"/>
            <a:stretch>
              <a:fillRect l="-25" r="-25"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40" name="Metin kutusu 39">
            <a:extLst>
              <a:ext uri="{FF2B5EF4-FFF2-40B4-BE49-F238E27FC236}">
                <a16:creationId xmlns:a16="http://schemas.microsoft.com/office/drawing/2014/main" id="{E32EDCE7-D8B1-4273-89D2-A31AED3E2767}"/>
              </a:ext>
            </a:extLst>
          </p:cNvPr>
          <p:cNvSpPr txBox="1"/>
          <p:nvPr/>
        </p:nvSpPr>
        <p:spPr>
          <a:xfrm>
            <a:off x="1960045" y="4609631"/>
            <a:ext cx="3101922" cy="3795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257"/>
              </a:lnSpc>
            </a:pPr>
            <a:r>
              <a:rPr lang="tr-TR" sz="1800" b="1" dirty="0" err="1">
                <a:solidFill>
                  <a:srgbClr val="C4934B"/>
                </a:solidFill>
                <a:latin typeface="DM Sans Bold"/>
                <a:ea typeface="DM Sans Bold"/>
                <a:cs typeface="DM Sans Bold"/>
                <a:sym typeface="DM Sans Bold"/>
              </a:rPr>
              <a:t>Living</a:t>
            </a:r>
            <a:r>
              <a:rPr lang="tr-TR" sz="1800" b="1" dirty="0">
                <a:solidFill>
                  <a:srgbClr val="C4934B"/>
                </a:solidFill>
                <a:latin typeface="DM Sans Bold"/>
                <a:ea typeface="DM Sans Bold"/>
                <a:cs typeface="DM Sans Bold"/>
                <a:sym typeface="DM Sans Bold"/>
              </a:rPr>
              <a:t> </a:t>
            </a:r>
            <a:r>
              <a:rPr lang="tr-TR" sz="1800" b="1" dirty="0" err="1">
                <a:solidFill>
                  <a:srgbClr val="C4934B"/>
                </a:solidFill>
                <a:latin typeface="DM Sans Bold"/>
                <a:ea typeface="DM Sans Bold"/>
                <a:cs typeface="DM Sans Bold"/>
                <a:sym typeface="DM Sans Bold"/>
              </a:rPr>
              <a:t>Campus</a:t>
            </a:r>
            <a:endParaRPr lang="en-US" sz="1800" b="1" dirty="0">
              <a:solidFill>
                <a:srgbClr val="C4934B"/>
              </a:solidFill>
              <a:latin typeface="DM Sans Bold"/>
              <a:ea typeface="DM Sans Bold"/>
              <a:cs typeface="DM Sans Bold"/>
              <a:sym typeface="DM Sans Bold"/>
            </a:endParaRPr>
          </a:p>
        </p:txBody>
      </p:sp>
      <p:sp>
        <p:nvSpPr>
          <p:cNvPr id="42" name="Metin kutusu 41">
            <a:extLst>
              <a:ext uri="{FF2B5EF4-FFF2-40B4-BE49-F238E27FC236}">
                <a16:creationId xmlns:a16="http://schemas.microsoft.com/office/drawing/2014/main" id="{3E655E9F-02A9-47C5-843E-C656ECF567B1}"/>
              </a:ext>
            </a:extLst>
          </p:cNvPr>
          <p:cNvSpPr txBox="1"/>
          <p:nvPr/>
        </p:nvSpPr>
        <p:spPr>
          <a:xfrm>
            <a:off x="1862571" y="5040782"/>
            <a:ext cx="3330050" cy="6071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1973"/>
              </a:lnSpc>
            </a:pPr>
            <a:r>
              <a:rPr lang="en-US" sz="1800" dirty="0">
                <a:solidFill>
                  <a:schemeClr val="bg1"/>
                </a:solidFill>
                <a:latin typeface="DM Sans"/>
                <a:ea typeface="DM Sans"/>
                <a:cs typeface="DM Sans"/>
                <a:sym typeface="DM Sans"/>
              </a:rPr>
              <a:t>Libraries, laboratories, arts, sport and social spaces.</a:t>
            </a:r>
          </a:p>
        </p:txBody>
      </p:sp>
      <p:grpSp>
        <p:nvGrpSpPr>
          <p:cNvPr id="43" name="Group 11">
            <a:extLst>
              <a:ext uri="{FF2B5EF4-FFF2-40B4-BE49-F238E27FC236}">
                <a16:creationId xmlns:a16="http://schemas.microsoft.com/office/drawing/2014/main" id="{D10E9506-EDEE-40D7-99CA-29FE1503891A}"/>
              </a:ext>
            </a:extLst>
          </p:cNvPr>
          <p:cNvGrpSpPr/>
          <p:nvPr/>
        </p:nvGrpSpPr>
        <p:grpSpPr>
          <a:xfrm>
            <a:off x="7695227" y="4754703"/>
            <a:ext cx="1526981" cy="1076030"/>
            <a:chOff x="0" y="0"/>
            <a:chExt cx="2035975" cy="1434706"/>
          </a:xfrm>
        </p:grpSpPr>
        <p:sp>
          <p:nvSpPr>
            <p:cNvPr id="44" name="Freeform 12">
              <a:extLst>
                <a:ext uri="{FF2B5EF4-FFF2-40B4-BE49-F238E27FC236}">
                  <a16:creationId xmlns:a16="http://schemas.microsoft.com/office/drawing/2014/main" id="{3A8BCD66-F9EC-4D0A-B97E-5E2288CAE71E}"/>
                </a:ext>
              </a:extLst>
            </p:cNvPr>
            <p:cNvSpPr/>
            <p:nvPr/>
          </p:nvSpPr>
          <p:spPr>
            <a:xfrm>
              <a:off x="0" y="0"/>
              <a:ext cx="2035937" cy="1434719"/>
            </a:xfrm>
            <a:custGeom>
              <a:avLst/>
              <a:gdLst/>
              <a:ahLst/>
              <a:cxnLst/>
              <a:rect l="l" t="t" r="r" b="b"/>
              <a:pathLst>
                <a:path w="2035937" h="1434719">
                  <a:moveTo>
                    <a:pt x="0" y="0"/>
                  </a:moveTo>
                  <a:lnTo>
                    <a:pt x="2035937" y="0"/>
                  </a:lnTo>
                  <a:lnTo>
                    <a:pt x="2035937" y="1434719"/>
                  </a:lnTo>
                  <a:lnTo>
                    <a:pt x="0" y="14347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t="-35" r="-1" b="-34"/>
              </a:stretch>
            </a:blipFill>
          </p:spPr>
        </p:sp>
      </p:grpSp>
      <p:grpSp>
        <p:nvGrpSpPr>
          <p:cNvPr id="45" name="Group 11">
            <a:extLst>
              <a:ext uri="{FF2B5EF4-FFF2-40B4-BE49-F238E27FC236}">
                <a16:creationId xmlns:a16="http://schemas.microsoft.com/office/drawing/2014/main" id="{1B54DDCC-6B3F-4464-8B17-567B3A99E93D}"/>
              </a:ext>
            </a:extLst>
          </p:cNvPr>
          <p:cNvGrpSpPr/>
          <p:nvPr/>
        </p:nvGrpSpPr>
        <p:grpSpPr>
          <a:xfrm>
            <a:off x="12672475" y="8353724"/>
            <a:ext cx="1526981" cy="1076030"/>
            <a:chOff x="0" y="0"/>
            <a:chExt cx="2035975" cy="1434706"/>
          </a:xfrm>
        </p:grpSpPr>
        <p:sp>
          <p:nvSpPr>
            <p:cNvPr id="46" name="Freeform 12">
              <a:extLst>
                <a:ext uri="{FF2B5EF4-FFF2-40B4-BE49-F238E27FC236}">
                  <a16:creationId xmlns:a16="http://schemas.microsoft.com/office/drawing/2014/main" id="{4EA69647-E729-4CFD-97ED-36C70E1445C0}"/>
                </a:ext>
              </a:extLst>
            </p:cNvPr>
            <p:cNvSpPr/>
            <p:nvPr/>
          </p:nvSpPr>
          <p:spPr>
            <a:xfrm>
              <a:off x="0" y="0"/>
              <a:ext cx="2035937" cy="1434719"/>
            </a:xfrm>
            <a:custGeom>
              <a:avLst/>
              <a:gdLst/>
              <a:ahLst/>
              <a:cxnLst/>
              <a:rect l="l" t="t" r="r" b="b"/>
              <a:pathLst>
                <a:path w="2035937" h="1434719">
                  <a:moveTo>
                    <a:pt x="0" y="0"/>
                  </a:moveTo>
                  <a:lnTo>
                    <a:pt x="2035937" y="0"/>
                  </a:lnTo>
                  <a:lnTo>
                    <a:pt x="2035937" y="1434719"/>
                  </a:lnTo>
                  <a:lnTo>
                    <a:pt x="0" y="14347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t="-35" r="-1" b="-34"/>
              </a:stretch>
            </a:blipFill>
          </p:spPr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764EB17E-1DD8-AE48-A978-DC340498FF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35291" y="-36424"/>
            <a:ext cx="18288000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37160" tIns="68580" rIns="137160" bIns="68580" numCol="1" anchor="ctr" anchorCtr="0" compatLnSpc="1">
            <a:prstTxWarp prst="textNoShape">
              <a:avLst/>
            </a:prstTxWarp>
            <a:spAutoFit/>
          </a:bodyPr>
          <a:lstStyle/>
          <a:p>
            <a:pPr defTabSz="1371600"/>
            <a:endParaRPr lang="en-TR" sz="2700">
              <a:solidFill>
                <a:prstClr val="black"/>
              </a:solidFill>
              <a:latin typeface="Calibri" panose="020F0502020204030204"/>
            </a:endParaRPr>
          </a:p>
        </p:txBody>
      </p:sp>
      <p:cxnSp>
        <p:nvCxnSpPr>
          <p:cNvPr id="8" name="Düz Bağlayıcı 7">
            <a:extLst>
              <a:ext uri="{FF2B5EF4-FFF2-40B4-BE49-F238E27FC236}">
                <a16:creationId xmlns:a16="http://schemas.microsoft.com/office/drawing/2014/main" id="{1D8405CF-AF44-4228-B69E-A7BCBE5F8B4F}"/>
              </a:ext>
            </a:extLst>
          </p:cNvPr>
          <p:cNvCxnSpPr>
            <a:cxnSpLocks/>
          </p:cNvCxnSpPr>
          <p:nvPr/>
        </p:nvCxnSpPr>
        <p:spPr>
          <a:xfrm>
            <a:off x="13389430" y="873969"/>
            <a:ext cx="476998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Rectangle 2">
            <a:extLst>
              <a:ext uri="{FF2B5EF4-FFF2-40B4-BE49-F238E27FC236}">
                <a16:creationId xmlns:a16="http://schemas.microsoft.com/office/drawing/2014/main" id="{1F47AE91-A9C5-4624-AFA1-2374E35A8E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276998"/>
            <a:ext cx="18288000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37160" tIns="68580" rIns="137160" bIns="68580" numCol="1" anchor="ctr" anchorCtr="0" compatLnSpc="1">
            <a:prstTxWarp prst="textNoShape">
              <a:avLst/>
            </a:prstTxWarp>
            <a:spAutoFit/>
          </a:bodyPr>
          <a:lstStyle/>
          <a:p>
            <a:pPr defTabSz="1371600"/>
            <a:endParaRPr lang="en-TR" sz="27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2" name="Title 8">
            <a:extLst>
              <a:ext uri="{FF2B5EF4-FFF2-40B4-BE49-F238E27FC236}">
                <a16:creationId xmlns:a16="http://schemas.microsoft.com/office/drawing/2014/main" id="{4A2BA07B-8A47-4D76-924B-EFD6E99206E3}"/>
              </a:ext>
            </a:extLst>
          </p:cNvPr>
          <p:cNvSpPr txBox="1">
            <a:spLocks/>
          </p:cNvSpPr>
          <p:nvPr/>
        </p:nvSpPr>
        <p:spPr>
          <a:xfrm>
            <a:off x="2281244" y="335108"/>
            <a:ext cx="14373212" cy="677181"/>
          </a:xfrm>
          <a:prstGeom prst="rect">
            <a:avLst/>
          </a:prstGeom>
        </p:spPr>
        <p:txBody>
          <a:bodyPr vert="horz" lIns="137160" tIns="68580" rIns="137160" bIns="68580" rtlCol="0" anchor="ctr">
            <a:noAutofit/>
          </a:bodyPr>
          <a:lstStyle>
            <a:lvl1pPr algn="ctr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i="0" kern="1200" cap="none" spc="0">
                <a:solidFill>
                  <a:srgbClr val="404041"/>
                </a:solidFill>
                <a:latin typeface="Century Gothic" panose="020B0502020202020204" pitchFamily="34" charset="0"/>
                <a:ea typeface="+mj-ea"/>
                <a:cs typeface="Arial"/>
              </a:defRPr>
            </a:lvl1pPr>
          </a:lstStyle>
          <a:p>
            <a:pPr algn="r" defTabSz="1371566">
              <a:lnSpc>
                <a:spcPct val="100000"/>
              </a:lnSpc>
            </a:pPr>
            <a:r>
              <a:rPr lang="tr-TR" sz="3600" dirty="0">
                <a:solidFill>
                  <a:srgbClr val="E7E6E6">
                    <a:lumMod val="50000"/>
                  </a:srgbClr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Helvetica Neue" panose="02000503000000020004" pitchFamily="2" charset="0"/>
              </a:rPr>
              <a:t>SPORT-FRIENDLY CAMPUS</a:t>
            </a:r>
          </a:p>
        </p:txBody>
      </p:sp>
      <p:cxnSp>
        <p:nvCxnSpPr>
          <p:cNvPr id="13" name="Düz Bağlayıcı 12">
            <a:extLst>
              <a:ext uri="{FF2B5EF4-FFF2-40B4-BE49-F238E27FC236}">
                <a16:creationId xmlns:a16="http://schemas.microsoft.com/office/drawing/2014/main" id="{F70D2F64-8E22-42E8-B94B-B56D8E6B925D}"/>
              </a:ext>
            </a:extLst>
          </p:cNvPr>
          <p:cNvCxnSpPr>
            <a:cxnSpLocks/>
          </p:cNvCxnSpPr>
          <p:nvPr/>
        </p:nvCxnSpPr>
        <p:spPr>
          <a:xfrm>
            <a:off x="10972801" y="873969"/>
            <a:ext cx="7186613" cy="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5" name="Picture 4">
            <a:extLst>
              <a:ext uri="{FF2B5EF4-FFF2-40B4-BE49-F238E27FC236}">
                <a16:creationId xmlns:a16="http://schemas.microsoft.com/office/drawing/2014/main" id="{9838E1E5-DF0A-406F-BA2E-A1FDA513BBB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27" r="1493"/>
          <a:stretch/>
        </p:blipFill>
        <p:spPr bwMode="auto">
          <a:xfrm>
            <a:off x="3027783" y="1209155"/>
            <a:ext cx="12232434" cy="8837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63621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14" b="-14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8292084" y="-444865"/>
            <a:ext cx="10224153" cy="10731865"/>
            <a:chOff x="0" y="0"/>
            <a:chExt cx="13632204" cy="1430915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3632204" cy="14309217"/>
            </a:xfrm>
            <a:custGeom>
              <a:avLst/>
              <a:gdLst/>
              <a:ahLst/>
              <a:cxnLst/>
              <a:rect l="l" t="t" r="r" b="b"/>
              <a:pathLst>
                <a:path w="13632204" h="14309217">
                  <a:moveTo>
                    <a:pt x="0" y="0"/>
                  </a:moveTo>
                  <a:lnTo>
                    <a:pt x="13632204" y="0"/>
                  </a:lnTo>
                  <a:lnTo>
                    <a:pt x="13632204" y="14309217"/>
                  </a:lnTo>
                  <a:lnTo>
                    <a:pt x="0" y="143092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1145" b="-1144"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>
            <a:off x="651872" y="9644062"/>
            <a:ext cx="3920128" cy="214312"/>
            <a:chOff x="0" y="0"/>
            <a:chExt cx="5226837" cy="28575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5226812" cy="285750"/>
            </a:xfrm>
            <a:custGeom>
              <a:avLst/>
              <a:gdLst/>
              <a:ahLst/>
              <a:cxnLst/>
              <a:rect l="l" t="t" r="r" b="b"/>
              <a:pathLst>
                <a:path w="5226812" h="285750">
                  <a:moveTo>
                    <a:pt x="0" y="0"/>
                  </a:moveTo>
                  <a:lnTo>
                    <a:pt x="5226812" y="0"/>
                  </a:lnTo>
                  <a:lnTo>
                    <a:pt x="5226812" y="285750"/>
                  </a:lnTo>
                  <a:lnTo>
                    <a:pt x="0" y="2857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1204" b="-1204"/>
              </a:stretch>
            </a:blipFill>
          </p:spPr>
        </p:sp>
      </p:grpSp>
      <p:sp>
        <p:nvSpPr>
          <p:cNvPr id="8" name="TextBox 8"/>
          <p:cNvSpPr txBox="1"/>
          <p:nvPr/>
        </p:nvSpPr>
        <p:spPr>
          <a:xfrm>
            <a:off x="9224372" y="863584"/>
            <a:ext cx="6205155" cy="2657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55"/>
              </a:lnSpc>
            </a:pPr>
            <a:r>
              <a:rPr lang="en-US" sz="1644" b="1" spc="328">
                <a:solidFill>
                  <a:srgbClr val="E6B86A"/>
                </a:solidFill>
                <a:latin typeface="Poppins Bold"/>
                <a:ea typeface="Poppins Bold"/>
                <a:cs typeface="Poppins Bold"/>
                <a:sym typeface="Poppins Bold"/>
              </a:rPr>
              <a:t>HEALTHCARE • RESEARCH • EDUCATION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9144000" y="3519149"/>
            <a:ext cx="6098981" cy="433092"/>
            <a:chOff x="0" y="0"/>
            <a:chExt cx="8131975" cy="577456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31937" cy="577469"/>
            </a:xfrm>
            <a:custGeom>
              <a:avLst/>
              <a:gdLst/>
              <a:ahLst/>
              <a:cxnLst/>
              <a:rect l="l" t="t" r="r" b="b"/>
              <a:pathLst>
                <a:path w="8131937" h="577469">
                  <a:moveTo>
                    <a:pt x="0" y="0"/>
                  </a:moveTo>
                  <a:lnTo>
                    <a:pt x="8131937" y="0"/>
                  </a:lnTo>
                  <a:lnTo>
                    <a:pt x="8131937" y="577469"/>
                  </a:lnTo>
                  <a:lnTo>
                    <a:pt x="0" y="5774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t="-420" b="-417"/>
              </a:stretch>
            </a:blipFill>
          </p:spPr>
        </p:sp>
      </p:grpSp>
      <p:grpSp>
        <p:nvGrpSpPr>
          <p:cNvPr id="11" name="Group 11"/>
          <p:cNvGrpSpPr/>
          <p:nvPr/>
        </p:nvGrpSpPr>
        <p:grpSpPr>
          <a:xfrm>
            <a:off x="8929649" y="3519149"/>
            <a:ext cx="10019109" cy="7370118"/>
            <a:chOff x="0" y="0"/>
            <a:chExt cx="13358812" cy="9826823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3358749" cy="9826836"/>
            </a:xfrm>
            <a:custGeom>
              <a:avLst/>
              <a:gdLst/>
              <a:ahLst/>
              <a:cxnLst/>
              <a:rect l="l" t="t" r="r" b="b"/>
              <a:pathLst>
                <a:path w="13358749" h="9826836">
                  <a:moveTo>
                    <a:pt x="0" y="0"/>
                  </a:moveTo>
                  <a:lnTo>
                    <a:pt x="13358749" y="0"/>
                  </a:lnTo>
                  <a:lnTo>
                    <a:pt x="13358749" y="9826836"/>
                  </a:lnTo>
                  <a:lnTo>
                    <a:pt x="0" y="98268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82181" r="-82183"/>
              </a:stretch>
            </a:blipFill>
          </p:spPr>
        </p:sp>
      </p:grpSp>
      <p:grpSp>
        <p:nvGrpSpPr>
          <p:cNvPr id="13" name="Group 13"/>
          <p:cNvGrpSpPr/>
          <p:nvPr/>
        </p:nvGrpSpPr>
        <p:grpSpPr>
          <a:xfrm>
            <a:off x="714375" y="428625"/>
            <a:ext cx="1410167" cy="1410167"/>
            <a:chOff x="0" y="0"/>
            <a:chExt cx="1880222" cy="1880222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880235" cy="1880235"/>
            </a:xfrm>
            <a:custGeom>
              <a:avLst/>
              <a:gdLst/>
              <a:ahLst/>
              <a:cxnLst/>
              <a:rect l="l" t="t" r="r" b="b"/>
              <a:pathLst>
                <a:path w="1880235" h="1880235">
                  <a:moveTo>
                    <a:pt x="0" y="0"/>
                  </a:moveTo>
                  <a:lnTo>
                    <a:pt x="1880235" y="0"/>
                  </a:lnTo>
                  <a:lnTo>
                    <a:pt x="1880235" y="1880235"/>
                  </a:lnTo>
                  <a:lnTo>
                    <a:pt x="0" y="18802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</p:sp>
      </p:grpSp>
      <p:sp>
        <p:nvSpPr>
          <p:cNvPr id="15" name="Freeform 15"/>
          <p:cNvSpPr/>
          <p:nvPr/>
        </p:nvSpPr>
        <p:spPr>
          <a:xfrm>
            <a:off x="8318268" y="-512302"/>
            <a:ext cx="1555918" cy="1679315"/>
          </a:xfrm>
          <a:custGeom>
            <a:avLst/>
            <a:gdLst/>
            <a:ahLst/>
            <a:cxnLst/>
            <a:rect l="l" t="t" r="r" b="b"/>
            <a:pathLst>
              <a:path w="1555918" h="1679315">
                <a:moveTo>
                  <a:pt x="0" y="0"/>
                </a:moveTo>
                <a:lnTo>
                  <a:pt x="1555918" y="0"/>
                </a:lnTo>
                <a:lnTo>
                  <a:pt x="1555918" y="1679315"/>
                </a:lnTo>
                <a:lnTo>
                  <a:pt x="0" y="1679315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320459" y="9552870"/>
            <a:ext cx="411775" cy="3587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99"/>
              </a:lnSpc>
            </a:pPr>
            <a:r>
              <a:rPr lang="en-US" sz="1999" b="1" spc="39">
                <a:solidFill>
                  <a:srgbClr val="D8A64B"/>
                </a:solidFill>
                <a:latin typeface="Poppins Bold"/>
                <a:ea typeface="Poppins Bold"/>
                <a:cs typeface="Poppins Bold"/>
                <a:sym typeface="Poppins Bold"/>
              </a:rPr>
              <a:t>13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0" y="0"/>
            <a:ext cx="8929649" cy="10431624"/>
            <a:chOff x="0" y="0"/>
            <a:chExt cx="11906199" cy="13908832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1906250" cy="13908832"/>
            </a:xfrm>
            <a:custGeom>
              <a:avLst/>
              <a:gdLst/>
              <a:ahLst/>
              <a:cxnLst/>
              <a:rect l="l" t="t" r="r" b="b"/>
              <a:pathLst>
                <a:path w="11906250" h="13908832">
                  <a:moveTo>
                    <a:pt x="0" y="0"/>
                  </a:moveTo>
                  <a:lnTo>
                    <a:pt x="11906250" y="0"/>
                  </a:lnTo>
                  <a:lnTo>
                    <a:pt x="11906250" y="13908832"/>
                  </a:lnTo>
                  <a:lnTo>
                    <a:pt x="0" y="139088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l="-53839" r="-53839"/>
              </a:stretch>
            </a:blipFill>
          </p:spPr>
        </p:sp>
      </p:grpSp>
      <p:grpSp>
        <p:nvGrpSpPr>
          <p:cNvPr id="19" name="Group 19"/>
          <p:cNvGrpSpPr/>
          <p:nvPr/>
        </p:nvGrpSpPr>
        <p:grpSpPr>
          <a:xfrm>
            <a:off x="320459" y="259323"/>
            <a:ext cx="1410167" cy="1410167"/>
            <a:chOff x="0" y="0"/>
            <a:chExt cx="1880222" cy="1880222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880235" cy="1880235"/>
            </a:xfrm>
            <a:custGeom>
              <a:avLst/>
              <a:gdLst/>
              <a:ahLst/>
              <a:cxnLst/>
              <a:rect l="l" t="t" r="r" b="b"/>
              <a:pathLst>
                <a:path w="1880235" h="1880235">
                  <a:moveTo>
                    <a:pt x="0" y="0"/>
                  </a:moveTo>
                  <a:lnTo>
                    <a:pt x="1880235" y="0"/>
                  </a:lnTo>
                  <a:lnTo>
                    <a:pt x="1880235" y="1880235"/>
                  </a:lnTo>
                  <a:lnTo>
                    <a:pt x="0" y="18802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</p:sp>
      </p:grpSp>
      <p:grpSp>
        <p:nvGrpSpPr>
          <p:cNvPr id="21" name="Group 21"/>
          <p:cNvGrpSpPr/>
          <p:nvPr/>
        </p:nvGrpSpPr>
        <p:grpSpPr>
          <a:xfrm>
            <a:off x="1089422" y="9644062"/>
            <a:ext cx="3920128" cy="214312"/>
            <a:chOff x="0" y="0"/>
            <a:chExt cx="5226837" cy="28575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5226812" cy="285750"/>
            </a:xfrm>
            <a:custGeom>
              <a:avLst/>
              <a:gdLst/>
              <a:ahLst/>
              <a:cxnLst/>
              <a:rect l="l" t="t" r="r" b="b"/>
              <a:pathLst>
                <a:path w="5226812" h="285750">
                  <a:moveTo>
                    <a:pt x="0" y="0"/>
                  </a:moveTo>
                  <a:lnTo>
                    <a:pt x="5226812" y="0"/>
                  </a:lnTo>
                  <a:lnTo>
                    <a:pt x="5226812" y="285750"/>
                  </a:lnTo>
                  <a:lnTo>
                    <a:pt x="0" y="2857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 t="-1204" b="-1204"/>
              </a:stretch>
            </a:blipFill>
          </p:spPr>
        </p:sp>
      </p:grpSp>
      <p:grpSp>
        <p:nvGrpSpPr>
          <p:cNvPr id="23" name="Group 23"/>
          <p:cNvGrpSpPr/>
          <p:nvPr/>
        </p:nvGrpSpPr>
        <p:grpSpPr>
          <a:xfrm>
            <a:off x="14778350" y="952700"/>
            <a:ext cx="2178844" cy="214312"/>
            <a:chOff x="0" y="0"/>
            <a:chExt cx="2905125" cy="28575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2905125" cy="285750"/>
            </a:xfrm>
            <a:custGeom>
              <a:avLst/>
              <a:gdLst/>
              <a:ahLst/>
              <a:cxnLst/>
              <a:rect l="l" t="t" r="r" b="b"/>
              <a:pathLst>
                <a:path w="2905125" h="285750">
                  <a:moveTo>
                    <a:pt x="0" y="0"/>
                  </a:moveTo>
                  <a:lnTo>
                    <a:pt x="2905125" y="0"/>
                  </a:lnTo>
                  <a:lnTo>
                    <a:pt x="2905125" y="285750"/>
                  </a:lnTo>
                  <a:lnTo>
                    <a:pt x="0" y="2857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 t="-1115" b="-1119"/>
              </a:stretch>
            </a:blipFill>
          </p:spPr>
        </p:sp>
      </p:grpSp>
      <p:grpSp>
        <p:nvGrpSpPr>
          <p:cNvPr id="25" name="Group 25"/>
          <p:cNvGrpSpPr/>
          <p:nvPr/>
        </p:nvGrpSpPr>
        <p:grpSpPr>
          <a:xfrm>
            <a:off x="10320203" y="8630238"/>
            <a:ext cx="1596514" cy="1596514"/>
            <a:chOff x="0" y="0"/>
            <a:chExt cx="812800" cy="81280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14"/>
              <a:stretch>
                <a:fillRect l="-25000" r="-25000"/>
              </a:stretch>
            </a:blipFill>
          </p:spPr>
        </p:sp>
      </p:grpSp>
      <p:grpSp>
        <p:nvGrpSpPr>
          <p:cNvPr id="27" name="Group 27"/>
          <p:cNvGrpSpPr/>
          <p:nvPr/>
        </p:nvGrpSpPr>
        <p:grpSpPr>
          <a:xfrm>
            <a:off x="14884492" y="8630238"/>
            <a:ext cx="1596514" cy="1596514"/>
            <a:chOff x="0" y="0"/>
            <a:chExt cx="812800" cy="812800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15"/>
              <a:stretch>
                <a:fillRect l="-25000" r="-25000"/>
              </a:stretch>
            </a:blipFill>
          </p:spPr>
        </p:sp>
      </p:grpSp>
      <p:grpSp>
        <p:nvGrpSpPr>
          <p:cNvPr id="29" name="Group 29"/>
          <p:cNvGrpSpPr/>
          <p:nvPr/>
        </p:nvGrpSpPr>
        <p:grpSpPr>
          <a:xfrm>
            <a:off x="10227826" y="5383899"/>
            <a:ext cx="1688891" cy="1688891"/>
            <a:chOff x="0" y="0"/>
            <a:chExt cx="812800" cy="812800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16"/>
              <a:stretch>
                <a:fillRect l="-25000" r="-25000"/>
              </a:stretch>
            </a:blipFill>
          </p:spPr>
        </p:sp>
      </p:grpSp>
      <p:grpSp>
        <p:nvGrpSpPr>
          <p:cNvPr id="31" name="Group 31"/>
          <p:cNvGrpSpPr/>
          <p:nvPr/>
        </p:nvGrpSpPr>
        <p:grpSpPr>
          <a:xfrm>
            <a:off x="14585081" y="5383899"/>
            <a:ext cx="1825920" cy="1825920"/>
            <a:chOff x="0" y="0"/>
            <a:chExt cx="812800" cy="812800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17"/>
              <a:stretch>
                <a:fillRect l="-25000" r="-25000"/>
              </a:stretch>
            </a:blipFill>
          </p:spPr>
        </p:sp>
      </p:grpSp>
      <p:sp>
        <p:nvSpPr>
          <p:cNvPr id="33" name="TextBox 33"/>
          <p:cNvSpPr txBox="1"/>
          <p:nvPr/>
        </p:nvSpPr>
        <p:spPr>
          <a:xfrm>
            <a:off x="9874186" y="4560570"/>
            <a:ext cx="2941494" cy="10902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75"/>
              </a:lnSpc>
            </a:pPr>
            <a:r>
              <a:rPr lang="en-US" sz="2300" b="1" spc="46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HEART CENTER</a:t>
            </a:r>
          </a:p>
          <a:p>
            <a:pPr algn="l">
              <a:lnSpc>
                <a:spcPts val="2875"/>
              </a:lnSpc>
            </a:pPr>
            <a:endParaRPr lang="en-US" sz="2300" b="1" spc="46">
              <a:solidFill>
                <a:srgbClr val="FFFFFF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l">
              <a:lnSpc>
                <a:spcPts val="2875"/>
              </a:lnSpc>
            </a:pPr>
            <a:endParaRPr lang="en-US" sz="2300" b="1" spc="46">
              <a:solidFill>
                <a:srgbClr val="FFFFFF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34" name="TextBox 34"/>
          <p:cNvSpPr txBox="1"/>
          <p:nvPr/>
        </p:nvSpPr>
        <p:spPr>
          <a:xfrm>
            <a:off x="9144000" y="1737663"/>
            <a:ext cx="9804711" cy="14015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661"/>
              </a:lnSpc>
            </a:pPr>
            <a:r>
              <a:rPr lang="en-US" sz="6000" b="1" spc="125" dirty="0">
                <a:solidFill>
                  <a:schemeClr val="bg1"/>
                </a:solidFill>
                <a:latin typeface="League Gothic"/>
                <a:ea typeface="League Gothic"/>
                <a:cs typeface="League Gothic"/>
                <a:sym typeface="League Gothic"/>
              </a:rPr>
              <a:t>RESEARCH HOSPITAL </a:t>
            </a:r>
            <a:endParaRPr lang="tr-TR" sz="6000" b="1" spc="125" dirty="0">
              <a:solidFill>
                <a:schemeClr val="bg1"/>
              </a:solidFill>
              <a:latin typeface="League Gothic"/>
              <a:ea typeface="League Gothic"/>
              <a:cs typeface="League Gothic"/>
              <a:sym typeface="League Gothic"/>
            </a:endParaRPr>
          </a:p>
          <a:p>
            <a:pPr algn="l">
              <a:lnSpc>
                <a:spcPts val="5661"/>
              </a:lnSpc>
            </a:pPr>
            <a:r>
              <a:rPr lang="en-US" sz="3600" b="1" spc="125" dirty="0">
                <a:solidFill>
                  <a:srgbClr val="E6B86A"/>
                </a:solidFill>
                <a:latin typeface="League Gothic"/>
                <a:ea typeface="League Gothic"/>
                <a:cs typeface="League Gothic"/>
                <a:sym typeface="League Gothic"/>
              </a:rPr>
              <a:t>ADVANCED CARE</a:t>
            </a:r>
            <a:r>
              <a:rPr lang="tr-TR" sz="3600" b="1" spc="125" dirty="0">
                <a:solidFill>
                  <a:srgbClr val="E6B86A"/>
                </a:solidFill>
                <a:latin typeface="League Gothic"/>
                <a:ea typeface="League Gothic"/>
                <a:cs typeface="League Gothic"/>
                <a:sym typeface="League Gothic"/>
              </a:rPr>
              <a:t> </a:t>
            </a:r>
            <a:r>
              <a:rPr lang="en-US" sz="3600" b="1" spc="125" dirty="0">
                <a:solidFill>
                  <a:srgbClr val="E6B86A"/>
                </a:solidFill>
                <a:latin typeface="League Gothic"/>
                <a:ea typeface="League Gothic"/>
                <a:cs typeface="League Gothic"/>
                <a:sym typeface="League Gothic"/>
              </a:rPr>
              <a:t>FOR THE REGION</a:t>
            </a:r>
            <a:endParaRPr lang="en-US" sz="3600" b="1" spc="125" dirty="0">
              <a:solidFill>
                <a:srgbClr val="E6B86A"/>
              </a:solidFill>
              <a:latin typeface="League Gothic"/>
              <a:ea typeface="League Gothic"/>
              <a:cs typeface="League Gothic"/>
            </a:endParaRPr>
          </a:p>
        </p:txBody>
      </p:sp>
      <p:sp>
        <p:nvSpPr>
          <p:cNvPr id="35" name="TextBox 35"/>
          <p:cNvSpPr txBox="1"/>
          <p:nvPr/>
        </p:nvSpPr>
        <p:spPr>
          <a:xfrm>
            <a:off x="656330" y="9541955"/>
            <a:ext cx="401841" cy="3301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99"/>
              </a:lnSpc>
            </a:pPr>
            <a:r>
              <a:rPr lang="tr-TR" sz="1999" b="1" spc="199" dirty="0">
                <a:solidFill>
                  <a:srgbClr val="C69E5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08</a:t>
            </a:r>
            <a:endParaRPr lang="en-US" sz="1999" b="1" spc="199" dirty="0">
              <a:solidFill>
                <a:srgbClr val="C69E51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36" name="TextBox 36"/>
          <p:cNvSpPr txBox="1"/>
          <p:nvPr/>
        </p:nvSpPr>
        <p:spPr>
          <a:xfrm>
            <a:off x="12970516" y="4560570"/>
            <a:ext cx="4918021" cy="10902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75"/>
              </a:lnSpc>
            </a:pPr>
            <a:r>
              <a:rPr lang="en-US" sz="2300" b="1" spc="46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ORGAN TRANSPLANTATION CENTER</a:t>
            </a:r>
          </a:p>
          <a:p>
            <a:pPr algn="ctr">
              <a:lnSpc>
                <a:spcPts val="2875"/>
              </a:lnSpc>
            </a:pPr>
            <a:endParaRPr lang="en-US" sz="2300" b="1" spc="46">
              <a:solidFill>
                <a:srgbClr val="FFFFFF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37" name="TextBox 37"/>
          <p:cNvSpPr txBox="1"/>
          <p:nvPr/>
        </p:nvSpPr>
        <p:spPr>
          <a:xfrm>
            <a:off x="8929649" y="7720918"/>
            <a:ext cx="4285244" cy="7283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75"/>
              </a:lnSpc>
            </a:pPr>
            <a:r>
              <a:rPr lang="en-US" sz="2300" b="1" spc="46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UNDERWATER &amp; HYPERBARIC MEDICINE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13214894" y="7720918"/>
            <a:ext cx="4935711" cy="7283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75"/>
              </a:lnSpc>
            </a:pPr>
            <a:r>
              <a:rPr lang="en-US" sz="2300" b="1" spc="46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BONE MARROW TRANSPLANTATION CENTER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31327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14" b="-14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8368284" y="-1028700"/>
            <a:ext cx="10285113" cy="11460374"/>
            <a:chOff x="201996" y="0"/>
            <a:chExt cx="13632204" cy="14502048"/>
          </a:xfrm>
        </p:grpSpPr>
        <p:sp>
          <p:nvSpPr>
            <p:cNvPr id="5" name="Freeform 5"/>
            <p:cNvSpPr/>
            <p:nvPr/>
          </p:nvSpPr>
          <p:spPr>
            <a:xfrm>
              <a:off x="201996" y="0"/>
              <a:ext cx="13632204" cy="14502048"/>
            </a:xfrm>
            <a:custGeom>
              <a:avLst/>
              <a:gdLst/>
              <a:ahLst/>
              <a:cxnLst/>
              <a:rect l="l" t="t" r="r" b="b"/>
              <a:pathLst>
                <a:path w="13632204" h="14502048">
                  <a:moveTo>
                    <a:pt x="0" y="0"/>
                  </a:moveTo>
                  <a:lnTo>
                    <a:pt x="13632204" y="0"/>
                  </a:lnTo>
                  <a:lnTo>
                    <a:pt x="13632204" y="14502048"/>
                  </a:lnTo>
                  <a:lnTo>
                    <a:pt x="0" y="145020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465" b="-464"/>
              </a:stretch>
            </a:blipFill>
          </p:spPr>
        </p:sp>
      </p:grpSp>
      <p:sp>
        <p:nvSpPr>
          <p:cNvPr id="8" name="TextBox 8"/>
          <p:cNvSpPr txBox="1"/>
          <p:nvPr/>
        </p:nvSpPr>
        <p:spPr>
          <a:xfrm>
            <a:off x="278492" y="467344"/>
            <a:ext cx="15227235" cy="2610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055"/>
              </a:lnSpc>
            </a:pPr>
            <a:r>
              <a:rPr lang="en-US" sz="1644" b="1" spc="328" dirty="0">
                <a:solidFill>
                  <a:srgbClr val="E6B86A"/>
                </a:solidFill>
                <a:latin typeface="Poppins Bold"/>
                <a:ea typeface="Poppins Bold"/>
                <a:cs typeface="Poppins Bold"/>
                <a:sym typeface="Poppins Bold"/>
              </a:rPr>
              <a:t>HEALTHCARE • RESEARCH • EDUCATION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8475710" y="3686789"/>
            <a:ext cx="10178003" cy="7596469"/>
            <a:chOff x="0" y="0"/>
            <a:chExt cx="13338429" cy="9514778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3338429" cy="9514778"/>
            </a:xfrm>
            <a:custGeom>
              <a:avLst/>
              <a:gdLst/>
              <a:ahLst/>
              <a:cxnLst/>
              <a:rect l="l" t="t" r="r" b="b"/>
              <a:pathLst>
                <a:path w="13358749" h="8234618">
                  <a:moveTo>
                    <a:pt x="0" y="0"/>
                  </a:moveTo>
                  <a:lnTo>
                    <a:pt x="13358749" y="0"/>
                  </a:lnTo>
                  <a:lnTo>
                    <a:pt x="13358749" y="8234618"/>
                  </a:lnTo>
                  <a:lnTo>
                    <a:pt x="0" y="82346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60764" r="-60765"/>
              </a:stretch>
            </a:blipFill>
          </p:spPr>
        </p:sp>
      </p:grpSp>
      <p:sp>
        <p:nvSpPr>
          <p:cNvPr id="21" name="Freeform 21"/>
          <p:cNvSpPr/>
          <p:nvPr/>
        </p:nvSpPr>
        <p:spPr>
          <a:xfrm>
            <a:off x="16378629" y="5214803"/>
            <a:ext cx="1060383" cy="995781"/>
          </a:xfrm>
          <a:custGeom>
            <a:avLst/>
            <a:gdLst/>
            <a:ahLst/>
            <a:cxnLst/>
            <a:rect l="l" t="t" r="r" b="b"/>
            <a:pathLst>
              <a:path w="1539156" h="1215933">
                <a:moveTo>
                  <a:pt x="0" y="0"/>
                </a:moveTo>
                <a:lnTo>
                  <a:pt x="1539156" y="0"/>
                </a:lnTo>
                <a:lnTo>
                  <a:pt x="1539156" y="1215933"/>
                </a:lnTo>
                <a:lnTo>
                  <a:pt x="0" y="121593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22" name="Freeform 22"/>
          <p:cNvSpPr/>
          <p:nvPr/>
        </p:nvSpPr>
        <p:spPr>
          <a:xfrm>
            <a:off x="16372407" y="8396008"/>
            <a:ext cx="1136084" cy="1089986"/>
          </a:xfrm>
          <a:custGeom>
            <a:avLst/>
            <a:gdLst/>
            <a:ahLst/>
            <a:cxnLst/>
            <a:rect l="l" t="t" r="r" b="b"/>
            <a:pathLst>
              <a:path w="1378229" h="1371338">
                <a:moveTo>
                  <a:pt x="0" y="0"/>
                </a:moveTo>
                <a:lnTo>
                  <a:pt x="1378229" y="0"/>
                </a:lnTo>
                <a:lnTo>
                  <a:pt x="1378229" y="1371337"/>
                </a:lnTo>
                <a:lnTo>
                  <a:pt x="0" y="137133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23" name="Freeform 23"/>
          <p:cNvSpPr/>
          <p:nvPr/>
        </p:nvSpPr>
        <p:spPr>
          <a:xfrm>
            <a:off x="16408878" y="6825725"/>
            <a:ext cx="1041722" cy="955142"/>
          </a:xfrm>
          <a:custGeom>
            <a:avLst/>
            <a:gdLst/>
            <a:ahLst/>
            <a:cxnLst/>
            <a:rect l="l" t="t" r="r" b="b"/>
            <a:pathLst>
              <a:path w="1311800" h="1279005">
                <a:moveTo>
                  <a:pt x="0" y="0"/>
                </a:moveTo>
                <a:lnTo>
                  <a:pt x="1311801" y="0"/>
                </a:lnTo>
                <a:lnTo>
                  <a:pt x="1311801" y="1279005"/>
                </a:lnTo>
                <a:lnTo>
                  <a:pt x="0" y="127900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tr-TR" dirty="0"/>
          </a:p>
        </p:txBody>
      </p:sp>
      <p:sp>
        <p:nvSpPr>
          <p:cNvPr id="25" name="TextBox 25"/>
          <p:cNvSpPr txBox="1"/>
          <p:nvPr/>
        </p:nvSpPr>
        <p:spPr>
          <a:xfrm>
            <a:off x="7292515" y="5675946"/>
            <a:ext cx="7947485" cy="3731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 algn="ctr">
              <a:lnSpc>
                <a:spcPts val="2729"/>
              </a:lnSpc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rgbClr val="F8F0E6"/>
                </a:solidFill>
                <a:latin typeface="Poppins Bold"/>
                <a:cs typeface="Poppins Bold"/>
              </a:rPr>
              <a:t>CLINICAL </a:t>
            </a:r>
            <a:r>
              <a:rPr lang="en-US" sz="3200" b="1" dirty="0">
                <a:solidFill>
                  <a:srgbClr val="F8F0E6"/>
                </a:solidFill>
                <a:latin typeface="Poppins Bold"/>
                <a:ea typeface="Poppins Bold"/>
                <a:cs typeface="Poppins Bold"/>
              </a:rPr>
              <a:t>SERVICES</a:t>
            </a:r>
            <a:endParaRPr lang="en-US" sz="3200" dirty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6" name="TextBox 26"/>
          <p:cNvSpPr txBox="1"/>
          <p:nvPr/>
        </p:nvSpPr>
        <p:spPr>
          <a:xfrm>
            <a:off x="6647843" y="7439714"/>
            <a:ext cx="9730786" cy="16986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609"/>
              </a:lnSpc>
            </a:pPr>
            <a:endParaRPr lang="en-US" sz="2150" b="1" dirty="0">
              <a:solidFill>
                <a:srgbClr val="F8F0E6"/>
              </a:solidFill>
              <a:latin typeface="Poppins Bold"/>
              <a:cs typeface="Poppins Bold"/>
            </a:endParaRPr>
          </a:p>
          <a:p>
            <a:pPr algn="ctr">
              <a:lnSpc>
                <a:spcPts val="2609"/>
              </a:lnSpc>
            </a:pPr>
            <a:endParaRPr lang="en-US" sz="2150" b="1" dirty="0">
              <a:solidFill>
                <a:srgbClr val="F8F0E6"/>
              </a:solidFill>
              <a:latin typeface="Poppins Bold"/>
              <a:cs typeface="Poppins Bold"/>
            </a:endParaRPr>
          </a:p>
          <a:p>
            <a:pPr algn="ctr">
              <a:lnSpc>
                <a:spcPts val="2609"/>
              </a:lnSpc>
            </a:pPr>
            <a:endParaRPr lang="en-US" sz="2150" b="1" dirty="0">
              <a:solidFill>
                <a:srgbClr val="F8F0E6"/>
              </a:solidFill>
              <a:latin typeface="Poppins Bold"/>
              <a:cs typeface="Poppins Bold"/>
            </a:endParaRPr>
          </a:p>
          <a:p>
            <a:pPr algn="ctr">
              <a:lnSpc>
                <a:spcPts val="2609"/>
              </a:lnSpc>
            </a:pPr>
            <a:endParaRPr lang="en-US" sz="2150" b="1" dirty="0">
              <a:solidFill>
                <a:srgbClr val="F8F0E6"/>
              </a:solidFill>
              <a:latin typeface="Poppins Bold"/>
              <a:cs typeface="Poppins Bold"/>
            </a:endParaRPr>
          </a:p>
          <a:p>
            <a:pPr marL="457200" indent="-457200" algn="ctr">
              <a:lnSpc>
                <a:spcPts val="2609"/>
              </a:lnSpc>
              <a:buFont typeface="Arial"/>
              <a:buChar char="•"/>
            </a:pPr>
            <a:r>
              <a:rPr lang="en-US" sz="3200" b="1" dirty="0">
                <a:solidFill>
                  <a:srgbClr val="F8F0E6"/>
                </a:solidFill>
                <a:latin typeface="Poppins Bold"/>
                <a:cs typeface="Poppins Bold"/>
              </a:rPr>
              <a:t>MEDICAL EDUCATION</a:t>
            </a:r>
            <a:endParaRPr lang="en-US" sz="3200" b="1" dirty="0">
              <a:solidFill>
                <a:srgbClr val="F8F0E6"/>
              </a:solidFill>
              <a:latin typeface="Poppins Bold"/>
              <a:ea typeface="Calibri"/>
              <a:cs typeface="Poppins Bold"/>
            </a:endParaRPr>
          </a:p>
        </p:txBody>
      </p:sp>
      <p:sp>
        <p:nvSpPr>
          <p:cNvPr id="27" name="TextBox 27"/>
          <p:cNvSpPr txBox="1"/>
          <p:nvPr/>
        </p:nvSpPr>
        <p:spPr>
          <a:xfrm>
            <a:off x="7919643" y="7092104"/>
            <a:ext cx="8331803" cy="3731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 algn="ctr">
              <a:lnSpc>
                <a:spcPts val="2729"/>
              </a:lnSpc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rgbClr val="F8F0E6"/>
                </a:solidFill>
                <a:latin typeface="Poppins Bold"/>
                <a:cs typeface="Poppins Bold"/>
              </a:rPr>
              <a:t>TRANSLATIONAL RESEARCH</a:t>
            </a:r>
            <a:endParaRPr lang="en-US" sz="3200" dirty="0">
              <a:ea typeface="Calibri"/>
              <a:cs typeface="Calibri"/>
            </a:endParaRPr>
          </a:p>
        </p:txBody>
      </p:sp>
      <p:grpSp>
        <p:nvGrpSpPr>
          <p:cNvPr id="28" name="Group 28"/>
          <p:cNvGrpSpPr/>
          <p:nvPr/>
        </p:nvGrpSpPr>
        <p:grpSpPr>
          <a:xfrm>
            <a:off x="5710550" y="556460"/>
            <a:ext cx="2178844" cy="199072"/>
            <a:chOff x="0" y="0"/>
            <a:chExt cx="2905125" cy="285750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2905125" cy="285750"/>
            </a:xfrm>
            <a:custGeom>
              <a:avLst/>
              <a:gdLst/>
              <a:ahLst/>
              <a:cxnLst/>
              <a:rect l="l" t="t" r="r" b="b"/>
              <a:pathLst>
                <a:path w="2905125" h="285750">
                  <a:moveTo>
                    <a:pt x="0" y="0"/>
                  </a:moveTo>
                  <a:lnTo>
                    <a:pt x="2905125" y="0"/>
                  </a:lnTo>
                  <a:lnTo>
                    <a:pt x="2905125" y="285750"/>
                  </a:lnTo>
                  <a:lnTo>
                    <a:pt x="0" y="2857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 t="-1115" b="-1119"/>
              </a:stretch>
            </a:blipFill>
          </p:spPr>
        </p:sp>
      </p:grpSp>
      <p:sp>
        <p:nvSpPr>
          <p:cNvPr id="30" name="TextBox 30"/>
          <p:cNvSpPr txBox="1"/>
          <p:nvPr/>
        </p:nvSpPr>
        <p:spPr>
          <a:xfrm>
            <a:off x="609600" y="1321908"/>
            <a:ext cx="6038243" cy="225484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661"/>
              </a:lnSpc>
            </a:pPr>
            <a:r>
              <a:rPr lang="en-US" sz="7200" b="1" spc="125" dirty="0">
                <a:solidFill>
                  <a:schemeClr val="tx2">
                    <a:lumMod val="50000"/>
                  </a:schemeClr>
                </a:solidFill>
                <a:latin typeface="League Gothic"/>
                <a:ea typeface="League Gothic"/>
                <a:cs typeface="League Gothic"/>
                <a:sym typeface="League Gothic"/>
              </a:rPr>
              <a:t>INTEGRATED REGIONAL REFERRAL CARE</a:t>
            </a:r>
            <a:endParaRPr lang="en-US" sz="7200" b="1" spc="125" dirty="0">
              <a:solidFill>
                <a:schemeClr val="tx2">
                  <a:lumMod val="50000"/>
                </a:schemeClr>
              </a:solidFill>
              <a:latin typeface="League Gothic"/>
              <a:ea typeface="League Gothic"/>
              <a:cs typeface="League Gothic"/>
            </a:endParaRPr>
          </a:p>
        </p:txBody>
      </p:sp>
      <p:grpSp>
        <p:nvGrpSpPr>
          <p:cNvPr id="31" name="Group 31"/>
          <p:cNvGrpSpPr/>
          <p:nvPr/>
        </p:nvGrpSpPr>
        <p:grpSpPr>
          <a:xfrm>
            <a:off x="332802" y="3555757"/>
            <a:ext cx="6959713" cy="509292"/>
            <a:chOff x="0" y="0"/>
            <a:chExt cx="8131975" cy="577456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8131937" cy="577469"/>
            </a:xfrm>
            <a:custGeom>
              <a:avLst/>
              <a:gdLst/>
              <a:ahLst/>
              <a:cxnLst/>
              <a:rect l="l" t="t" r="r" b="b"/>
              <a:pathLst>
                <a:path w="8131937" h="577469">
                  <a:moveTo>
                    <a:pt x="0" y="0"/>
                  </a:moveTo>
                  <a:lnTo>
                    <a:pt x="8131937" y="0"/>
                  </a:lnTo>
                  <a:lnTo>
                    <a:pt x="8131937" y="577469"/>
                  </a:lnTo>
                  <a:lnTo>
                    <a:pt x="0" y="5774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 t="-420" b="-417"/>
              </a:stretch>
            </a:blipFill>
          </p:spPr>
        </p:sp>
      </p:grpSp>
      <p:grpSp>
        <p:nvGrpSpPr>
          <p:cNvPr id="34" name="Group 19">
            <a:extLst>
              <a:ext uri="{FF2B5EF4-FFF2-40B4-BE49-F238E27FC236}">
                <a16:creationId xmlns:a16="http://schemas.microsoft.com/office/drawing/2014/main" id="{56C238CC-E346-4DEE-B0A1-6088FE63851D}"/>
              </a:ext>
            </a:extLst>
          </p:cNvPr>
          <p:cNvGrpSpPr/>
          <p:nvPr/>
        </p:nvGrpSpPr>
        <p:grpSpPr>
          <a:xfrm>
            <a:off x="9144000" y="1321909"/>
            <a:ext cx="1729508" cy="1736601"/>
            <a:chOff x="0" y="0"/>
            <a:chExt cx="1880222" cy="1880222"/>
          </a:xfrm>
        </p:grpSpPr>
        <p:sp>
          <p:nvSpPr>
            <p:cNvPr id="37" name="Freeform 20">
              <a:extLst>
                <a:ext uri="{FF2B5EF4-FFF2-40B4-BE49-F238E27FC236}">
                  <a16:creationId xmlns:a16="http://schemas.microsoft.com/office/drawing/2014/main" id="{B8E27501-9479-4D33-8C2D-327D83F9E864}"/>
                </a:ext>
              </a:extLst>
            </p:cNvPr>
            <p:cNvSpPr/>
            <p:nvPr/>
          </p:nvSpPr>
          <p:spPr>
            <a:xfrm>
              <a:off x="0" y="0"/>
              <a:ext cx="1880235" cy="1880235"/>
            </a:xfrm>
            <a:custGeom>
              <a:avLst/>
              <a:gdLst/>
              <a:ahLst/>
              <a:cxnLst/>
              <a:rect l="l" t="t" r="r" b="b"/>
              <a:pathLst>
                <a:path w="1880235" h="1880235">
                  <a:moveTo>
                    <a:pt x="0" y="0"/>
                  </a:moveTo>
                  <a:lnTo>
                    <a:pt x="1880235" y="0"/>
                  </a:lnTo>
                  <a:lnTo>
                    <a:pt x="1880235" y="1880235"/>
                  </a:lnTo>
                  <a:lnTo>
                    <a:pt x="0" y="18802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/>
              </a:stretch>
            </a:blipFill>
          </p:spPr>
        </p:sp>
      </p:grpSp>
      <p:sp>
        <p:nvSpPr>
          <p:cNvPr id="44" name="Freeform 28">
            <a:extLst>
              <a:ext uri="{FF2B5EF4-FFF2-40B4-BE49-F238E27FC236}">
                <a16:creationId xmlns:a16="http://schemas.microsoft.com/office/drawing/2014/main" id="{55B1A659-C298-47AD-B467-7F75AA8543E0}"/>
              </a:ext>
            </a:extLst>
          </p:cNvPr>
          <p:cNvSpPr/>
          <p:nvPr/>
        </p:nvSpPr>
        <p:spPr>
          <a:xfrm rot="-5400000" flipH="1" flipV="1">
            <a:off x="1123436" y="3178144"/>
            <a:ext cx="4796028" cy="8735887"/>
          </a:xfrm>
          <a:custGeom>
            <a:avLst/>
            <a:gdLst/>
            <a:ahLst/>
            <a:cxnLst/>
            <a:rect l="l" t="t" r="r" b="b"/>
            <a:pathLst>
              <a:path w="4392263" h="6459217">
                <a:moveTo>
                  <a:pt x="4392263" y="6459216"/>
                </a:moveTo>
                <a:lnTo>
                  <a:pt x="0" y="6459216"/>
                </a:lnTo>
                <a:lnTo>
                  <a:pt x="0" y="0"/>
                </a:lnTo>
                <a:lnTo>
                  <a:pt x="4392263" y="0"/>
                </a:lnTo>
                <a:lnTo>
                  <a:pt x="4392263" y="6459216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xmlns="" r:embed="rId16"/>
                </a:ext>
              </a:extLst>
            </a:blip>
            <a:stretch>
              <a:fillRect l="-30" r="-30"/>
            </a:stretch>
          </a:blip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sp>
      <p:grpSp>
        <p:nvGrpSpPr>
          <p:cNvPr id="49" name="Group 4">
            <a:extLst>
              <a:ext uri="{FF2B5EF4-FFF2-40B4-BE49-F238E27FC236}">
                <a16:creationId xmlns:a16="http://schemas.microsoft.com/office/drawing/2014/main" id="{6CCB0AC7-C78B-460C-B601-ADA65F1DD7B0}"/>
              </a:ext>
            </a:extLst>
          </p:cNvPr>
          <p:cNvGrpSpPr/>
          <p:nvPr/>
        </p:nvGrpSpPr>
        <p:grpSpPr>
          <a:xfrm>
            <a:off x="-206466" y="4465085"/>
            <a:ext cx="8717733" cy="3618434"/>
            <a:chOff x="0" y="0"/>
            <a:chExt cx="7548562" cy="5720956"/>
          </a:xfrm>
        </p:grpSpPr>
        <p:sp>
          <p:nvSpPr>
            <p:cNvPr id="50" name="Freeform 5">
              <a:extLst>
                <a:ext uri="{FF2B5EF4-FFF2-40B4-BE49-F238E27FC236}">
                  <a16:creationId xmlns:a16="http://schemas.microsoft.com/office/drawing/2014/main" id="{4F8B75CF-F5BB-4D22-B1E5-5A9B20890058}"/>
                </a:ext>
              </a:extLst>
            </p:cNvPr>
            <p:cNvSpPr/>
            <p:nvPr/>
          </p:nvSpPr>
          <p:spPr>
            <a:xfrm>
              <a:off x="0" y="0"/>
              <a:ext cx="7548499" cy="5720969"/>
            </a:xfrm>
            <a:custGeom>
              <a:avLst/>
              <a:gdLst/>
              <a:ahLst/>
              <a:cxnLst/>
              <a:rect l="l" t="t" r="r" b="b"/>
              <a:pathLst>
                <a:path w="7548499" h="5720969">
                  <a:moveTo>
                    <a:pt x="0" y="0"/>
                  </a:moveTo>
                  <a:lnTo>
                    <a:pt x="7548499" y="0"/>
                  </a:lnTo>
                  <a:lnTo>
                    <a:pt x="7548499" y="5720969"/>
                  </a:lnTo>
                  <a:lnTo>
                    <a:pt x="0" y="57209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/>
              <a:stretch>
                <a:fillRect l="-2" r="-3"/>
              </a:stretch>
            </a:blipFill>
          </p:spPr>
        </p:sp>
      </p:grpSp>
      <p:sp>
        <p:nvSpPr>
          <p:cNvPr id="13" name="Dikdörtgen: Köşeleri Yuvarlatılmış 12">
            <a:extLst>
              <a:ext uri="{FF2B5EF4-FFF2-40B4-BE49-F238E27FC236}">
                <a16:creationId xmlns:a16="http://schemas.microsoft.com/office/drawing/2014/main" id="{2107E87E-0FD0-4827-8366-A3B8E4F1E3FF}"/>
              </a:ext>
            </a:extLst>
          </p:cNvPr>
          <p:cNvSpPr/>
          <p:nvPr/>
        </p:nvSpPr>
        <p:spPr>
          <a:xfrm>
            <a:off x="-1088517" y="5294604"/>
            <a:ext cx="8717733" cy="4472059"/>
          </a:xfrm>
          <a:prstGeom prst="roundRect">
            <a:avLst/>
          </a:prstGeom>
          <a:blipFill>
            <a:blip r:embed="rId18"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17" name="Dikdörtgen: Köşeleri Yuvarlatılmış 16">
            <a:extLst>
              <a:ext uri="{FF2B5EF4-FFF2-40B4-BE49-F238E27FC236}">
                <a16:creationId xmlns:a16="http://schemas.microsoft.com/office/drawing/2014/main" id="{492E7BEA-F21F-413A-85FF-4499C9F5AFD1}"/>
              </a:ext>
            </a:extLst>
          </p:cNvPr>
          <p:cNvSpPr/>
          <p:nvPr/>
        </p:nvSpPr>
        <p:spPr>
          <a:xfrm>
            <a:off x="11589436" y="345688"/>
            <a:ext cx="7814290" cy="3661369"/>
          </a:xfrm>
          <a:prstGeom prst="roundRect">
            <a:avLst/>
          </a:prstGeom>
          <a:blipFill>
            <a:blip r:embed="rId19"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51" name="Freeform 28">
            <a:extLst>
              <a:ext uri="{FF2B5EF4-FFF2-40B4-BE49-F238E27FC236}">
                <a16:creationId xmlns:a16="http://schemas.microsoft.com/office/drawing/2014/main" id="{B972B2AC-F5D0-4A83-AC53-28E53249F161}"/>
              </a:ext>
            </a:extLst>
          </p:cNvPr>
          <p:cNvSpPr/>
          <p:nvPr/>
        </p:nvSpPr>
        <p:spPr>
          <a:xfrm rot="5400000" flipH="1" flipV="1">
            <a:off x="13075159" y="-1518643"/>
            <a:ext cx="3912544" cy="7368924"/>
          </a:xfrm>
          <a:custGeom>
            <a:avLst/>
            <a:gdLst/>
            <a:ahLst/>
            <a:cxnLst/>
            <a:rect l="l" t="t" r="r" b="b"/>
            <a:pathLst>
              <a:path w="4392263" h="6459217">
                <a:moveTo>
                  <a:pt x="4392263" y="6459216"/>
                </a:moveTo>
                <a:lnTo>
                  <a:pt x="0" y="6459216"/>
                </a:lnTo>
                <a:lnTo>
                  <a:pt x="0" y="0"/>
                </a:lnTo>
                <a:lnTo>
                  <a:pt x="4392263" y="0"/>
                </a:lnTo>
                <a:lnTo>
                  <a:pt x="4392263" y="6459216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xmlns="" r:embed="rId16"/>
                </a:ext>
              </a:extLst>
            </a:blip>
            <a:stretch>
              <a:fillRect l="-30" r="-30"/>
            </a:stretch>
          </a:blip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sp>
      <p:grpSp>
        <p:nvGrpSpPr>
          <p:cNvPr id="33" name="Group 21">
            <a:extLst>
              <a:ext uri="{FF2B5EF4-FFF2-40B4-BE49-F238E27FC236}">
                <a16:creationId xmlns:a16="http://schemas.microsoft.com/office/drawing/2014/main" id="{F9D90D52-4827-4079-B122-1F5619F87027}"/>
              </a:ext>
            </a:extLst>
          </p:cNvPr>
          <p:cNvGrpSpPr/>
          <p:nvPr/>
        </p:nvGrpSpPr>
        <p:grpSpPr>
          <a:xfrm>
            <a:off x="990600" y="10156136"/>
            <a:ext cx="3920128" cy="214312"/>
            <a:chOff x="0" y="0"/>
            <a:chExt cx="5226837" cy="285750"/>
          </a:xfrm>
        </p:grpSpPr>
        <p:sp>
          <p:nvSpPr>
            <p:cNvPr id="35" name="Freeform 22">
              <a:extLst>
                <a:ext uri="{FF2B5EF4-FFF2-40B4-BE49-F238E27FC236}">
                  <a16:creationId xmlns:a16="http://schemas.microsoft.com/office/drawing/2014/main" id="{CF9A3C00-CC16-449A-9DE6-98636C2F9FF0}"/>
                </a:ext>
              </a:extLst>
            </p:cNvPr>
            <p:cNvSpPr/>
            <p:nvPr/>
          </p:nvSpPr>
          <p:spPr>
            <a:xfrm>
              <a:off x="0" y="0"/>
              <a:ext cx="5226812" cy="285750"/>
            </a:xfrm>
            <a:custGeom>
              <a:avLst/>
              <a:gdLst/>
              <a:ahLst/>
              <a:cxnLst/>
              <a:rect l="l" t="t" r="r" b="b"/>
              <a:pathLst>
                <a:path w="5226812" h="285750">
                  <a:moveTo>
                    <a:pt x="0" y="0"/>
                  </a:moveTo>
                  <a:lnTo>
                    <a:pt x="5226812" y="0"/>
                  </a:lnTo>
                  <a:lnTo>
                    <a:pt x="5226812" y="285750"/>
                  </a:lnTo>
                  <a:lnTo>
                    <a:pt x="0" y="2857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0"/>
              <a:stretch>
                <a:fillRect t="-1204" b="-1204"/>
              </a:stretch>
            </a:blipFill>
          </p:spPr>
        </p:sp>
      </p:grpSp>
      <p:sp>
        <p:nvSpPr>
          <p:cNvPr id="36" name="Metin kutusu 35">
            <a:extLst>
              <a:ext uri="{FF2B5EF4-FFF2-40B4-BE49-F238E27FC236}">
                <a16:creationId xmlns:a16="http://schemas.microsoft.com/office/drawing/2014/main" id="{1B5F812F-A29C-419E-BCF4-E3800E404DE3}"/>
              </a:ext>
            </a:extLst>
          </p:cNvPr>
          <p:cNvSpPr txBox="1"/>
          <p:nvPr/>
        </p:nvSpPr>
        <p:spPr>
          <a:xfrm>
            <a:off x="494771" y="10053940"/>
            <a:ext cx="785192" cy="4187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ts val="2799"/>
              </a:lnSpc>
            </a:pPr>
            <a:r>
              <a:rPr lang="tr-TR" b="1" spc="199" dirty="0">
                <a:solidFill>
                  <a:srgbClr val="C69E5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09</a:t>
            </a:r>
            <a:endParaRPr lang="en-US" sz="1800" b="1" spc="199" dirty="0">
              <a:solidFill>
                <a:srgbClr val="C69E51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26" b="-26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863937" y="1331154"/>
            <a:ext cx="5017349" cy="31662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389"/>
              </a:lnSpc>
            </a:pPr>
            <a:r>
              <a:rPr lang="en-US" sz="6000" b="1" spc="256" dirty="0">
                <a:solidFill>
                  <a:srgbClr val="00183B"/>
                </a:solidFill>
                <a:latin typeface="League Gothic"/>
                <a:ea typeface="League Gothic"/>
                <a:cs typeface="League Gothic"/>
                <a:sym typeface="League Gothic"/>
              </a:rPr>
              <a:t>DAYTAM</a:t>
            </a:r>
            <a:endParaRPr lang="en-US" sz="6000" b="1" spc="256" dirty="0">
              <a:solidFill>
                <a:srgbClr val="00183B"/>
              </a:solidFill>
              <a:latin typeface="League Gothic"/>
              <a:ea typeface="League Gothic"/>
              <a:cs typeface="League Gothic"/>
            </a:endParaRPr>
          </a:p>
          <a:p>
            <a:pPr algn="l">
              <a:lnSpc>
                <a:spcPts val="8389"/>
              </a:lnSpc>
            </a:pPr>
            <a:r>
              <a:rPr lang="en-US" sz="6000" b="1" spc="256" dirty="0">
                <a:solidFill>
                  <a:srgbClr val="00183B"/>
                </a:solidFill>
                <a:latin typeface="League Gothic"/>
                <a:ea typeface="League Gothic"/>
                <a:cs typeface="League Gothic"/>
                <a:sym typeface="League Gothic"/>
              </a:rPr>
              <a:t>ADVANCED</a:t>
            </a:r>
            <a:endParaRPr lang="en-US" sz="6000" b="1" spc="256" dirty="0">
              <a:solidFill>
                <a:srgbClr val="00183B"/>
              </a:solidFill>
              <a:latin typeface="League Gothic"/>
              <a:ea typeface="League Gothic"/>
              <a:cs typeface="League Gothic"/>
            </a:endParaRPr>
          </a:p>
          <a:p>
            <a:pPr algn="l">
              <a:lnSpc>
                <a:spcPts val="8389"/>
              </a:lnSpc>
            </a:pPr>
            <a:r>
              <a:rPr lang="en-US" sz="6000" b="1" spc="256" dirty="0">
                <a:solidFill>
                  <a:srgbClr val="00183B"/>
                </a:solidFill>
                <a:latin typeface="League Gothic"/>
                <a:ea typeface="League Gothic"/>
                <a:cs typeface="League Gothic"/>
                <a:sym typeface="League Gothic"/>
              </a:rPr>
              <a:t>RESEARCH HUB</a:t>
            </a:r>
            <a:endParaRPr lang="en-US" sz="6000" b="1" spc="256" dirty="0">
              <a:solidFill>
                <a:srgbClr val="00183B"/>
              </a:solidFill>
              <a:latin typeface="League Gothic"/>
              <a:ea typeface="League Gothic"/>
              <a:cs typeface="League Gothic"/>
            </a:endParaRPr>
          </a:p>
        </p:txBody>
      </p:sp>
      <p:sp>
        <p:nvSpPr>
          <p:cNvPr id="4" name="Freeform 4"/>
          <p:cNvSpPr/>
          <p:nvPr/>
        </p:nvSpPr>
        <p:spPr>
          <a:xfrm>
            <a:off x="656330" y="4695289"/>
            <a:ext cx="6537328" cy="448211"/>
          </a:xfrm>
          <a:custGeom>
            <a:avLst/>
            <a:gdLst/>
            <a:ahLst/>
            <a:cxnLst/>
            <a:rect l="l" t="t" r="r" b="b"/>
            <a:pathLst>
              <a:path w="6537328" h="448211">
                <a:moveTo>
                  <a:pt x="0" y="0"/>
                </a:moveTo>
                <a:lnTo>
                  <a:pt x="6537328" y="0"/>
                </a:lnTo>
                <a:lnTo>
                  <a:pt x="6537328" y="448211"/>
                </a:lnTo>
                <a:lnTo>
                  <a:pt x="0" y="44821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984452" y="5196715"/>
            <a:ext cx="1104131" cy="1082267"/>
          </a:xfrm>
          <a:custGeom>
            <a:avLst/>
            <a:gdLst/>
            <a:ahLst/>
            <a:cxnLst/>
            <a:rect l="l" t="t" r="r" b="b"/>
            <a:pathLst>
              <a:path w="1104131" h="1082267">
                <a:moveTo>
                  <a:pt x="0" y="0"/>
                </a:moveTo>
                <a:lnTo>
                  <a:pt x="1104131" y="0"/>
                </a:lnTo>
                <a:lnTo>
                  <a:pt x="1104131" y="1082267"/>
                </a:lnTo>
                <a:lnTo>
                  <a:pt x="0" y="108226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927912" y="6549607"/>
            <a:ext cx="1160671" cy="323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57"/>
              </a:lnSpc>
            </a:pPr>
            <a:r>
              <a:rPr lang="en-US" sz="2131" b="1">
                <a:solidFill>
                  <a:srgbClr val="00183B"/>
                </a:solidFill>
                <a:latin typeface="Lato Bold"/>
                <a:ea typeface="Lato Bold"/>
                <a:cs typeface="Lato Bold"/>
                <a:sym typeface="Lato Bold"/>
              </a:rPr>
              <a:t>Materials</a:t>
            </a:r>
          </a:p>
        </p:txBody>
      </p:sp>
      <p:sp>
        <p:nvSpPr>
          <p:cNvPr id="7" name="Freeform 7"/>
          <p:cNvSpPr/>
          <p:nvPr/>
        </p:nvSpPr>
        <p:spPr>
          <a:xfrm>
            <a:off x="3253417" y="5264580"/>
            <a:ext cx="885491" cy="1082267"/>
          </a:xfrm>
          <a:custGeom>
            <a:avLst/>
            <a:gdLst/>
            <a:ahLst/>
            <a:cxnLst/>
            <a:rect l="l" t="t" r="r" b="b"/>
            <a:pathLst>
              <a:path w="885491" h="1082267">
                <a:moveTo>
                  <a:pt x="0" y="0"/>
                </a:moveTo>
                <a:lnTo>
                  <a:pt x="885491" y="0"/>
                </a:lnTo>
                <a:lnTo>
                  <a:pt x="885491" y="1082267"/>
                </a:lnTo>
                <a:lnTo>
                  <a:pt x="0" y="108226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2947662" y="6534616"/>
            <a:ext cx="1571932" cy="3265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35"/>
              </a:lnSpc>
            </a:pPr>
            <a:r>
              <a:rPr lang="en-US" sz="2112" b="1">
                <a:solidFill>
                  <a:srgbClr val="00183B"/>
                </a:solidFill>
                <a:latin typeface="Lato Bold"/>
                <a:ea typeface="Lato Bold"/>
                <a:cs typeface="Lato Bold"/>
                <a:sym typeface="Lato Bold"/>
              </a:rPr>
              <a:t>Life Sciences</a:t>
            </a:r>
          </a:p>
        </p:txBody>
      </p:sp>
      <p:sp>
        <p:nvSpPr>
          <p:cNvPr id="9" name="Freeform 9"/>
          <p:cNvSpPr/>
          <p:nvPr/>
        </p:nvSpPr>
        <p:spPr>
          <a:xfrm>
            <a:off x="5656696" y="5276850"/>
            <a:ext cx="885491" cy="874559"/>
          </a:xfrm>
          <a:custGeom>
            <a:avLst/>
            <a:gdLst/>
            <a:ahLst/>
            <a:cxnLst/>
            <a:rect l="l" t="t" r="r" b="b"/>
            <a:pathLst>
              <a:path w="885491" h="874559">
                <a:moveTo>
                  <a:pt x="0" y="0"/>
                </a:moveTo>
                <a:lnTo>
                  <a:pt x="885491" y="0"/>
                </a:lnTo>
                <a:lnTo>
                  <a:pt x="885491" y="874559"/>
                </a:lnTo>
                <a:lnTo>
                  <a:pt x="0" y="87455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5543178" y="6513359"/>
            <a:ext cx="1188088" cy="6435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35"/>
              </a:lnSpc>
            </a:pPr>
            <a:r>
              <a:rPr lang="en-US" sz="2112" b="1">
                <a:solidFill>
                  <a:srgbClr val="00183B"/>
                </a:solidFill>
                <a:latin typeface="Lato Bold"/>
                <a:ea typeface="Lato Bold"/>
                <a:cs typeface="Lato Bold"/>
                <a:sym typeface="Lato Bold"/>
              </a:rPr>
              <a:t>Chemical Sciences</a:t>
            </a:r>
          </a:p>
        </p:txBody>
      </p:sp>
      <p:sp>
        <p:nvSpPr>
          <p:cNvPr id="11" name="Freeform 11"/>
          <p:cNvSpPr/>
          <p:nvPr/>
        </p:nvSpPr>
        <p:spPr>
          <a:xfrm>
            <a:off x="656330" y="7156939"/>
            <a:ext cx="6537328" cy="218640"/>
          </a:xfrm>
          <a:custGeom>
            <a:avLst/>
            <a:gdLst/>
            <a:ahLst/>
            <a:cxnLst/>
            <a:rect l="l" t="t" r="r" b="b"/>
            <a:pathLst>
              <a:path w="6537328" h="218640">
                <a:moveTo>
                  <a:pt x="0" y="0"/>
                </a:moveTo>
                <a:lnTo>
                  <a:pt x="6537328" y="0"/>
                </a:lnTo>
                <a:lnTo>
                  <a:pt x="6537328" y="218640"/>
                </a:lnTo>
                <a:lnTo>
                  <a:pt x="0" y="21864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093772" y="7508929"/>
            <a:ext cx="885491" cy="1082267"/>
          </a:xfrm>
          <a:custGeom>
            <a:avLst/>
            <a:gdLst/>
            <a:ahLst/>
            <a:cxnLst/>
            <a:rect l="l" t="t" r="r" b="b"/>
            <a:pathLst>
              <a:path w="885491" h="1082267">
                <a:moveTo>
                  <a:pt x="0" y="0"/>
                </a:moveTo>
                <a:lnTo>
                  <a:pt x="885491" y="0"/>
                </a:lnTo>
                <a:lnTo>
                  <a:pt x="885491" y="1082267"/>
                </a:lnTo>
                <a:lnTo>
                  <a:pt x="0" y="1082267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863938" y="8843826"/>
            <a:ext cx="1224645" cy="6435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35"/>
              </a:lnSpc>
            </a:pPr>
            <a:r>
              <a:rPr lang="en-US" sz="2112" b="1">
                <a:solidFill>
                  <a:srgbClr val="00183B"/>
                </a:solidFill>
                <a:latin typeface="Lato Bold"/>
                <a:ea typeface="Lato Bold"/>
                <a:cs typeface="Lato Bold"/>
                <a:sym typeface="Lato Bold"/>
              </a:rPr>
              <a:t>Advanced analysis</a:t>
            </a:r>
          </a:p>
        </p:txBody>
      </p:sp>
      <p:sp>
        <p:nvSpPr>
          <p:cNvPr id="14" name="Freeform 14"/>
          <p:cNvSpPr/>
          <p:nvPr/>
        </p:nvSpPr>
        <p:spPr>
          <a:xfrm>
            <a:off x="3257601" y="7508929"/>
            <a:ext cx="1104131" cy="1082267"/>
          </a:xfrm>
          <a:custGeom>
            <a:avLst/>
            <a:gdLst/>
            <a:ahLst/>
            <a:cxnLst/>
            <a:rect l="l" t="t" r="r" b="b"/>
            <a:pathLst>
              <a:path w="1104131" h="1082267">
                <a:moveTo>
                  <a:pt x="0" y="0"/>
                </a:moveTo>
                <a:lnTo>
                  <a:pt x="1104130" y="0"/>
                </a:lnTo>
                <a:lnTo>
                  <a:pt x="1104130" y="1082267"/>
                </a:lnTo>
                <a:lnTo>
                  <a:pt x="0" y="1082267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5438056" y="7618249"/>
            <a:ext cx="1322770" cy="863627"/>
          </a:xfrm>
          <a:custGeom>
            <a:avLst/>
            <a:gdLst/>
            <a:ahLst/>
            <a:cxnLst/>
            <a:rect l="l" t="t" r="r" b="b"/>
            <a:pathLst>
              <a:path w="1322770" h="863627">
                <a:moveTo>
                  <a:pt x="0" y="0"/>
                </a:moveTo>
                <a:lnTo>
                  <a:pt x="1322771" y="0"/>
                </a:lnTo>
                <a:lnTo>
                  <a:pt x="1322771" y="863627"/>
                </a:lnTo>
                <a:lnTo>
                  <a:pt x="0" y="863627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5561457" y="8843826"/>
            <a:ext cx="1169810" cy="6435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35"/>
              </a:lnSpc>
            </a:pPr>
            <a:r>
              <a:rPr lang="en-US" sz="2112" b="1">
                <a:solidFill>
                  <a:srgbClr val="00183B"/>
                </a:solidFill>
                <a:latin typeface="Lato Bold"/>
                <a:ea typeface="Lato Bold"/>
                <a:cs typeface="Lato Bold"/>
                <a:sym typeface="Lato Bold"/>
              </a:rPr>
              <a:t>Research support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984219" y="8949590"/>
            <a:ext cx="1498819" cy="3265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35"/>
              </a:lnSpc>
            </a:pPr>
            <a:r>
              <a:rPr lang="en-US" sz="2112" b="1">
                <a:solidFill>
                  <a:srgbClr val="00183B"/>
                </a:solidFill>
                <a:latin typeface="Lato Bold"/>
                <a:ea typeface="Lato Bold"/>
                <a:cs typeface="Lato Bold"/>
                <a:sym typeface="Lato Bold"/>
              </a:rPr>
              <a:t>Clean rooms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648472" y="770096"/>
            <a:ext cx="4927759" cy="2775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396"/>
              </a:lnSpc>
            </a:pPr>
            <a:r>
              <a:rPr lang="en-US" sz="1711" b="1" spc="170">
                <a:solidFill>
                  <a:srgbClr val="C2914D"/>
                </a:solidFill>
                <a:latin typeface="Lato Bold"/>
                <a:ea typeface="Lato Bold"/>
                <a:cs typeface="Lato Bold"/>
                <a:sym typeface="Lato Bold"/>
              </a:rPr>
              <a:t>RESEARCH INFRASTRUCTURE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146766" y="857250"/>
            <a:ext cx="2178844" cy="214312"/>
            <a:chOff x="0" y="0"/>
            <a:chExt cx="2905125" cy="28575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2905125" cy="285750"/>
            </a:xfrm>
            <a:custGeom>
              <a:avLst/>
              <a:gdLst/>
              <a:ahLst/>
              <a:cxnLst/>
              <a:rect l="l" t="t" r="r" b="b"/>
              <a:pathLst>
                <a:path w="2905125" h="285750">
                  <a:moveTo>
                    <a:pt x="0" y="0"/>
                  </a:moveTo>
                  <a:lnTo>
                    <a:pt x="2905125" y="0"/>
                  </a:lnTo>
                  <a:lnTo>
                    <a:pt x="2905125" y="285750"/>
                  </a:lnTo>
                  <a:lnTo>
                    <a:pt x="0" y="2857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 t="-1115" b="-1119"/>
              </a:stretch>
            </a:blipFill>
          </p:spPr>
        </p:sp>
      </p:grpSp>
      <p:sp>
        <p:nvSpPr>
          <p:cNvPr id="21" name="Freeform 21"/>
          <p:cNvSpPr/>
          <p:nvPr/>
        </p:nvSpPr>
        <p:spPr>
          <a:xfrm rot="5400000" flipH="1" flipV="1">
            <a:off x="9937567" y="-2088560"/>
            <a:ext cx="9907966" cy="14570551"/>
          </a:xfrm>
          <a:custGeom>
            <a:avLst/>
            <a:gdLst/>
            <a:ahLst/>
            <a:cxnLst/>
            <a:rect l="l" t="t" r="r" b="b"/>
            <a:pathLst>
              <a:path w="9907966" h="14570551">
                <a:moveTo>
                  <a:pt x="9907966" y="14570551"/>
                </a:moveTo>
                <a:lnTo>
                  <a:pt x="0" y="14570551"/>
                </a:lnTo>
                <a:lnTo>
                  <a:pt x="0" y="0"/>
                </a:lnTo>
                <a:lnTo>
                  <a:pt x="9907966" y="0"/>
                </a:lnTo>
                <a:lnTo>
                  <a:pt x="9907966" y="14570551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 l="-30" r="-30"/>
            </a:stretch>
          </a:blip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sp>
      <p:grpSp>
        <p:nvGrpSpPr>
          <p:cNvPr id="22" name="Group 22"/>
          <p:cNvGrpSpPr/>
          <p:nvPr/>
        </p:nvGrpSpPr>
        <p:grpSpPr>
          <a:xfrm>
            <a:off x="7834874" y="466153"/>
            <a:ext cx="13813316" cy="9461124"/>
            <a:chOff x="0" y="0"/>
            <a:chExt cx="19191074" cy="1314450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19191125" cy="13144500"/>
            </a:xfrm>
            <a:custGeom>
              <a:avLst/>
              <a:gdLst/>
              <a:ahLst/>
              <a:cxnLst/>
              <a:rect l="l" t="t" r="r" b="b"/>
              <a:pathLst>
                <a:path w="19191125" h="13144500">
                  <a:moveTo>
                    <a:pt x="789686" y="0"/>
                  </a:moveTo>
                  <a:lnTo>
                    <a:pt x="18401438" y="0"/>
                  </a:lnTo>
                  <a:cubicBezTo>
                    <a:pt x="18610876" y="0"/>
                    <a:pt x="18811735" y="83199"/>
                    <a:pt x="18959830" y="231294"/>
                  </a:cubicBezTo>
                  <a:cubicBezTo>
                    <a:pt x="19107927" y="379389"/>
                    <a:pt x="19191125" y="580248"/>
                    <a:pt x="19191125" y="789686"/>
                  </a:cubicBezTo>
                  <a:lnTo>
                    <a:pt x="19191125" y="12354813"/>
                  </a:lnTo>
                  <a:cubicBezTo>
                    <a:pt x="19191125" y="12564252"/>
                    <a:pt x="19107927" y="12765112"/>
                    <a:pt x="18959830" y="12913206"/>
                  </a:cubicBezTo>
                  <a:cubicBezTo>
                    <a:pt x="18811735" y="13061300"/>
                    <a:pt x="18610876" y="13144500"/>
                    <a:pt x="18401438" y="13144500"/>
                  </a:cubicBezTo>
                  <a:lnTo>
                    <a:pt x="789686" y="13144500"/>
                  </a:lnTo>
                  <a:cubicBezTo>
                    <a:pt x="580248" y="13144500"/>
                    <a:pt x="379389" y="13061300"/>
                    <a:pt x="231294" y="12913206"/>
                  </a:cubicBezTo>
                  <a:cubicBezTo>
                    <a:pt x="83199" y="12765112"/>
                    <a:pt x="0" y="12564252"/>
                    <a:pt x="0" y="12354813"/>
                  </a:cubicBezTo>
                  <a:lnTo>
                    <a:pt x="0" y="789686"/>
                  </a:lnTo>
                  <a:cubicBezTo>
                    <a:pt x="0" y="580248"/>
                    <a:pt x="83199" y="379389"/>
                    <a:pt x="231294" y="231294"/>
                  </a:cubicBezTo>
                  <a:cubicBezTo>
                    <a:pt x="379389" y="83199"/>
                    <a:pt x="580248" y="0"/>
                    <a:pt x="789686" y="0"/>
                  </a:cubicBezTo>
                  <a:close/>
                </a:path>
              </a:pathLst>
            </a:custGeom>
            <a:blipFill>
              <a:blip r:embed="rId15"/>
              <a:stretch>
                <a:fillRect l="-1370" r="-1369"/>
              </a:stretch>
            </a:blipFill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sp>
      </p:grpSp>
      <p:grpSp>
        <p:nvGrpSpPr>
          <p:cNvPr id="24" name="Group 24"/>
          <p:cNvGrpSpPr/>
          <p:nvPr/>
        </p:nvGrpSpPr>
        <p:grpSpPr>
          <a:xfrm>
            <a:off x="1089422" y="9644062"/>
            <a:ext cx="3920128" cy="214312"/>
            <a:chOff x="0" y="0"/>
            <a:chExt cx="5226837" cy="28575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5226812" cy="285750"/>
            </a:xfrm>
            <a:custGeom>
              <a:avLst/>
              <a:gdLst/>
              <a:ahLst/>
              <a:cxnLst/>
              <a:rect l="l" t="t" r="r" b="b"/>
              <a:pathLst>
                <a:path w="5226812" h="285750">
                  <a:moveTo>
                    <a:pt x="0" y="0"/>
                  </a:moveTo>
                  <a:lnTo>
                    <a:pt x="5226812" y="0"/>
                  </a:lnTo>
                  <a:lnTo>
                    <a:pt x="5226812" y="285750"/>
                  </a:lnTo>
                  <a:lnTo>
                    <a:pt x="0" y="2857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/>
              <a:stretch>
                <a:fillRect t="-1204" b="-1204"/>
              </a:stretch>
            </a:blipFill>
          </p:spPr>
        </p:sp>
      </p:grpSp>
      <p:sp>
        <p:nvSpPr>
          <p:cNvPr id="26" name="TextBox 26"/>
          <p:cNvSpPr txBox="1"/>
          <p:nvPr/>
        </p:nvSpPr>
        <p:spPr>
          <a:xfrm>
            <a:off x="656330" y="9541955"/>
            <a:ext cx="401841" cy="3301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99"/>
              </a:lnSpc>
            </a:pPr>
            <a:r>
              <a:rPr lang="en-US" sz="1999" b="1" spc="199" dirty="0">
                <a:solidFill>
                  <a:srgbClr val="C69E5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1</a:t>
            </a:r>
            <a:r>
              <a:rPr lang="tr-TR" sz="1999" b="1" spc="199" dirty="0">
                <a:solidFill>
                  <a:srgbClr val="C69E5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0</a:t>
            </a:r>
            <a:endParaRPr lang="en-US" sz="1999" b="1" spc="199" dirty="0">
              <a:solidFill>
                <a:srgbClr val="C69E51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grpSp>
        <p:nvGrpSpPr>
          <p:cNvPr id="27" name="Group 27"/>
          <p:cNvGrpSpPr/>
          <p:nvPr/>
        </p:nvGrpSpPr>
        <p:grpSpPr>
          <a:xfrm>
            <a:off x="0" y="4067470"/>
            <a:ext cx="5228330" cy="4719342"/>
            <a:chOff x="0" y="0"/>
            <a:chExt cx="6971106" cy="6292456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6971157" cy="6292469"/>
            </a:xfrm>
            <a:custGeom>
              <a:avLst/>
              <a:gdLst/>
              <a:ahLst/>
              <a:cxnLst/>
              <a:rect l="l" t="t" r="r" b="b"/>
              <a:pathLst>
                <a:path w="6971157" h="6292469">
                  <a:moveTo>
                    <a:pt x="0" y="0"/>
                  </a:moveTo>
                  <a:lnTo>
                    <a:pt x="6971157" y="0"/>
                  </a:lnTo>
                  <a:lnTo>
                    <a:pt x="6971157" y="6292469"/>
                  </a:lnTo>
                  <a:lnTo>
                    <a:pt x="0" y="62924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/>
              <a:stretch>
                <a:fillRect l="-30" r="-29"/>
              </a:stretch>
            </a:blipFill>
          </p:spPr>
        </p:sp>
      </p:grpSp>
      <p:grpSp>
        <p:nvGrpSpPr>
          <p:cNvPr id="29" name="Group 29"/>
          <p:cNvGrpSpPr/>
          <p:nvPr/>
        </p:nvGrpSpPr>
        <p:grpSpPr>
          <a:xfrm>
            <a:off x="5447159" y="1277939"/>
            <a:ext cx="1410167" cy="1410167"/>
            <a:chOff x="0" y="0"/>
            <a:chExt cx="1880222" cy="1880222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1880235" cy="1880235"/>
            </a:xfrm>
            <a:custGeom>
              <a:avLst/>
              <a:gdLst/>
              <a:ahLst/>
              <a:cxnLst/>
              <a:rect l="l" t="t" r="r" b="b"/>
              <a:pathLst>
                <a:path w="1880235" h="1880235">
                  <a:moveTo>
                    <a:pt x="0" y="0"/>
                  </a:moveTo>
                  <a:lnTo>
                    <a:pt x="1880235" y="0"/>
                  </a:lnTo>
                  <a:lnTo>
                    <a:pt x="1880235" y="1880235"/>
                  </a:lnTo>
                  <a:lnTo>
                    <a:pt x="0" y="18802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8"/>
              <a:stretch>
                <a:fillRect/>
              </a:stretch>
            </a:blipFill>
          </p:spPr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89422" y="9644062"/>
            <a:ext cx="3920128" cy="214312"/>
            <a:chOff x="0" y="0"/>
            <a:chExt cx="5226837" cy="28575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226812" cy="285750"/>
            </a:xfrm>
            <a:custGeom>
              <a:avLst/>
              <a:gdLst/>
              <a:ahLst/>
              <a:cxnLst/>
              <a:rect l="l" t="t" r="r" b="b"/>
              <a:pathLst>
                <a:path w="5226812" h="285750">
                  <a:moveTo>
                    <a:pt x="0" y="0"/>
                  </a:moveTo>
                  <a:lnTo>
                    <a:pt x="5226812" y="0"/>
                  </a:lnTo>
                  <a:lnTo>
                    <a:pt x="5226812" y="285750"/>
                  </a:lnTo>
                  <a:lnTo>
                    <a:pt x="0" y="2857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1204" b="-1204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2235244" y="7999096"/>
            <a:ext cx="1410167" cy="1410167"/>
            <a:chOff x="0" y="0"/>
            <a:chExt cx="1880222" cy="1880222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880235" cy="1880235"/>
            </a:xfrm>
            <a:custGeom>
              <a:avLst/>
              <a:gdLst/>
              <a:ahLst/>
              <a:cxnLst/>
              <a:rect l="l" t="t" r="r" b="b"/>
              <a:pathLst>
                <a:path w="1880235" h="1880235">
                  <a:moveTo>
                    <a:pt x="0" y="0"/>
                  </a:moveTo>
                  <a:lnTo>
                    <a:pt x="1880235" y="0"/>
                  </a:lnTo>
                  <a:lnTo>
                    <a:pt x="1880235" y="1880235"/>
                  </a:lnTo>
                  <a:lnTo>
                    <a:pt x="0" y="18802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  <p:sp>
        <p:nvSpPr>
          <p:cNvPr id="6" name="TextBox 6"/>
          <p:cNvSpPr txBox="1"/>
          <p:nvPr/>
        </p:nvSpPr>
        <p:spPr>
          <a:xfrm>
            <a:off x="1241320" y="2494676"/>
            <a:ext cx="3276601" cy="11669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9080"/>
              </a:lnSpc>
            </a:pPr>
            <a:r>
              <a:rPr lang="en-US" sz="8000" b="1" dirty="0">
                <a:solidFill>
                  <a:srgbClr val="182440"/>
                </a:solidFill>
                <a:latin typeface="League Gothic"/>
                <a:ea typeface="League Gothic"/>
                <a:cs typeface="League Gothic"/>
                <a:sym typeface="League Gothic"/>
              </a:rPr>
              <a:t>MUSEUMS</a:t>
            </a:r>
            <a:endParaRPr lang="en-US" sz="8000" b="1" dirty="0">
              <a:solidFill>
                <a:srgbClr val="182440"/>
              </a:solidFill>
              <a:latin typeface="League Gothic"/>
              <a:ea typeface="League Gothic"/>
              <a:cs typeface="League Gothic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241321" y="4908818"/>
            <a:ext cx="3276600" cy="857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19"/>
              </a:lnSpc>
            </a:pPr>
            <a:r>
              <a:rPr lang="en-US" sz="1733">
                <a:solidFill>
                  <a:srgbClr val="F8F0E6"/>
                </a:solidFill>
                <a:latin typeface="DM Sans"/>
                <a:ea typeface="DM Sans"/>
                <a:cs typeface="DM Sans"/>
                <a:sym typeface="DM Sans"/>
              </a:rPr>
              <a:t>Research collections and public exhibitions focused on Anatolian biodiversity.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0" y="4067470"/>
            <a:ext cx="5228330" cy="4719342"/>
            <a:chOff x="0" y="0"/>
            <a:chExt cx="6971106" cy="6292456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971157" cy="6292469"/>
            </a:xfrm>
            <a:custGeom>
              <a:avLst/>
              <a:gdLst/>
              <a:ahLst/>
              <a:cxnLst/>
              <a:rect l="l" t="t" r="r" b="b"/>
              <a:pathLst>
                <a:path w="6971157" h="6292469">
                  <a:moveTo>
                    <a:pt x="0" y="0"/>
                  </a:moveTo>
                  <a:lnTo>
                    <a:pt x="6971157" y="0"/>
                  </a:lnTo>
                  <a:lnTo>
                    <a:pt x="6971157" y="6292469"/>
                  </a:lnTo>
                  <a:lnTo>
                    <a:pt x="0" y="62924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30" r="-29"/>
              </a:stretch>
            </a:blipFill>
          </p:spPr>
        </p:sp>
      </p:grpSp>
      <p:sp>
        <p:nvSpPr>
          <p:cNvPr id="10" name="Freeform 10"/>
          <p:cNvSpPr/>
          <p:nvPr/>
        </p:nvSpPr>
        <p:spPr>
          <a:xfrm>
            <a:off x="14030117" y="619125"/>
            <a:ext cx="3397010" cy="4328934"/>
          </a:xfrm>
          <a:custGeom>
            <a:avLst/>
            <a:gdLst/>
            <a:ahLst/>
            <a:cxnLst/>
            <a:rect l="l" t="t" r="r" b="b"/>
            <a:pathLst>
              <a:path w="3397010" h="4328934">
                <a:moveTo>
                  <a:pt x="0" y="0"/>
                </a:moveTo>
                <a:lnTo>
                  <a:pt x="3397011" y="0"/>
                </a:lnTo>
                <a:lnTo>
                  <a:pt x="3397011" y="4328934"/>
                </a:lnTo>
                <a:lnTo>
                  <a:pt x="0" y="432893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grpSp>
        <p:nvGrpSpPr>
          <p:cNvPr id="11" name="Group 11"/>
          <p:cNvGrpSpPr/>
          <p:nvPr/>
        </p:nvGrpSpPr>
        <p:grpSpPr>
          <a:xfrm>
            <a:off x="14089813" y="735081"/>
            <a:ext cx="3277618" cy="2048511"/>
            <a:chOff x="0" y="0"/>
            <a:chExt cx="5283200" cy="33020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5283200" cy="3302000"/>
            </a:xfrm>
            <a:custGeom>
              <a:avLst/>
              <a:gdLst/>
              <a:ahLst/>
              <a:cxnLst/>
              <a:rect l="l" t="t" r="r" b="b"/>
              <a:pathLst>
                <a:path w="5283200" h="3302000">
                  <a:moveTo>
                    <a:pt x="276361" y="0"/>
                  </a:moveTo>
                  <a:lnTo>
                    <a:pt x="5006839" y="0"/>
                  </a:lnTo>
                  <a:cubicBezTo>
                    <a:pt x="5159469" y="0"/>
                    <a:pt x="5283200" y="123731"/>
                    <a:pt x="5283200" y="276361"/>
                  </a:cubicBezTo>
                  <a:lnTo>
                    <a:pt x="5283200" y="3025639"/>
                  </a:lnTo>
                  <a:cubicBezTo>
                    <a:pt x="5283200" y="3178269"/>
                    <a:pt x="5159469" y="3302000"/>
                    <a:pt x="5006839" y="3302000"/>
                  </a:cubicBezTo>
                  <a:lnTo>
                    <a:pt x="276361" y="3302000"/>
                  </a:lnTo>
                  <a:cubicBezTo>
                    <a:pt x="123731" y="3302000"/>
                    <a:pt x="0" y="3178269"/>
                    <a:pt x="0" y="3025639"/>
                  </a:cubicBezTo>
                  <a:lnTo>
                    <a:pt x="0" y="276361"/>
                  </a:lnTo>
                  <a:cubicBezTo>
                    <a:pt x="0" y="123731"/>
                    <a:pt x="123731" y="0"/>
                    <a:pt x="276361" y="0"/>
                  </a:cubicBezTo>
                  <a:close/>
                </a:path>
              </a:pathLst>
            </a:custGeom>
            <a:blipFill>
              <a:blip r:embed="rId7"/>
              <a:stretch>
                <a:fillRect l="-2436" r="-2436"/>
              </a:stretch>
            </a:blipFill>
          </p:spPr>
        </p:sp>
      </p:grpSp>
      <p:sp>
        <p:nvSpPr>
          <p:cNvPr id="13" name="Freeform 13"/>
          <p:cNvSpPr/>
          <p:nvPr/>
        </p:nvSpPr>
        <p:spPr>
          <a:xfrm>
            <a:off x="15222578" y="2192372"/>
            <a:ext cx="1012089" cy="992047"/>
          </a:xfrm>
          <a:custGeom>
            <a:avLst/>
            <a:gdLst/>
            <a:ahLst/>
            <a:cxnLst/>
            <a:rect l="l" t="t" r="r" b="b"/>
            <a:pathLst>
              <a:path w="1012089" h="992047">
                <a:moveTo>
                  <a:pt x="0" y="0"/>
                </a:moveTo>
                <a:lnTo>
                  <a:pt x="1012089" y="0"/>
                </a:lnTo>
                <a:lnTo>
                  <a:pt x="1012089" y="992047"/>
                </a:lnTo>
                <a:lnTo>
                  <a:pt x="0" y="99204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5422992" y="2382765"/>
            <a:ext cx="611261" cy="601241"/>
          </a:xfrm>
          <a:custGeom>
            <a:avLst/>
            <a:gdLst/>
            <a:ahLst/>
            <a:cxnLst/>
            <a:rect l="l" t="t" r="r" b="b"/>
            <a:pathLst>
              <a:path w="611261" h="601241">
                <a:moveTo>
                  <a:pt x="0" y="0"/>
                </a:moveTo>
                <a:lnTo>
                  <a:pt x="611261" y="0"/>
                </a:lnTo>
                <a:lnTo>
                  <a:pt x="611261" y="601240"/>
                </a:lnTo>
                <a:lnTo>
                  <a:pt x="0" y="60124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14230531" y="4523810"/>
            <a:ext cx="2996183" cy="200414"/>
          </a:xfrm>
          <a:custGeom>
            <a:avLst/>
            <a:gdLst/>
            <a:ahLst/>
            <a:cxnLst/>
            <a:rect l="l" t="t" r="r" b="b"/>
            <a:pathLst>
              <a:path w="2996183" h="200414">
                <a:moveTo>
                  <a:pt x="0" y="0"/>
                </a:moveTo>
                <a:lnTo>
                  <a:pt x="2996183" y="0"/>
                </a:lnTo>
                <a:lnTo>
                  <a:pt x="2996183" y="200414"/>
                </a:lnTo>
                <a:lnTo>
                  <a:pt x="0" y="200414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13958562" y="619125"/>
            <a:ext cx="3553674" cy="4442093"/>
          </a:xfrm>
          <a:custGeom>
            <a:avLst/>
            <a:gdLst/>
            <a:ahLst/>
            <a:cxnLst/>
            <a:rect l="l" t="t" r="r" b="b"/>
            <a:pathLst>
              <a:path w="3553674" h="4442093">
                <a:moveTo>
                  <a:pt x="0" y="0"/>
                </a:moveTo>
                <a:lnTo>
                  <a:pt x="3553675" y="0"/>
                </a:lnTo>
                <a:lnTo>
                  <a:pt x="3553675" y="4442093"/>
                </a:lnTo>
                <a:lnTo>
                  <a:pt x="0" y="444209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sp>
      <p:sp>
        <p:nvSpPr>
          <p:cNvPr id="17" name="Freeform 17"/>
          <p:cNvSpPr/>
          <p:nvPr/>
        </p:nvSpPr>
        <p:spPr>
          <a:xfrm>
            <a:off x="10168009" y="619125"/>
            <a:ext cx="3397010" cy="4328934"/>
          </a:xfrm>
          <a:custGeom>
            <a:avLst/>
            <a:gdLst/>
            <a:ahLst/>
            <a:cxnLst/>
            <a:rect l="l" t="t" r="r" b="b"/>
            <a:pathLst>
              <a:path w="3397010" h="4328934">
                <a:moveTo>
                  <a:pt x="0" y="0"/>
                </a:moveTo>
                <a:lnTo>
                  <a:pt x="3397011" y="0"/>
                </a:lnTo>
                <a:lnTo>
                  <a:pt x="3397011" y="4328934"/>
                </a:lnTo>
                <a:lnTo>
                  <a:pt x="0" y="432893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grpSp>
        <p:nvGrpSpPr>
          <p:cNvPr id="18" name="Group 18"/>
          <p:cNvGrpSpPr/>
          <p:nvPr/>
        </p:nvGrpSpPr>
        <p:grpSpPr>
          <a:xfrm>
            <a:off x="10227706" y="735081"/>
            <a:ext cx="3277618" cy="2048511"/>
            <a:chOff x="0" y="0"/>
            <a:chExt cx="5283200" cy="330200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5283200" cy="3302000"/>
            </a:xfrm>
            <a:custGeom>
              <a:avLst/>
              <a:gdLst/>
              <a:ahLst/>
              <a:cxnLst/>
              <a:rect l="l" t="t" r="r" b="b"/>
              <a:pathLst>
                <a:path w="5283200" h="3302000">
                  <a:moveTo>
                    <a:pt x="276361" y="0"/>
                  </a:moveTo>
                  <a:lnTo>
                    <a:pt x="5006839" y="0"/>
                  </a:lnTo>
                  <a:cubicBezTo>
                    <a:pt x="5159469" y="0"/>
                    <a:pt x="5283200" y="123731"/>
                    <a:pt x="5283200" y="276361"/>
                  </a:cubicBezTo>
                  <a:lnTo>
                    <a:pt x="5283200" y="3025639"/>
                  </a:lnTo>
                  <a:cubicBezTo>
                    <a:pt x="5283200" y="3178269"/>
                    <a:pt x="5159469" y="3302000"/>
                    <a:pt x="5006839" y="3302000"/>
                  </a:cubicBezTo>
                  <a:lnTo>
                    <a:pt x="276361" y="3302000"/>
                  </a:lnTo>
                  <a:cubicBezTo>
                    <a:pt x="123731" y="3302000"/>
                    <a:pt x="0" y="3178269"/>
                    <a:pt x="0" y="3025639"/>
                  </a:cubicBezTo>
                  <a:lnTo>
                    <a:pt x="0" y="276361"/>
                  </a:lnTo>
                  <a:cubicBezTo>
                    <a:pt x="0" y="123731"/>
                    <a:pt x="123731" y="0"/>
                    <a:pt x="276361" y="0"/>
                  </a:cubicBezTo>
                  <a:close/>
                </a:path>
              </a:pathLst>
            </a:custGeom>
            <a:blipFill>
              <a:blip r:embed="rId13"/>
              <a:stretch>
                <a:fillRect t="-10000" b="-10000"/>
              </a:stretch>
            </a:blipFill>
          </p:spPr>
        </p:sp>
      </p:grpSp>
      <p:sp>
        <p:nvSpPr>
          <p:cNvPr id="20" name="Freeform 20"/>
          <p:cNvSpPr/>
          <p:nvPr/>
        </p:nvSpPr>
        <p:spPr>
          <a:xfrm>
            <a:off x="11360470" y="2192372"/>
            <a:ext cx="1012089" cy="992047"/>
          </a:xfrm>
          <a:custGeom>
            <a:avLst/>
            <a:gdLst/>
            <a:ahLst/>
            <a:cxnLst/>
            <a:rect l="l" t="t" r="r" b="b"/>
            <a:pathLst>
              <a:path w="1012089" h="992047">
                <a:moveTo>
                  <a:pt x="0" y="0"/>
                </a:moveTo>
                <a:lnTo>
                  <a:pt x="1012089" y="0"/>
                </a:lnTo>
                <a:lnTo>
                  <a:pt x="1012089" y="992047"/>
                </a:lnTo>
                <a:lnTo>
                  <a:pt x="0" y="99204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>
            <a:off x="10368423" y="4523810"/>
            <a:ext cx="2996183" cy="200414"/>
          </a:xfrm>
          <a:custGeom>
            <a:avLst/>
            <a:gdLst/>
            <a:ahLst/>
            <a:cxnLst/>
            <a:rect l="l" t="t" r="r" b="b"/>
            <a:pathLst>
              <a:path w="2996183" h="200414">
                <a:moveTo>
                  <a:pt x="0" y="0"/>
                </a:moveTo>
                <a:lnTo>
                  <a:pt x="2996183" y="0"/>
                </a:lnTo>
                <a:lnTo>
                  <a:pt x="2996183" y="200414"/>
                </a:lnTo>
                <a:lnTo>
                  <a:pt x="0" y="200414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22" name="Freeform 22"/>
          <p:cNvSpPr/>
          <p:nvPr/>
        </p:nvSpPr>
        <p:spPr>
          <a:xfrm>
            <a:off x="10096454" y="619125"/>
            <a:ext cx="3553674" cy="4442093"/>
          </a:xfrm>
          <a:custGeom>
            <a:avLst/>
            <a:gdLst/>
            <a:ahLst/>
            <a:cxnLst/>
            <a:rect l="l" t="t" r="r" b="b"/>
            <a:pathLst>
              <a:path w="3553674" h="4442093">
                <a:moveTo>
                  <a:pt x="0" y="0"/>
                </a:moveTo>
                <a:lnTo>
                  <a:pt x="3553675" y="0"/>
                </a:lnTo>
                <a:lnTo>
                  <a:pt x="3553675" y="4442093"/>
                </a:lnTo>
                <a:lnTo>
                  <a:pt x="0" y="444209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sp>
      <p:sp>
        <p:nvSpPr>
          <p:cNvPr id="23" name="Freeform 23"/>
          <p:cNvSpPr/>
          <p:nvPr/>
        </p:nvSpPr>
        <p:spPr>
          <a:xfrm>
            <a:off x="6157415" y="619125"/>
            <a:ext cx="3397010" cy="4328934"/>
          </a:xfrm>
          <a:custGeom>
            <a:avLst/>
            <a:gdLst/>
            <a:ahLst/>
            <a:cxnLst/>
            <a:rect l="l" t="t" r="r" b="b"/>
            <a:pathLst>
              <a:path w="3397010" h="4328934">
                <a:moveTo>
                  <a:pt x="0" y="0"/>
                </a:moveTo>
                <a:lnTo>
                  <a:pt x="3397010" y="0"/>
                </a:lnTo>
                <a:lnTo>
                  <a:pt x="3397010" y="4328934"/>
                </a:lnTo>
                <a:lnTo>
                  <a:pt x="0" y="432893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grpSp>
        <p:nvGrpSpPr>
          <p:cNvPr id="24" name="Group 24"/>
          <p:cNvGrpSpPr/>
          <p:nvPr/>
        </p:nvGrpSpPr>
        <p:grpSpPr>
          <a:xfrm>
            <a:off x="6217111" y="735081"/>
            <a:ext cx="3277618" cy="2048511"/>
            <a:chOff x="0" y="0"/>
            <a:chExt cx="5283200" cy="330200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5283200" cy="3302000"/>
            </a:xfrm>
            <a:custGeom>
              <a:avLst/>
              <a:gdLst/>
              <a:ahLst/>
              <a:cxnLst/>
              <a:rect l="l" t="t" r="r" b="b"/>
              <a:pathLst>
                <a:path w="5283200" h="3302000">
                  <a:moveTo>
                    <a:pt x="276361" y="0"/>
                  </a:moveTo>
                  <a:lnTo>
                    <a:pt x="5006839" y="0"/>
                  </a:lnTo>
                  <a:cubicBezTo>
                    <a:pt x="5159469" y="0"/>
                    <a:pt x="5283200" y="123731"/>
                    <a:pt x="5283200" y="276361"/>
                  </a:cubicBezTo>
                  <a:lnTo>
                    <a:pt x="5283200" y="3025639"/>
                  </a:lnTo>
                  <a:cubicBezTo>
                    <a:pt x="5283200" y="3178269"/>
                    <a:pt x="5159469" y="3302000"/>
                    <a:pt x="5006839" y="3302000"/>
                  </a:cubicBezTo>
                  <a:lnTo>
                    <a:pt x="276361" y="3302000"/>
                  </a:lnTo>
                  <a:cubicBezTo>
                    <a:pt x="123731" y="3302000"/>
                    <a:pt x="0" y="3178269"/>
                    <a:pt x="0" y="3025639"/>
                  </a:cubicBezTo>
                  <a:lnTo>
                    <a:pt x="0" y="276361"/>
                  </a:lnTo>
                  <a:cubicBezTo>
                    <a:pt x="0" y="123731"/>
                    <a:pt x="123731" y="0"/>
                    <a:pt x="276361" y="0"/>
                  </a:cubicBezTo>
                  <a:close/>
                </a:path>
              </a:pathLst>
            </a:custGeom>
            <a:blipFill>
              <a:blip r:embed="rId14"/>
              <a:stretch>
                <a:fillRect t="-8754" b="-8754"/>
              </a:stretch>
            </a:blipFill>
          </p:spPr>
        </p:sp>
      </p:grpSp>
      <p:sp>
        <p:nvSpPr>
          <p:cNvPr id="26" name="Freeform 26"/>
          <p:cNvSpPr/>
          <p:nvPr/>
        </p:nvSpPr>
        <p:spPr>
          <a:xfrm>
            <a:off x="7349876" y="2192372"/>
            <a:ext cx="1012089" cy="992047"/>
          </a:xfrm>
          <a:custGeom>
            <a:avLst/>
            <a:gdLst/>
            <a:ahLst/>
            <a:cxnLst/>
            <a:rect l="l" t="t" r="r" b="b"/>
            <a:pathLst>
              <a:path w="1012089" h="992047">
                <a:moveTo>
                  <a:pt x="0" y="0"/>
                </a:moveTo>
                <a:lnTo>
                  <a:pt x="1012088" y="0"/>
                </a:lnTo>
                <a:lnTo>
                  <a:pt x="1012088" y="992047"/>
                </a:lnTo>
                <a:lnTo>
                  <a:pt x="0" y="99204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27" name="Freeform 27"/>
          <p:cNvSpPr/>
          <p:nvPr/>
        </p:nvSpPr>
        <p:spPr>
          <a:xfrm>
            <a:off x="6357828" y="4523810"/>
            <a:ext cx="2996183" cy="200414"/>
          </a:xfrm>
          <a:custGeom>
            <a:avLst/>
            <a:gdLst/>
            <a:ahLst/>
            <a:cxnLst/>
            <a:rect l="l" t="t" r="r" b="b"/>
            <a:pathLst>
              <a:path w="2996183" h="200414">
                <a:moveTo>
                  <a:pt x="0" y="0"/>
                </a:moveTo>
                <a:lnTo>
                  <a:pt x="2996184" y="0"/>
                </a:lnTo>
                <a:lnTo>
                  <a:pt x="2996184" y="200414"/>
                </a:lnTo>
                <a:lnTo>
                  <a:pt x="0" y="200414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28" name="Freeform 28"/>
          <p:cNvSpPr/>
          <p:nvPr/>
        </p:nvSpPr>
        <p:spPr>
          <a:xfrm>
            <a:off x="6085860" y="619125"/>
            <a:ext cx="3553674" cy="4442093"/>
          </a:xfrm>
          <a:custGeom>
            <a:avLst/>
            <a:gdLst/>
            <a:ahLst/>
            <a:cxnLst/>
            <a:rect l="l" t="t" r="r" b="b"/>
            <a:pathLst>
              <a:path w="3553674" h="4442093">
                <a:moveTo>
                  <a:pt x="0" y="0"/>
                </a:moveTo>
                <a:lnTo>
                  <a:pt x="3553674" y="0"/>
                </a:lnTo>
                <a:lnTo>
                  <a:pt x="3553674" y="4442093"/>
                </a:lnTo>
                <a:lnTo>
                  <a:pt x="0" y="444209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endParaRPr lang="tr-TR" dirty="0"/>
          </a:p>
        </p:txBody>
      </p:sp>
      <p:sp>
        <p:nvSpPr>
          <p:cNvPr id="29" name="Freeform 29"/>
          <p:cNvSpPr/>
          <p:nvPr/>
        </p:nvSpPr>
        <p:spPr>
          <a:xfrm>
            <a:off x="7603119" y="2494677"/>
            <a:ext cx="428163" cy="489329"/>
          </a:xfrm>
          <a:custGeom>
            <a:avLst/>
            <a:gdLst/>
            <a:ahLst/>
            <a:cxnLst/>
            <a:rect l="l" t="t" r="r" b="b"/>
            <a:pathLst>
              <a:path w="428163" h="489329">
                <a:moveTo>
                  <a:pt x="0" y="0"/>
                </a:moveTo>
                <a:lnTo>
                  <a:pt x="428163" y="0"/>
                </a:lnTo>
                <a:lnTo>
                  <a:pt x="428163" y="489328"/>
                </a:lnTo>
                <a:lnTo>
                  <a:pt x="0" y="489328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xmlns="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30" name="Freeform 30"/>
          <p:cNvSpPr/>
          <p:nvPr/>
        </p:nvSpPr>
        <p:spPr>
          <a:xfrm>
            <a:off x="11574056" y="2494677"/>
            <a:ext cx="521413" cy="505771"/>
          </a:xfrm>
          <a:custGeom>
            <a:avLst/>
            <a:gdLst/>
            <a:ahLst/>
            <a:cxnLst/>
            <a:rect l="l" t="t" r="r" b="b"/>
            <a:pathLst>
              <a:path w="521413" h="505771">
                <a:moveTo>
                  <a:pt x="0" y="0"/>
                </a:moveTo>
                <a:lnTo>
                  <a:pt x="521413" y="0"/>
                </a:lnTo>
                <a:lnTo>
                  <a:pt x="521413" y="505771"/>
                </a:lnTo>
                <a:lnTo>
                  <a:pt x="0" y="505771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31" name="TextBox 31"/>
          <p:cNvSpPr txBox="1"/>
          <p:nvPr/>
        </p:nvSpPr>
        <p:spPr>
          <a:xfrm>
            <a:off x="294226" y="597218"/>
            <a:ext cx="4873698" cy="2564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lang="en-US" sz="1688" spc="83">
                <a:solidFill>
                  <a:srgbClr val="C4934B"/>
                </a:solidFill>
                <a:latin typeface="DM Sans"/>
                <a:ea typeface="DM Sans"/>
                <a:cs typeface="DM Sans"/>
                <a:sym typeface="DM Sans"/>
              </a:rPr>
              <a:t>CAMPUS CULTURE &amp; SCIENCE</a:t>
            </a:r>
          </a:p>
        </p:txBody>
      </p:sp>
      <p:sp>
        <p:nvSpPr>
          <p:cNvPr id="32" name="Freeform 32"/>
          <p:cNvSpPr/>
          <p:nvPr/>
        </p:nvSpPr>
        <p:spPr>
          <a:xfrm>
            <a:off x="14030117" y="5329290"/>
            <a:ext cx="3397010" cy="4328934"/>
          </a:xfrm>
          <a:custGeom>
            <a:avLst/>
            <a:gdLst/>
            <a:ahLst/>
            <a:cxnLst/>
            <a:rect l="l" t="t" r="r" b="b"/>
            <a:pathLst>
              <a:path w="3397010" h="4328934">
                <a:moveTo>
                  <a:pt x="0" y="0"/>
                </a:moveTo>
                <a:lnTo>
                  <a:pt x="3397011" y="0"/>
                </a:lnTo>
                <a:lnTo>
                  <a:pt x="3397011" y="4328933"/>
                </a:lnTo>
                <a:lnTo>
                  <a:pt x="0" y="432893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grpSp>
        <p:nvGrpSpPr>
          <p:cNvPr id="33" name="Group 33"/>
          <p:cNvGrpSpPr/>
          <p:nvPr/>
        </p:nvGrpSpPr>
        <p:grpSpPr>
          <a:xfrm>
            <a:off x="14089813" y="5445245"/>
            <a:ext cx="3277618" cy="2048511"/>
            <a:chOff x="0" y="0"/>
            <a:chExt cx="5283200" cy="3302000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5283200" cy="3302000"/>
            </a:xfrm>
            <a:custGeom>
              <a:avLst/>
              <a:gdLst/>
              <a:ahLst/>
              <a:cxnLst/>
              <a:rect l="l" t="t" r="r" b="b"/>
              <a:pathLst>
                <a:path w="5283200" h="3302000">
                  <a:moveTo>
                    <a:pt x="276361" y="0"/>
                  </a:moveTo>
                  <a:lnTo>
                    <a:pt x="5006839" y="0"/>
                  </a:lnTo>
                  <a:cubicBezTo>
                    <a:pt x="5159469" y="0"/>
                    <a:pt x="5283200" y="123731"/>
                    <a:pt x="5283200" y="276361"/>
                  </a:cubicBezTo>
                  <a:lnTo>
                    <a:pt x="5283200" y="3025639"/>
                  </a:lnTo>
                  <a:cubicBezTo>
                    <a:pt x="5283200" y="3178269"/>
                    <a:pt x="5159469" y="3302000"/>
                    <a:pt x="5006839" y="3302000"/>
                  </a:cubicBezTo>
                  <a:lnTo>
                    <a:pt x="276361" y="3302000"/>
                  </a:lnTo>
                  <a:cubicBezTo>
                    <a:pt x="123731" y="3302000"/>
                    <a:pt x="0" y="3178269"/>
                    <a:pt x="0" y="3025639"/>
                  </a:cubicBezTo>
                  <a:lnTo>
                    <a:pt x="0" y="276361"/>
                  </a:lnTo>
                  <a:cubicBezTo>
                    <a:pt x="0" y="123731"/>
                    <a:pt x="123731" y="0"/>
                    <a:pt x="276361" y="0"/>
                  </a:cubicBezTo>
                  <a:close/>
                </a:path>
              </a:pathLst>
            </a:custGeom>
            <a:blipFill>
              <a:blip r:embed="rId19"/>
              <a:stretch>
                <a:fillRect l="-5555" r="-5555"/>
              </a:stretch>
            </a:blipFill>
          </p:spPr>
        </p:sp>
      </p:grpSp>
      <p:sp>
        <p:nvSpPr>
          <p:cNvPr id="35" name="Freeform 35"/>
          <p:cNvSpPr/>
          <p:nvPr/>
        </p:nvSpPr>
        <p:spPr>
          <a:xfrm>
            <a:off x="15222578" y="6902536"/>
            <a:ext cx="1012089" cy="992047"/>
          </a:xfrm>
          <a:custGeom>
            <a:avLst/>
            <a:gdLst/>
            <a:ahLst/>
            <a:cxnLst/>
            <a:rect l="l" t="t" r="r" b="b"/>
            <a:pathLst>
              <a:path w="1012089" h="992047">
                <a:moveTo>
                  <a:pt x="0" y="0"/>
                </a:moveTo>
                <a:lnTo>
                  <a:pt x="1012089" y="0"/>
                </a:lnTo>
                <a:lnTo>
                  <a:pt x="1012089" y="992048"/>
                </a:lnTo>
                <a:lnTo>
                  <a:pt x="0" y="99204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36" name="Freeform 36"/>
          <p:cNvSpPr/>
          <p:nvPr/>
        </p:nvSpPr>
        <p:spPr>
          <a:xfrm>
            <a:off x="14230531" y="9233975"/>
            <a:ext cx="2996183" cy="200414"/>
          </a:xfrm>
          <a:custGeom>
            <a:avLst/>
            <a:gdLst/>
            <a:ahLst/>
            <a:cxnLst/>
            <a:rect l="l" t="t" r="r" b="b"/>
            <a:pathLst>
              <a:path w="2996183" h="200414">
                <a:moveTo>
                  <a:pt x="0" y="0"/>
                </a:moveTo>
                <a:lnTo>
                  <a:pt x="2996183" y="0"/>
                </a:lnTo>
                <a:lnTo>
                  <a:pt x="2996183" y="200414"/>
                </a:lnTo>
                <a:lnTo>
                  <a:pt x="0" y="200414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37" name="Freeform 37"/>
          <p:cNvSpPr/>
          <p:nvPr/>
        </p:nvSpPr>
        <p:spPr>
          <a:xfrm>
            <a:off x="13958562" y="5329290"/>
            <a:ext cx="3553674" cy="4442093"/>
          </a:xfrm>
          <a:custGeom>
            <a:avLst/>
            <a:gdLst/>
            <a:ahLst/>
            <a:cxnLst/>
            <a:rect l="l" t="t" r="r" b="b"/>
            <a:pathLst>
              <a:path w="3553674" h="4442093">
                <a:moveTo>
                  <a:pt x="0" y="0"/>
                </a:moveTo>
                <a:lnTo>
                  <a:pt x="3553675" y="0"/>
                </a:lnTo>
                <a:lnTo>
                  <a:pt x="3553675" y="4442093"/>
                </a:lnTo>
                <a:lnTo>
                  <a:pt x="0" y="444209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sp>
      <p:sp>
        <p:nvSpPr>
          <p:cNvPr id="38" name="Freeform 38"/>
          <p:cNvSpPr/>
          <p:nvPr/>
        </p:nvSpPr>
        <p:spPr>
          <a:xfrm>
            <a:off x="10168009" y="5329290"/>
            <a:ext cx="3397010" cy="4328934"/>
          </a:xfrm>
          <a:custGeom>
            <a:avLst/>
            <a:gdLst/>
            <a:ahLst/>
            <a:cxnLst/>
            <a:rect l="l" t="t" r="r" b="b"/>
            <a:pathLst>
              <a:path w="3397010" h="4328934">
                <a:moveTo>
                  <a:pt x="0" y="0"/>
                </a:moveTo>
                <a:lnTo>
                  <a:pt x="3397011" y="0"/>
                </a:lnTo>
                <a:lnTo>
                  <a:pt x="3397011" y="4328933"/>
                </a:lnTo>
                <a:lnTo>
                  <a:pt x="0" y="432893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grpSp>
        <p:nvGrpSpPr>
          <p:cNvPr id="39" name="Group 39"/>
          <p:cNvGrpSpPr/>
          <p:nvPr/>
        </p:nvGrpSpPr>
        <p:grpSpPr>
          <a:xfrm>
            <a:off x="10227706" y="5445245"/>
            <a:ext cx="3277618" cy="2048511"/>
            <a:chOff x="0" y="0"/>
            <a:chExt cx="5283200" cy="3302000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5283200" cy="3302000"/>
            </a:xfrm>
            <a:custGeom>
              <a:avLst/>
              <a:gdLst/>
              <a:ahLst/>
              <a:cxnLst/>
              <a:rect l="l" t="t" r="r" b="b"/>
              <a:pathLst>
                <a:path w="5283200" h="3302000">
                  <a:moveTo>
                    <a:pt x="276361" y="0"/>
                  </a:moveTo>
                  <a:lnTo>
                    <a:pt x="5006839" y="0"/>
                  </a:lnTo>
                  <a:cubicBezTo>
                    <a:pt x="5159469" y="0"/>
                    <a:pt x="5283200" y="123731"/>
                    <a:pt x="5283200" y="276361"/>
                  </a:cubicBezTo>
                  <a:lnTo>
                    <a:pt x="5283200" y="3025639"/>
                  </a:lnTo>
                  <a:cubicBezTo>
                    <a:pt x="5283200" y="3178269"/>
                    <a:pt x="5159469" y="3302000"/>
                    <a:pt x="5006839" y="3302000"/>
                  </a:cubicBezTo>
                  <a:lnTo>
                    <a:pt x="276361" y="3302000"/>
                  </a:lnTo>
                  <a:cubicBezTo>
                    <a:pt x="123731" y="3302000"/>
                    <a:pt x="0" y="3178269"/>
                    <a:pt x="0" y="3025639"/>
                  </a:cubicBezTo>
                  <a:lnTo>
                    <a:pt x="0" y="276361"/>
                  </a:lnTo>
                  <a:cubicBezTo>
                    <a:pt x="0" y="123731"/>
                    <a:pt x="123731" y="0"/>
                    <a:pt x="276361" y="0"/>
                  </a:cubicBezTo>
                  <a:close/>
                </a:path>
              </a:pathLst>
            </a:custGeom>
            <a:blipFill>
              <a:blip r:embed="rId20"/>
              <a:stretch>
                <a:fillRect t="-1209" b="-1209"/>
              </a:stretch>
            </a:blipFill>
          </p:spPr>
        </p:sp>
      </p:grpSp>
      <p:sp>
        <p:nvSpPr>
          <p:cNvPr id="41" name="Freeform 41"/>
          <p:cNvSpPr/>
          <p:nvPr/>
        </p:nvSpPr>
        <p:spPr>
          <a:xfrm>
            <a:off x="11360470" y="6902536"/>
            <a:ext cx="1012089" cy="992047"/>
          </a:xfrm>
          <a:custGeom>
            <a:avLst/>
            <a:gdLst/>
            <a:ahLst/>
            <a:cxnLst/>
            <a:rect l="l" t="t" r="r" b="b"/>
            <a:pathLst>
              <a:path w="1012089" h="992047">
                <a:moveTo>
                  <a:pt x="0" y="0"/>
                </a:moveTo>
                <a:lnTo>
                  <a:pt x="1012089" y="0"/>
                </a:lnTo>
                <a:lnTo>
                  <a:pt x="1012089" y="992048"/>
                </a:lnTo>
                <a:lnTo>
                  <a:pt x="0" y="99204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42" name="Freeform 42"/>
          <p:cNvSpPr/>
          <p:nvPr/>
        </p:nvSpPr>
        <p:spPr>
          <a:xfrm>
            <a:off x="10368423" y="9233975"/>
            <a:ext cx="2996183" cy="200414"/>
          </a:xfrm>
          <a:custGeom>
            <a:avLst/>
            <a:gdLst/>
            <a:ahLst/>
            <a:cxnLst/>
            <a:rect l="l" t="t" r="r" b="b"/>
            <a:pathLst>
              <a:path w="2996183" h="200414">
                <a:moveTo>
                  <a:pt x="0" y="0"/>
                </a:moveTo>
                <a:lnTo>
                  <a:pt x="2996183" y="0"/>
                </a:lnTo>
                <a:lnTo>
                  <a:pt x="2996183" y="200414"/>
                </a:lnTo>
                <a:lnTo>
                  <a:pt x="0" y="200414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43" name="Freeform 43"/>
          <p:cNvSpPr/>
          <p:nvPr/>
        </p:nvSpPr>
        <p:spPr>
          <a:xfrm>
            <a:off x="10096454" y="5329290"/>
            <a:ext cx="3553674" cy="4442093"/>
          </a:xfrm>
          <a:custGeom>
            <a:avLst/>
            <a:gdLst/>
            <a:ahLst/>
            <a:cxnLst/>
            <a:rect l="l" t="t" r="r" b="b"/>
            <a:pathLst>
              <a:path w="3553674" h="4442093">
                <a:moveTo>
                  <a:pt x="0" y="0"/>
                </a:moveTo>
                <a:lnTo>
                  <a:pt x="3553675" y="0"/>
                </a:lnTo>
                <a:lnTo>
                  <a:pt x="3553675" y="4442093"/>
                </a:lnTo>
                <a:lnTo>
                  <a:pt x="0" y="444209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endParaRPr lang="tr-TR" dirty="0"/>
          </a:p>
        </p:txBody>
      </p:sp>
      <p:sp>
        <p:nvSpPr>
          <p:cNvPr id="44" name="Freeform 44"/>
          <p:cNvSpPr/>
          <p:nvPr/>
        </p:nvSpPr>
        <p:spPr>
          <a:xfrm>
            <a:off x="6147610" y="5329290"/>
            <a:ext cx="3397010" cy="4328934"/>
          </a:xfrm>
          <a:custGeom>
            <a:avLst/>
            <a:gdLst/>
            <a:ahLst/>
            <a:cxnLst/>
            <a:rect l="l" t="t" r="r" b="b"/>
            <a:pathLst>
              <a:path w="3397010" h="4328934">
                <a:moveTo>
                  <a:pt x="0" y="0"/>
                </a:moveTo>
                <a:lnTo>
                  <a:pt x="3397010" y="0"/>
                </a:lnTo>
                <a:lnTo>
                  <a:pt x="3397010" y="4328933"/>
                </a:lnTo>
                <a:lnTo>
                  <a:pt x="0" y="432893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grpSp>
        <p:nvGrpSpPr>
          <p:cNvPr id="45" name="Group 45"/>
          <p:cNvGrpSpPr/>
          <p:nvPr/>
        </p:nvGrpSpPr>
        <p:grpSpPr>
          <a:xfrm>
            <a:off x="6207306" y="5445245"/>
            <a:ext cx="3277618" cy="2048511"/>
            <a:chOff x="0" y="0"/>
            <a:chExt cx="5283200" cy="3302000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5283200" cy="3302000"/>
            </a:xfrm>
            <a:custGeom>
              <a:avLst/>
              <a:gdLst/>
              <a:ahLst/>
              <a:cxnLst/>
              <a:rect l="l" t="t" r="r" b="b"/>
              <a:pathLst>
                <a:path w="5283200" h="3302000">
                  <a:moveTo>
                    <a:pt x="276361" y="0"/>
                  </a:moveTo>
                  <a:lnTo>
                    <a:pt x="5006839" y="0"/>
                  </a:lnTo>
                  <a:cubicBezTo>
                    <a:pt x="5159469" y="0"/>
                    <a:pt x="5283200" y="123731"/>
                    <a:pt x="5283200" y="276361"/>
                  </a:cubicBezTo>
                  <a:lnTo>
                    <a:pt x="5283200" y="3025639"/>
                  </a:lnTo>
                  <a:cubicBezTo>
                    <a:pt x="5283200" y="3178269"/>
                    <a:pt x="5159469" y="3302000"/>
                    <a:pt x="5006839" y="3302000"/>
                  </a:cubicBezTo>
                  <a:lnTo>
                    <a:pt x="276361" y="3302000"/>
                  </a:lnTo>
                  <a:cubicBezTo>
                    <a:pt x="123731" y="3302000"/>
                    <a:pt x="0" y="3178269"/>
                    <a:pt x="0" y="3025639"/>
                  </a:cubicBezTo>
                  <a:lnTo>
                    <a:pt x="0" y="276361"/>
                  </a:lnTo>
                  <a:cubicBezTo>
                    <a:pt x="0" y="123731"/>
                    <a:pt x="123731" y="0"/>
                    <a:pt x="276361" y="0"/>
                  </a:cubicBezTo>
                  <a:close/>
                </a:path>
              </a:pathLst>
            </a:custGeom>
            <a:blipFill>
              <a:blip r:embed="rId21"/>
              <a:stretch>
                <a:fillRect l="-10861" r="-10861"/>
              </a:stretch>
            </a:blipFill>
          </p:spPr>
        </p:sp>
      </p:grpSp>
      <p:sp>
        <p:nvSpPr>
          <p:cNvPr id="47" name="Freeform 47"/>
          <p:cNvSpPr/>
          <p:nvPr/>
        </p:nvSpPr>
        <p:spPr>
          <a:xfrm>
            <a:off x="7340071" y="6902536"/>
            <a:ext cx="1012089" cy="992047"/>
          </a:xfrm>
          <a:custGeom>
            <a:avLst/>
            <a:gdLst/>
            <a:ahLst/>
            <a:cxnLst/>
            <a:rect l="l" t="t" r="r" b="b"/>
            <a:pathLst>
              <a:path w="1012089" h="992047">
                <a:moveTo>
                  <a:pt x="0" y="0"/>
                </a:moveTo>
                <a:lnTo>
                  <a:pt x="1012088" y="0"/>
                </a:lnTo>
                <a:lnTo>
                  <a:pt x="1012088" y="992048"/>
                </a:lnTo>
                <a:lnTo>
                  <a:pt x="0" y="99204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48" name="Freeform 48"/>
          <p:cNvSpPr/>
          <p:nvPr/>
        </p:nvSpPr>
        <p:spPr>
          <a:xfrm>
            <a:off x="6348023" y="9233975"/>
            <a:ext cx="2996183" cy="200414"/>
          </a:xfrm>
          <a:custGeom>
            <a:avLst/>
            <a:gdLst/>
            <a:ahLst/>
            <a:cxnLst/>
            <a:rect l="l" t="t" r="r" b="b"/>
            <a:pathLst>
              <a:path w="2996183" h="200414">
                <a:moveTo>
                  <a:pt x="0" y="0"/>
                </a:moveTo>
                <a:lnTo>
                  <a:pt x="2996184" y="0"/>
                </a:lnTo>
                <a:lnTo>
                  <a:pt x="2996184" y="200414"/>
                </a:lnTo>
                <a:lnTo>
                  <a:pt x="0" y="200414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49" name="Freeform 49"/>
          <p:cNvSpPr/>
          <p:nvPr/>
        </p:nvSpPr>
        <p:spPr>
          <a:xfrm>
            <a:off x="6040363" y="5329290"/>
            <a:ext cx="3553674" cy="4442093"/>
          </a:xfrm>
          <a:custGeom>
            <a:avLst/>
            <a:gdLst/>
            <a:ahLst/>
            <a:cxnLst/>
            <a:rect l="l" t="t" r="r" b="b"/>
            <a:pathLst>
              <a:path w="3553674" h="4442093">
                <a:moveTo>
                  <a:pt x="0" y="0"/>
                </a:moveTo>
                <a:lnTo>
                  <a:pt x="3553675" y="0"/>
                </a:lnTo>
                <a:lnTo>
                  <a:pt x="3553675" y="4442093"/>
                </a:lnTo>
                <a:lnTo>
                  <a:pt x="0" y="444209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sp>
      <p:grpSp>
        <p:nvGrpSpPr>
          <p:cNvPr id="50" name="Group 50"/>
          <p:cNvGrpSpPr/>
          <p:nvPr/>
        </p:nvGrpSpPr>
        <p:grpSpPr>
          <a:xfrm flipV="1">
            <a:off x="3486757" y="466724"/>
            <a:ext cx="2163604" cy="303848"/>
            <a:chOff x="0" y="0"/>
            <a:chExt cx="2905125" cy="285750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2905125" cy="285750"/>
            </a:xfrm>
            <a:custGeom>
              <a:avLst/>
              <a:gdLst/>
              <a:ahLst/>
              <a:cxnLst/>
              <a:rect l="l" t="t" r="r" b="b"/>
              <a:pathLst>
                <a:path w="2905125" h="285750">
                  <a:moveTo>
                    <a:pt x="0" y="0"/>
                  </a:moveTo>
                  <a:lnTo>
                    <a:pt x="2905125" y="0"/>
                  </a:lnTo>
                  <a:lnTo>
                    <a:pt x="2905125" y="285750"/>
                  </a:lnTo>
                  <a:lnTo>
                    <a:pt x="0" y="2857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2"/>
              <a:stretch>
                <a:fillRect t="-1115" b="-1120"/>
              </a:stretch>
            </a:blipFill>
          </p:spPr>
        </p:sp>
      </p:grpSp>
      <p:sp>
        <p:nvSpPr>
          <p:cNvPr id="52" name="Freeform 52"/>
          <p:cNvSpPr/>
          <p:nvPr/>
        </p:nvSpPr>
        <p:spPr>
          <a:xfrm>
            <a:off x="7603119" y="7184479"/>
            <a:ext cx="476113" cy="476113"/>
          </a:xfrm>
          <a:custGeom>
            <a:avLst/>
            <a:gdLst/>
            <a:ahLst/>
            <a:cxnLst/>
            <a:rect l="l" t="t" r="r" b="b"/>
            <a:pathLst>
              <a:path w="476113" h="476113">
                <a:moveTo>
                  <a:pt x="0" y="0"/>
                </a:moveTo>
                <a:lnTo>
                  <a:pt x="476113" y="0"/>
                </a:lnTo>
                <a:lnTo>
                  <a:pt x="476113" y="476113"/>
                </a:lnTo>
                <a:lnTo>
                  <a:pt x="0" y="476113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xmlns="" r:embed="rId24"/>
                </a:ext>
              </a:extLst>
            </a:blip>
            <a:stretch>
              <a:fillRect/>
            </a:stretch>
          </a:blipFill>
        </p:spPr>
      </p:sp>
      <p:sp>
        <p:nvSpPr>
          <p:cNvPr id="53" name="Freeform 53"/>
          <p:cNvSpPr/>
          <p:nvPr/>
        </p:nvSpPr>
        <p:spPr>
          <a:xfrm>
            <a:off x="11574056" y="7143109"/>
            <a:ext cx="533704" cy="558852"/>
          </a:xfrm>
          <a:custGeom>
            <a:avLst/>
            <a:gdLst/>
            <a:ahLst/>
            <a:cxnLst/>
            <a:rect l="l" t="t" r="r" b="b"/>
            <a:pathLst>
              <a:path w="533704" h="558852">
                <a:moveTo>
                  <a:pt x="0" y="0"/>
                </a:moveTo>
                <a:lnTo>
                  <a:pt x="533704" y="0"/>
                </a:lnTo>
                <a:lnTo>
                  <a:pt x="533704" y="558852"/>
                </a:lnTo>
                <a:lnTo>
                  <a:pt x="0" y="558852"/>
                </a:lnTo>
                <a:lnTo>
                  <a:pt x="0" y="0"/>
                </a:lnTo>
                <a:close/>
              </a:path>
            </a:pathLst>
          </a:custGeom>
          <a:blipFill>
            <a:blip r:embed="rId25">
              <a:extLst>
                <a:ext uri="{96DAC541-7B7A-43D3-8B79-37D633B846F1}">
                  <asvg:svgBlip xmlns:asvg="http://schemas.microsoft.com/office/drawing/2016/SVG/main" xmlns="" r:embed="rId26"/>
                </a:ext>
              </a:extLst>
            </a:blip>
            <a:stretch>
              <a:fillRect/>
            </a:stretch>
          </a:blipFill>
        </p:spPr>
      </p:sp>
      <p:sp>
        <p:nvSpPr>
          <p:cNvPr id="54" name="Freeform 54"/>
          <p:cNvSpPr/>
          <p:nvPr/>
        </p:nvSpPr>
        <p:spPr>
          <a:xfrm>
            <a:off x="15469404" y="7223157"/>
            <a:ext cx="478804" cy="478804"/>
          </a:xfrm>
          <a:custGeom>
            <a:avLst/>
            <a:gdLst/>
            <a:ahLst/>
            <a:cxnLst/>
            <a:rect l="l" t="t" r="r" b="b"/>
            <a:pathLst>
              <a:path w="478804" h="478804">
                <a:moveTo>
                  <a:pt x="0" y="0"/>
                </a:moveTo>
                <a:lnTo>
                  <a:pt x="478804" y="0"/>
                </a:lnTo>
                <a:lnTo>
                  <a:pt x="478804" y="478804"/>
                </a:lnTo>
                <a:lnTo>
                  <a:pt x="0" y="478804"/>
                </a:lnTo>
                <a:lnTo>
                  <a:pt x="0" y="0"/>
                </a:lnTo>
                <a:close/>
              </a:path>
            </a:pathLst>
          </a:custGeom>
          <a:blipFill>
            <a:blip r:embed="rId27">
              <a:extLst>
                <a:ext uri="{96DAC541-7B7A-43D3-8B79-37D633B846F1}">
                  <asvg:svgBlip xmlns:asvg="http://schemas.microsoft.com/office/drawing/2016/SVG/main" xmlns="" r:embed="rId28"/>
                </a:ext>
              </a:extLst>
            </a:blip>
            <a:stretch>
              <a:fillRect/>
            </a:stretch>
          </a:blipFill>
        </p:spPr>
      </p:sp>
      <p:sp>
        <p:nvSpPr>
          <p:cNvPr id="55" name="TextBox 55"/>
          <p:cNvSpPr txBox="1"/>
          <p:nvPr/>
        </p:nvSpPr>
        <p:spPr>
          <a:xfrm>
            <a:off x="251717" y="4948058"/>
            <a:ext cx="5377223" cy="3922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307"/>
              </a:lnSpc>
              <a:spcBef>
                <a:spcPct val="0"/>
              </a:spcBef>
            </a:pPr>
            <a:r>
              <a:rPr lang="en-US" sz="2400" b="1" dirty="0">
                <a:solidFill>
                  <a:srgbClr val="C89A3A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DISCOVER • LEARN • PRESERVE</a:t>
            </a:r>
          </a:p>
        </p:txBody>
      </p:sp>
      <p:sp>
        <p:nvSpPr>
          <p:cNvPr id="56" name="TextBox 56"/>
          <p:cNvSpPr txBox="1"/>
          <p:nvPr/>
        </p:nvSpPr>
        <p:spPr>
          <a:xfrm>
            <a:off x="14601641" y="3282208"/>
            <a:ext cx="2444886" cy="2891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27"/>
              </a:lnSpc>
            </a:pPr>
            <a:r>
              <a:rPr lang="en-US" sz="1733" b="1">
                <a:solidFill>
                  <a:srgbClr val="001F49"/>
                </a:solidFill>
                <a:latin typeface="Nourd Bold"/>
                <a:ea typeface="Nourd Bold"/>
                <a:cs typeface="Nourd Bold"/>
                <a:sym typeface="Nourd Bold"/>
              </a:rPr>
              <a:t>PRINTING MUSEUM</a:t>
            </a:r>
          </a:p>
        </p:txBody>
      </p:sp>
      <p:sp>
        <p:nvSpPr>
          <p:cNvPr id="57" name="TextBox 57"/>
          <p:cNvSpPr txBox="1"/>
          <p:nvPr/>
        </p:nvSpPr>
        <p:spPr>
          <a:xfrm>
            <a:off x="14714810" y="3692118"/>
            <a:ext cx="1993795" cy="7260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12"/>
              </a:lnSpc>
            </a:pPr>
            <a:r>
              <a:rPr lang="en-US" sz="1471">
                <a:solidFill>
                  <a:srgbClr val="001F49"/>
                </a:solidFill>
                <a:latin typeface="Nourd"/>
                <a:ea typeface="Nourd"/>
                <a:cs typeface="Nourd"/>
                <a:sym typeface="Nourd"/>
              </a:rPr>
              <a:t>Preserving the heritage of traditional printing and typography.</a:t>
            </a:r>
          </a:p>
        </p:txBody>
      </p:sp>
      <p:sp>
        <p:nvSpPr>
          <p:cNvPr id="58" name="TextBox 58"/>
          <p:cNvSpPr txBox="1"/>
          <p:nvPr/>
        </p:nvSpPr>
        <p:spPr>
          <a:xfrm>
            <a:off x="656330" y="9541955"/>
            <a:ext cx="401841" cy="3301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99"/>
              </a:lnSpc>
            </a:pPr>
            <a:r>
              <a:rPr lang="en-US" sz="1999" b="1" spc="199" dirty="0">
                <a:solidFill>
                  <a:srgbClr val="C69E5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1</a:t>
            </a:r>
            <a:r>
              <a:rPr lang="tr-TR" sz="1999" b="1" spc="199" dirty="0">
                <a:solidFill>
                  <a:srgbClr val="C69E5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1</a:t>
            </a:r>
            <a:endParaRPr lang="en-US" sz="1999" b="1" spc="199" dirty="0">
              <a:solidFill>
                <a:srgbClr val="C69E51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59" name="TextBox 59"/>
          <p:cNvSpPr txBox="1"/>
          <p:nvPr/>
        </p:nvSpPr>
        <p:spPr>
          <a:xfrm>
            <a:off x="920569" y="5559102"/>
            <a:ext cx="3704599" cy="189532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000"/>
              </a:lnSpc>
              <a:spcBef>
                <a:spcPct val="0"/>
              </a:spcBef>
            </a:pPr>
            <a:r>
              <a:rPr lang="en-US" sz="2143" b="1" dirty="0">
                <a:solidFill>
                  <a:srgbClr val="14234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Our museums preserve cultural heritage, advance scientific knowledge and inspire future generations.</a:t>
            </a:r>
          </a:p>
        </p:txBody>
      </p:sp>
      <p:sp>
        <p:nvSpPr>
          <p:cNvPr id="60" name="TextBox 60"/>
          <p:cNvSpPr txBox="1"/>
          <p:nvPr/>
        </p:nvSpPr>
        <p:spPr>
          <a:xfrm>
            <a:off x="10087319" y="3196779"/>
            <a:ext cx="3484418" cy="8997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427"/>
              </a:lnSpc>
            </a:pPr>
            <a:r>
              <a:rPr lang="en-US" sz="1733" b="1">
                <a:solidFill>
                  <a:srgbClr val="001F49"/>
                </a:solidFill>
                <a:latin typeface="Nourd Bold"/>
                <a:ea typeface="Nourd Bold"/>
                <a:cs typeface="Nourd Bold"/>
                <a:sym typeface="Nourd Bold"/>
              </a:rPr>
              <a:t>BIODIVERSITY SCIENCE MUSEUM</a:t>
            </a:r>
          </a:p>
          <a:p>
            <a:pPr algn="ctr">
              <a:lnSpc>
                <a:spcPts val="2427"/>
              </a:lnSpc>
            </a:pPr>
            <a:endParaRPr lang="en-US" sz="1733" b="1">
              <a:solidFill>
                <a:srgbClr val="001F49"/>
              </a:solidFill>
              <a:latin typeface="Nourd Bold"/>
              <a:ea typeface="Nourd Bold"/>
              <a:cs typeface="Nourd Bold"/>
              <a:sym typeface="Nourd Bold"/>
            </a:endParaRPr>
          </a:p>
        </p:txBody>
      </p:sp>
      <p:sp>
        <p:nvSpPr>
          <p:cNvPr id="61" name="TextBox 61"/>
          <p:cNvSpPr txBox="1"/>
          <p:nvPr/>
        </p:nvSpPr>
        <p:spPr>
          <a:xfrm>
            <a:off x="10736709" y="3782508"/>
            <a:ext cx="2410325" cy="71532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912"/>
              </a:lnSpc>
            </a:pPr>
            <a:r>
              <a:rPr lang="en-US" sz="1471">
                <a:solidFill>
                  <a:srgbClr val="001F49"/>
                </a:solidFill>
                <a:latin typeface="Nourd"/>
                <a:ea typeface="Nourd"/>
                <a:cs typeface="Nourd"/>
                <a:sym typeface="Nourd"/>
              </a:rPr>
              <a:t>Research collections and public exhibitions focused on Anatolian biodiversity.</a:t>
            </a:r>
          </a:p>
        </p:txBody>
      </p:sp>
      <p:sp>
        <p:nvSpPr>
          <p:cNvPr id="62" name="TextBox 62"/>
          <p:cNvSpPr txBox="1"/>
          <p:nvPr/>
        </p:nvSpPr>
        <p:spPr>
          <a:xfrm>
            <a:off x="6761327" y="3282208"/>
            <a:ext cx="2189186" cy="2891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27"/>
              </a:lnSpc>
            </a:pPr>
            <a:r>
              <a:rPr lang="en-US" sz="1733" b="1">
                <a:solidFill>
                  <a:srgbClr val="001F49"/>
                </a:solidFill>
                <a:latin typeface="Nourd Bold"/>
                <a:ea typeface="Nourd Bold"/>
                <a:cs typeface="Nourd Bold"/>
                <a:sym typeface="Nourd Bold"/>
              </a:rPr>
              <a:t>ATA ICE MUSEUM</a:t>
            </a:r>
          </a:p>
        </p:txBody>
      </p:sp>
      <p:sp>
        <p:nvSpPr>
          <p:cNvPr id="63" name="TextBox 63"/>
          <p:cNvSpPr txBox="1"/>
          <p:nvPr/>
        </p:nvSpPr>
        <p:spPr>
          <a:xfrm>
            <a:off x="6666321" y="3678670"/>
            <a:ext cx="2511904" cy="7260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12"/>
              </a:lnSpc>
            </a:pPr>
            <a:r>
              <a:rPr lang="en-US" sz="1471">
                <a:solidFill>
                  <a:srgbClr val="001F49"/>
                </a:solidFill>
                <a:latin typeface="Nourd"/>
                <a:ea typeface="Nourd"/>
                <a:cs typeface="Nourd"/>
                <a:sym typeface="Nourd"/>
              </a:rPr>
              <a:t>Art, technology and climate storytelling in a distinctive cold-space exhibition.</a:t>
            </a:r>
          </a:p>
        </p:txBody>
      </p:sp>
      <p:sp>
        <p:nvSpPr>
          <p:cNvPr id="64" name="TextBox 64"/>
          <p:cNvSpPr txBox="1"/>
          <p:nvPr/>
        </p:nvSpPr>
        <p:spPr>
          <a:xfrm>
            <a:off x="14506180" y="7989834"/>
            <a:ext cx="2444886" cy="2891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27"/>
              </a:lnSpc>
            </a:pPr>
            <a:r>
              <a:rPr lang="en-US" sz="1733" b="1">
                <a:solidFill>
                  <a:srgbClr val="001F49"/>
                </a:solidFill>
                <a:latin typeface="Nourd Bold"/>
                <a:ea typeface="Nourd Bold"/>
                <a:cs typeface="Nourd Bold"/>
                <a:sym typeface="Nourd Bold"/>
              </a:rPr>
              <a:t>HOSPITAL MUSEUM</a:t>
            </a:r>
          </a:p>
        </p:txBody>
      </p:sp>
      <p:sp>
        <p:nvSpPr>
          <p:cNvPr id="65" name="TextBox 65"/>
          <p:cNvSpPr txBox="1"/>
          <p:nvPr/>
        </p:nvSpPr>
        <p:spPr>
          <a:xfrm>
            <a:off x="14479447" y="8364707"/>
            <a:ext cx="2511904" cy="7260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12"/>
              </a:lnSpc>
            </a:pPr>
            <a:r>
              <a:rPr lang="en-US" sz="1471">
                <a:solidFill>
                  <a:srgbClr val="001F49"/>
                </a:solidFill>
                <a:latin typeface="Nourd"/>
                <a:ea typeface="Nourd"/>
                <a:cs typeface="Nourd"/>
                <a:sym typeface="Nourd"/>
              </a:rPr>
              <a:t>Reflecting the history of healthcare and medical education through the years.</a:t>
            </a:r>
          </a:p>
        </p:txBody>
      </p:sp>
      <p:sp>
        <p:nvSpPr>
          <p:cNvPr id="66" name="TextBox 66"/>
          <p:cNvSpPr txBox="1"/>
          <p:nvPr/>
        </p:nvSpPr>
        <p:spPr>
          <a:xfrm>
            <a:off x="10417993" y="7999096"/>
            <a:ext cx="2910596" cy="2891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27"/>
              </a:lnSpc>
            </a:pPr>
            <a:r>
              <a:rPr lang="en-US" sz="1733" b="1">
                <a:solidFill>
                  <a:srgbClr val="001F49"/>
                </a:solidFill>
                <a:latin typeface="Nourd Bold"/>
                <a:ea typeface="Nourd Bold"/>
                <a:cs typeface="Nourd Bold"/>
                <a:sym typeface="Nourd Bold"/>
              </a:rPr>
              <a:t>AGRICULTURE MUSEUM</a:t>
            </a:r>
          </a:p>
        </p:txBody>
      </p:sp>
      <p:sp>
        <p:nvSpPr>
          <p:cNvPr id="67" name="TextBox 67"/>
          <p:cNvSpPr txBox="1"/>
          <p:nvPr/>
        </p:nvSpPr>
        <p:spPr>
          <a:xfrm>
            <a:off x="10690989" y="8388554"/>
            <a:ext cx="2370582" cy="7260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12"/>
              </a:lnSpc>
            </a:pPr>
            <a:r>
              <a:rPr lang="en-US" sz="1471">
                <a:solidFill>
                  <a:srgbClr val="001F49"/>
                </a:solidFill>
                <a:latin typeface="Nourd"/>
                <a:ea typeface="Nourd"/>
                <a:cs typeface="Nourd"/>
                <a:sym typeface="Nourd"/>
              </a:rPr>
              <a:t>Exhibiting the agricultural heritage and traditional farming tools of our region.</a:t>
            </a:r>
          </a:p>
        </p:txBody>
      </p:sp>
      <p:sp>
        <p:nvSpPr>
          <p:cNvPr id="68" name="TextBox 68"/>
          <p:cNvSpPr txBox="1"/>
          <p:nvPr/>
        </p:nvSpPr>
        <p:spPr>
          <a:xfrm>
            <a:off x="6537144" y="7999096"/>
            <a:ext cx="2444886" cy="2891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27"/>
              </a:lnSpc>
            </a:pPr>
            <a:r>
              <a:rPr lang="en-US" sz="1733" b="1">
                <a:solidFill>
                  <a:srgbClr val="001F49"/>
                </a:solidFill>
                <a:latin typeface="Nourd Bold"/>
                <a:ea typeface="Nourd Bold"/>
                <a:cs typeface="Nourd Bold"/>
                <a:sym typeface="Nourd Bold"/>
              </a:rPr>
              <a:t>FINE ARTS MUSEUM</a:t>
            </a:r>
          </a:p>
        </p:txBody>
      </p:sp>
      <p:sp>
        <p:nvSpPr>
          <p:cNvPr id="69" name="TextBox 69"/>
          <p:cNvSpPr txBox="1"/>
          <p:nvPr/>
        </p:nvSpPr>
        <p:spPr>
          <a:xfrm>
            <a:off x="6684723" y="8393020"/>
            <a:ext cx="2149726" cy="7260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12"/>
              </a:lnSpc>
            </a:pPr>
            <a:r>
              <a:rPr lang="en-US" sz="1471">
                <a:solidFill>
                  <a:srgbClr val="001F49"/>
                </a:solidFill>
                <a:latin typeface="Nourd"/>
                <a:ea typeface="Nourd"/>
                <a:cs typeface="Nourd"/>
                <a:sym typeface="Nourd"/>
              </a:rPr>
              <a:t>Showcasing artistic works that reflect culture, creativity and inspiration.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6" b="-26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431206" y="9204733"/>
            <a:ext cx="1104131" cy="229572"/>
          </a:xfrm>
          <a:custGeom>
            <a:avLst/>
            <a:gdLst/>
            <a:ahLst/>
            <a:cxnLst/>
            <a:rect l="l" t="t" r="r" b="b"/>
            <a:pathLst>
              <a:path w="1104131" h="229572">
                <a:moveTo>
                  <a:pt x="0" y="0"/>
                </a:moveTo>
                <a:lnTo>
                  <a:pt x="1104131" y="0"/>
                </a:lnTo>
                <a:lnTo>
                  <a:pt x="1104131" y="229572"/>
                </a:lnTo>
                <a:lnTo>
                  <a:pt x="0" y="22957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9461087" y="9000257"/>
            <a:ext cx="9665113" cy="3462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730"/>
              </a:lnSpc>
            </a:pPr>
            <a:r>
              <a:rPr lang="en-US" sz="2275" b="1" spc="341" dirty="0">
                <a:solidFill>
                  <a:srgbClr val="001F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COLLABORATION • INNOVATION • IMPACT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-459609" y="1028700"/>
            <a:ext cx="9316148" cy="8485991"/>
            <a:chOff x="0" y="0"/>
            <a:chExt cx="14076617" cy="1282225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4076668" cy="12822269"/>
            </a:xfrm>
            <a:custGeom>
              <a:avLst/>
              <a:gdLst/>
              <a:ahLst/>
              <a:cxnLst/>
              <a:rect l="l" t="t" r="r" b="b"/>
              <a:pathLst>
                <a:path w="14076668" h="12822269">
                  <a:moveTo>
                    <a:pt x="0" y="0"/>
                  </a:moveTo>
                  <a:lnTo>
                    <a:pt x="14076668" y="0"/>
                  </a:lnTo>
                  <a:lnTo>
                    <a:pt x="14076668" y="12822269"/>
                  </a:lnTo>
                  <a:lnTo>
                    <a:pt x="0" y="128222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1717" b="-1717"/>
              </a:stretch>
            </a:blipFill>
          </p:spPr>
        </p:sp>
      </p:grpSp>
      <p:grpSp>
        <p:nvGrpSpPr>
          <p:cNvPr id="7" name="Group 7"/>
          <p:cNvGrpSpPr/>
          <p:nvPr/>
        </p:nvGrpSpPr>
        <p:grpSpPr>
          <a:xfrm>
            <a:off x="2966053" y="4733706"/>
            <a:ext cx="4790780" cy="1071562"/>
            <a:chOff x="0" y="0"/>
            <a:chExt cx="6387706" cy="142875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6387719" cy="1428750"/>
            </a:xfrm>
            <a:custGeom>
              <a:avLst/>
              <a:gdLst/>
              <a:ahLst/>
              <a:cxnLst/>
              <a:rect l="l" t="t" r="r" b="b"/>
              <a:pathLst>
                <a:path w="6387719" h="1428750">
                  <a:moveTo>
                    <a:pt x="0" y="0"/>
                  </a:moveTo>
                  <a:lnTo>
                    <a:pt x="6387719" y="0"/>
                  </a:lnTo>
                  <a:lnTo>
                    <a:pt x="6387719" y="1428750"/>
                  </a:lnTo>
                  <a:lnTo>
                    <a:pt x="0" y="14287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201" b="-202"/>
              </a:stretch>
            </a:blipFill>
          </p:spPr>
        </p:sp>
      </p:grpSp>
      <p:sp>
        <p:nvSpPr>
          <p:cNvPr id="9" name="TextBox 9"/>
          <p:cNvSpPr txBox="1"/>
          <p:nvPr/>
        </p:nvSpPr>
        <p:spPr>
          <a:xfrm>
            <a:off x="2966053" y="5647839"/>
            <a:ext cx="5334000" cy="571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87"/>
              </a:lnSpc>
            </a:pPr>
            <a:r>
              <a:rPr lang="en-US" sz="1920" b="1">
                <a:solidFill>
                  <a:srgbClr val="E8E8E8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4 m telescope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245474" y="5948143"/>
            <a:ext cx="6532064" cy="214312"/>
            <a:chOff x="0" y="0"/>
            <a:chExt cx="8709419" cy="28575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709406" cy="285750"/>
            </a:xfrm>
            <a:custGeom>
              <a:avLst/>
              <a:gdLst/>
              <a:ahLst/>
              <a:cxnLst/>
              <a:rect l="l" t="t" r="r" b="b"/>
              <a:pathLst>
                <a:path w="8709406" h="285750">
                  <a:moveTo>
                    <a:pt x="0" y="0"/>
                  </a:moveTo>
                  <a:lnTo>
                    <a:pt x="8709406" y="0"/>
                  </a:lnTo>
                  <a:lnTo>
                    <a:pt x="8709406" y="285750"/>
                  </a:lnTo>
                  <a:lnTo>
                    <a:pt x="0" y="2857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t="-1177" b="-1177"/>
              </a:stretch>
            </a:blipFill>
          </p:spPr>
        </p:sp>
      </p:grpSp>
      <p:sp>
        <p:nvSpPr>
          <p:cNvPr id="12" name="TextBox 12"/>
          <p:cNvSpPr txBox="1"/>
          <p:nvPr/>
        </p:nvSpPr>
        <p:spPr>
          <a:xfrm>
            <a:off x="1276851" y="6215986"/>
            <a:ext cx="1562100" cy="40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88"/>
              </a:lnSpc>
            </a:pPr>
            <a:r>
              <a:rPr lang="en-US" sz="1920" b="1">
                <a:solidFill>
                  <a:srgbClr val="C89A3A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SPECTRUM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245474" y="6586613"/>
            <a:ext cx="6532064" cy="218780"/>
            <a:chOff x="0" y="0"/>
            <a:chExt cx="8709419" cy="291706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709406" cy="291719"/>
            </a:xfrm>
            <a:custGeom>
              <a:avLst/>
              <a:gdLst/>
              <a:ahLst/>
              <a:cxnLst/>
              <a:rect l="l" t="t" r="r" b="b"/>
              <a:pathLst>
                <a:path w="8709406" h="291719">
                  <a:moveTo>
                    <a:pt x="0" y="0"/>
                  </a:moveTo>
                  <a:lnTo>
                    <a:pt x="8709406" y="0"/>
                  </a:lnTo>
                  <a:lnTo>
                    <a:pt x="8709406" y="291719"/>
                  </a:lnTo>
                  <a:lnTo>
                    <a:pt x="0" y="2917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t="-1075" b="-1075"/>
              </a:stretch>
            </a:blipFill>
          </p:spPr>
        </p:sp>
      </p:grpSp>
      <p:grpSp>
        <p:nvGrpSpPr>
          <p:cNvPr id="15" name="Group 15"/>
          <p:cNvGrpSpPr/>
          <p:nvPr/>
        </p:nvGrpSpPr>
        <p:grpSpPr>
          <a:xfrm>
            <a:off x="245474" y="7229551"/>
            <a:ext cx="6532064" cy="218780"/>
            <a:chOff x="0" y="0"/>
            <a:chExt cx="8709419" cy="291706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709406" cy="291719"/>
            </a:xfrm>
            <a:custGeom>
              <a:avLst/>
              <a:gdLst/>
              <a:ahLst/>
              <a:cxnLst/>
              <a:rect l="l" t="t" r="r" b="b"/>
              <a:pathLst>
                <a:path w="8709406" h="291719">
                  <a:moveTo>
                    <a:pt x="0" y="0"/>
                  </a:moveTo>
                  <a:lnTo>
                    <a:pt x="8709406" y="0"/>
                  </a:lnTo>
                  <a:lnTo>
                    <a:pt x="8709406" y="291719"/>
                  </a:lnTo>
                  <a:lnTo>
                    <a:pt x="0" y="2917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t="-1075" b="-1075"/>
              </a:stretch>
            </a:blipFill>
          </p:spPr>
        </p:sp>
      </p:grpSp>
      <p:sp>
        <p:nvSpPr>
          <p:cNvPr id="17" name="TextBox 17"/>
          <p:cNvSpPr txBox="1"/>
          <p:nvPr/>
        </p:nvSpPr>
        <p:spPr>
          <a:xfrm>
            <a:off x="1276851" y="7334297"/>
            <a:ext cx="1562100" cy="40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87"/>
              </a:lnSpc>
            </a:pPr>
            <a:r>
              <a:rPr lang="en-US" sz="1920" b="1">
                <a:solidFill>
                  <a:srgbClr val="C89A3A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MISSION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966053" y="7334297"/>
            <a:ext cx="5334000" cy="571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87"/>
              </a:lnSpc>
            </a:pPr>
            <a:r>
              <a:rPr lang="en-US" sz="1920" b="1">
                <a:solidFill>
                  <a:srgbClr val="E8E8E8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Astronomy • Astrophysics • Space science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245474" y="7662643"/>
            <a:ext cx="6532064" cy="214312"/>
            <a:chOff x="0" y="0"/>
            <a:chExt cx="8709419" cy="28575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8709406" cy="285750"/>
            </a:xfrm>
            <a:custGeom>
              <a:avLst/>
              <a:gdLst/>
              <a:ahLst/>
              <a:cxnLst/>
              <a:rect l="l" t="t" r="r" b="b"/>
              <a:pathLst>
                <a:path w="8709406" h="285750">
                  <a:moveTo>
                    <a:pt x="0" y="0"/>
                  </a:moveTo>
                  <a:lnTo>
                    <a:pt x="8709406" y="0"/>
                  </a:lnTo>
                  <a:lnTo>
                    <a:pt x="8709406" y="285750"/>
                  </a:lnTo>
                  <a:lnTo>
                    <a:pt x="0" y="2857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t="-1177" b="-1177"/>
              </a:stretch>
            </a:blipFill>
          </p:spPr>
        </p:sp>
      </p:grpSp>
      <p:sp>
        <p:nvSpPr>
          <p:cNvPr id="21" name="TextBox 21"/>
          <p:cNvSpPr txBox="1"/>
          <p:nvPr/>
        </p:nvSpPr>
        <p:spPr>
          <a:xfrm>
            <a:off x="2966053" y="6215986"/>
            <a:ext cx="5334000" cy="571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87"/>
              </a:lnSpc>
            </a:pPr>
            <a:r>
              <a:rPr lang="en-US" sz="1920" b="1">
                <a:solidFill>
                  <a:srgbClr val="E8E8E8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Visible + near-infrared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221481" y="3071593"/>
            <a:ext cx="7711440" cy="137294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269"/>
              </a:lnSpc>
            </a:pPr>
            <a:r>
              <a:rPr lang="en-US" sz="5400" b="1" spc="299">
                <a:solidFill>
                  <a:srgbClr val="E8E8E8"/>
                </a:solidFill>
                <a:latin typeface="League Gothic"/>
                <a:ea typeface="League Gothic"/>
                <a:cs typeface="League Gothic"/>
                <a:sym typeface="League Gothic"/>
              </a:rPr>
              <a:t>EASTERN ANATOLIA</a:t>
            </a:r>
            <a:endParaRPr lang="en-US" sz="5400" b="1" spc="299">
              <a:solidFill>
                <a:srgbClr val="E8E8E8"/>
              </a:solidFill>
              <a:latin typeface="League Gothic"/>
              <a:ea typeface="League Gothic"/>
              <a:cs typeface="League Gothic"/>
            </a:endParaRPr>
          </a:p>
          <a:p>
            <a:pPr algn="l">
              <a:lnSpc>
                <a:spcPts val="5269"/>
              </a:lnSpc>
            </a:pPr>
            <a:r>
              <a:rPr lang="en-US" sz="5400" b="1" spc="299">
                <a:solidFill>
                  <a:srgbClr val="E8E8E8"/>
                </a:solidFill>
                <a:latin typeface="League Gothic"/>
                <a:ea typeface="League Gothic"/>
                <a:cs typeface="League Gothic"/>
                <a:sym typeface="League Gothic"/>
              </a:rPr>
              <a:t>OBSERVATORY</a:t>
            </a:r>
            <a:endParaRPr lang="en-US" sz="5400" b="1" spc="299">
              <a:solidFill>
                <a:srgbClr val="E8E8E8"/>
              </a:solidFill>
              <a:latin typeface="League Gothic"/>
              <a:ea typeface="League Gothic"/>
              <a:cs typeface="League Gothic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1276851" y="6759444"/>
            <a:ext cx="1562100" cy="40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87"/>
              </a:lnSpc>
            </a:pPr>
            <a:r>
              <a:rPr lang="en-US" sz="1920" b="1">
                <a:solidFill>
                  <a:srgbClr val="C89A3A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ALTITUDE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2966053" y="6759444"/>
            <a:ext cx="4774699" cy="3228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87"/>
              </a:lnSpc>
            </a:pPr>
            <a:r>
              <a:rPr lang="en-US" sz="1920" b="1">
                <a:solidFill>
                  <a:srgbClr val="E8E8E8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3,170 m • Karakaya Hills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276851" y="7907550"/>
            <a:ext cx="1562100" cy="40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87"/>
              </a:lnSpc>
            </a:pPr>
            <a:r>
              <a:rPr lang="en-US" sz="1920" b="1">
                <a:solidFill>
                  <a:srgbClr val="C89A3A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COLLAB.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966053" y="7907550"/>
            <a:ext cx="5334000" cy="571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87"/>
              </a:lnSpc>
            </a:pPr>
            <a:r>
              <a:rPr lang="en-US" sz="1920" b="1">
                <a:solidFill>
                  <a:srgbClr val="E8E8E8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International research projects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276851" y="5647839"/>
            <a:ext cx="1562100" cy="40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87"/>
              </a:lnSpc>
            </a:pPr>
            <a:r>
              <a:rPr lang="en-US" sz="1920" b="1">
                <a:solidFill>
                  <a:srgbClr val="C89A3A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OPTICS</a:t>
            </a:r>
          </a:p>
        </p:txBody>
      </p:sp>
      <p:sp>
        <p:nvSpPr>
          <p:cNvPr id="28" name="Freeform 28"/>
          <p:cNvSpPr/>
          <p:nvPr/>
        </p:nvSpPr>
        <p:spPr>
          <a:xfrm>
            <a:off x="9807714" y="5424282"/>
            <a:ext cx="1106191" cy="792632"/>
          </a:xfrm>
          <a:custGeom>
            <a:avLst/>
            <a:gdLst/>
            <a:ahLst/>
            <a:cxnLst/>
            <a:rect l="l" t="t" r="r" b="b"/>
            <a:pathLst>
              <a:path w="1106191" h="792632">
                <a:moveTo>
                  <a:pt x="0" y="0"/>
                </a:moveTo>
                <a:lnTo>
                  <a:pt x="1106191" y="0"/>
                </a:lnTo>
                <a:lnTo>
                  <a:pt x="1106191" y="792632"/>
                </a:lnTo>
                <a:lnTo>
                  <a:pt x="0" y="792632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t="-5125" b="-5125"/>
            </a:stretch>
          </a:blipFill>
        </p:spPr>
      </p:sp>
      <p:sp>
        <p:nvSpPr>
          <p:cNvPr id="29" name="TextBox 29"/>
          <p:cNvSpPr txBox="1"/>
          <p:nvPr/>
        </p:nvSpPr>
        <p:spPr>
          <a:xfrm>
            <a:off x="9620281" y="6294042"/>
            <a:ext cx="1553623" cy="5491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79"/>
              </a:lnSpc>
            </a:pPr>
            <a:r>
              <a:rPr lang="en-US" sz="1628" b="1" spc="32">
                <a:solidFill>
                  <a:srgbClr val="000F2B"/>
                </a:solidFill>
                <a:latin typeface="DM Sans Bold"/>
                <a:ea typeface="DM Sans Bold"/>
                <a:cs typeface="DM Sans Bold"/>
                <a:sym typeface="DM Sans Bold"/>
              </a:rPr>
              <a:t>ARTIFICIAL INTELLIGENCE</a:t>
            </a:r>
          </a:p>
        </p:txBody>
      </p:sp>
      <p:sp>
        <p:nvSpPr>
          <p:cNvPr id="30" name="Freeform 30"/>
          <p:cNvSpPr/>
          <p:nvPr/>
        </p:nvSpPr>
        <p:spPr>
          <a:xfrm>
            <a:off x="11566558" y="5424282"/>
            <a:ext cx="232300" cy="1575230"/>
          </a:xfrm>
          <a:custGeom>
            <a:avLst/>
            <a:gdLst/>
            <a:ahLst/>
            <a:cxnLst/>
            <a:rect l="l" t="t" r="r" b="b"/>
            <a:pathLst>
              <a:path w="232300" h="1575230">
                <a:moveTo>
                  <a:pt x="0" y="0"/>
                </a:moveTo>
                <a:lnTo>
                  <a:pt x="232300" y="0"/>
                </a:lnTo>
                <a:lnTo>
                  <a:pt x="232300" y="1575230"/>
                </a:lnTo>
                <a:lnTo>
                  <a:pt x="0" y="157523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t="-5125" b="-5125"/>
            </a:stretch>
          </a:blipFill>
        </p:spPr>
      </p:sp>
      <p:sp>
        <p:nvSpPr>
          <p:cNvPr id="31" name="Freeform 31"/>
          <p:cNvSpPr/>
          <p:nvPr/>
        </p:nvSpPr>
        <p:spPr>
          <a:xfrm>
            <a:off x="12672748" y="5424282"/>
            <a:ext cx="663714" cy="792632"/>
          </a:xfrm>
          <a:custGeom>
            <a:avLst/>
            <a:gdLst/>
            <a:ahLst/>
            <a:cxnLst/>
            <a:rect l="l" t="t" r="r" b="b"/>
            <a:pathLst>
              <a:path w="663714" h="792632">
                <a:moveTo>
                  <a:pt x="0" y="0"/>
                </a:moveTo>
                <a:lnTo>
                  <a:pt x="663715" y="0"/>
                </a:lnTo>
                <a:lnTo>
                  <a:pt x="663715" y="792632"/>
                </a:lnTo>
                <a:lnTo>
                  <a:pt x="0" y="792632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t="-5125" b="-5125"/>
            </a:stretch>
          </a:blipFill>
        </p:spPr>
      </p:sp>
      <p:sp>
        <p:nvSpPr>
          <p:cNvPr id="32" name="TextBox 32"/>
          <p:cNvSpPr txBox="1"/>
          <p:nvPr/>
        </p:nvSpPr>
        <p:spPr>
          <a:xfrm>
            <a:off x="12598058" y="6275432"/>
            <a:ext cx="980262" cy="5757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91"/>
              </a:lnSpc>
            </a:pPr>
            <a:r>
              <a:rPr lang="en-US" sz="1708" b="1" spc="34">
                <a:solidFill>
                  <a:srgbClr val="000F2B"/>
                </a:solidFill>
                <a:latin typeface="DM Sans Bold"/>
                <a:ea typeface="DM Sans Bold"/>
                <a:cs typeface="DM Sans Bold"/>
                <a:sym typeface="DM Sans Bold"/>
              </a:rPr>
              <a:t>DATA SCIENCE</a:t>
            </a:r>
          </a:p>
        </p:txBody>
      </p:sp>
      <p:sp>
        <p:nvSpPr>
          <p:cNvPr id="33" name="Freeform 33"/>
          <p:cNvSpPr/>
          <p:nvPr/>
        </p:nvSpPr>
        <p:spPr>
          <a:xfrm>
            <a:off x="14431592" y="5424282"/>
            <a:ext cx="232300" cy="1575230"/>
          </a:xfrm>
          <a:custGeom>
            <a:avLst/>
            <a:gdLst/>
            <a:ahLst/>
            <a:cxnLst/>
            <a:rect l="l" t="t" r="r" b="b"/>
            <a:pathLst>
              <a:path w="232300" h="1575230">
                <a:moveTo>
                  <a:pt x="0" y="0"/>
                </a:moveTo>
                <a:lnTo>
                  <a:pt x="232300" y="0"/>
                </a:lnTo>
                <a:lnTo>
                  <a:pt x="232300" y="1575230"/>
                </a:lnTo>
                <a:lnTo>
                  <a:pt x="0" y="1575230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t="-5125" b="-5125"/>
            </a:stretch>
          </a:blipFill>
        </p:spPr>
      </p:sp>
      <p:sp>
        <p:nvSpPr>
          <p:cNvPr id="34" name="Freeform 34"/>
          <p:cNvSpPr/>
          <p:nvPr/>
        </p:nvSpPr>
        <p:spPr>
          <a:xfrm>
            <a:off x="15526721" y="5424282"/>
            <a:ext cx="896015" cy="792632"/>
          </a:xfrm>
          <a:custGeom>
            <a:avLst/>
            <a:gdLst/>
            <a:ahLst/>
            <a:cxnLst/>
            <a:rect l="l" t="t" r="r" b="b"/>
            <a:pathLst>
              <a:path w="896015" h="792632">
                <a:moveTo>
                  <a:pt x="0" y="0"/>
                </a:moveTo>
                <a:lnTo>
                  <a:pt x="896014" y="0"/>
                </a:lnTo>
                <a:lnTo>
                  <a:pt x="896014" y="792632"/>
                </a:lnTo>
                <a:lnTo>
                  <a:pt x="0" y="792632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t="-5125" b="-5125"/>
            </a:stretch>
          </a:blipFill>
        </p:spPr>
      </p:sp>
      <p:sp>
        <p:nvSpPr>
          <p:cNvPr id="35" name="TextBox 35"/>
          <p:cNvSpPr txBox="1"/>
          <p:nvPr/>
        </p:nvSpPr>
        <p:spPr>
          <a:xfrm>
            <a:off x="14891502" y="6303635"/>
            <a:ext cx="2034506" cy="5414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82"/>
              </a:lnSpc>
            </a:pPr>
            <a:r>
              <a:rPr lang="en-US" sz="1558" b="1" spc="31">
                <a:solidFill>
                  <a:srgbClr val="000F2B"/>
                </a:solidFill>
                <a:latin typeface="DM Sans Bold"/>
                <a:ea typeface="DM Sans Bold"/>
                <a:cs typeface="DM Sans Bold"/>
                <a:sym typeface="DM Sans Bold"/>
              </a:rPr>
              <a:t>INTERDISCIPLINARY RESEARCH</a:t>
            </a:r>
          </a:p>
        </p:txBody>
      </p:sp>
      <p:sp>
        <p:nvSpPr>
          <p:cNvPr id="36" name="Freeform 36"/>
          <p:cNvSpPr/>
          <p:nvPr/>
        </p:nvSpPr>
        <p:spPr>
          <a:xfrm>
            <a:off x="9144000" y="6989479"/>
            <a:ext cx="8373864" cy="210700"/>
          </a:xfrm>
          <a:custGeom>
            <a:avLst/>
            <a:gdLst/>
            <a:ahLst/>
            <a:cxnLst/>
            <a:rect l="l" t="t" r="r" b="b"/>
            <a:pathLst>
              <a:path w="8373864" h="210700">
                <a:moveTo>
                  <a:pt x="0" y="0"/>
                </a:moveTo>
                <a:lnTo>
                  <a:pt x="8373864" y="0"/>
                </a:lnTo>
                <a:lnTo>
                  <a:pt x="8373864" y="210700"/>
                </a:lnTo>
                <a:lnTo>
                  <a:pt x="0" y="210700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t="-5125" b="-5125"/>
            </a:stretch>
          </a:blipFill>
        </p:spPr>
      </p:sp>
      <p:sp>
        <p:nvSpPr>
          <p:cNvPr id="37" name="Freeform 37"/>
          <p:cNvSpPr/>
          <p:nvPr/>
        </p:nvSpPr>
        <p:spPr>
          <a:xfrm>
            <a:off x="9807714" y="7390812"/>
            <a:ext cx="1106191" cy="591966"/>
          </a:xfrm>
          <a:custGeom>
            <a:avLst/>
            <a:gdLst/>
            <a:ahLst/>
            <a:cxnLst/>
            <a:rect l="l" t="t" r="r" b="b"/>
            <a:pathLst>
              <a:path w="1106191" h="591966">
                <a:moveTo>
                  <a:pt x="0" y="0"/>
                </a:moveTo>
                <a:lnTo>
                  <a:pt x="1106191" y="0"/>
                </a:lnTo>
                <a:lnTo>
                  <a:pt x="1106191" y="591965"/>
                </a:lnTo>
                <a:lnTo>
                  <a:pt x="0" y="591965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t="-5125" b="-5125"/>
            </a:stretch>
          </a:blipFill>
        </p:spPr>
      </p:sp>
      <p:sp>
        <p:nvSpPr>
          <p:cNvPr id="38" name="TextBox 38"/>
          <p:cNvSpPr txBox="1"/>
          <p:nvPr/>
        </p:nvSpPr>
        <p:spPr>
          <a:xfrm>
            <a:off x="9731255" y="8107171"/>
            <a:ext cx="1220704" cy="5766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39"/>
              </a:lnSpc>
            </a:pPr>
            <a:r>
              <a:rPr lang="en-US" sz="1670" b="1" spc="33">
                <a:solidFill>
                  <a:srgbClr val="000F2B"/>
                </a:solidFill>
                <a:latin typeface="DM Sans Bold"/>
                <a:ea typeface="DM Sans Bold"/>
                <a:cs typeface="DM Sans Bold"/>
                <a:sym typeface="DM Sans Bold"/>
              </a:rPr>
              <a:t>ACADEMIC RESEARCH</a:t>
            </a:r>
          </a:p>
        </p:txBody>
      </p:sp>
      <p:sp>
        <p:nvSpPr>
          <p:cNvPr id="39" name="Freeform 39"/>
          <p:cNvSpPr/>
          <p:nvPr/>
        </p:nvSpPr>
        <p:spPr>
          <a:xfrm>
            <a:off x="11566558" y="7190145"/>
            <a:ext cx="232300" cy="1585264"/>
          </a:xfrm>
          <a:custGeom>
            <a:avLst/>
            <a:gdLst/>
            <a:ahLst/>
            <a:cxnLst/>
            <a:rect l="l" t="t" r="r" b="b"/>
            <a:pathLst>
              <a:path w="232300" h="1585264">
                <a:moveTo>
                  <a:pt x="0" y="0"/>
                </a:moveTo>
                <a:lnTo>
                  <a:pt x="232300" y="0"/>
                </a:lnTo>
                <a:lnTo>
                  <a:pt x="232300" y="1585264"/>
                </a:lnTo>
                <a:lnTo>
                  <a:pt x="0" y="1585264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 t="-5125" b="-5125"/>
            </a:stretch>
          </a:blipFill>
        </p:spPr>
      </p:sp>
      <p:sp>
        <p:nvSpPr>
          <p:cNvPr id="40" name="Freeform 40"/>
          <p:cNvSpPr/>
          <p:nvPr/>
        </p:nvSpPr>
        <p:spPr>
          <a:xfrm>
            <a:off x="12672748" y="7390812"/>
            <a:ext cx="884953" cy="591966"/>
          </a:xfrm>
          <a:custGeom>
            <a:avLst/>
            <a:gdLst/>
            <a:ahLst/>
            <a:cxnLst/>
            <a:rect l="l" t="t" r="r" b="b"/>
            <a:pathLst>
              <a:path w="884953" h="591966">
                <a:moveTo>
                  <a:pt x="0" y="0"/>
                </a:moveTo>
                <a:lnTo>
                  <a:pt x="884953" y="0"/>
                </a:lnTo>
                <a:lnTo>
                  <a:pt x="884953" y="591965"/>
                </a:lnTo>
                <a:lnTo>
                  <a:pt x="0" y="591965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 t="-5125" b="-5125"/>
            </a:stretch>
          </a:blipFill>
        </p:spPr>
      </p:sp>
      <p:sp>
        <p:nvSpPr>
          <p:cNvPr id="41" name="TextBox 41"/>
          <p:cNvSpPr txBox="1"/>
          <p:nvPr/>
        </p:nvSpPr>
        <p:spPr>
          <a:xfrm>
            <a:off x="12283635" y="8116222"/>
            <a:ext cx="1590614" cy="5490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86"/>
              </a:lnSpc>
            </a:pPr>
            <a:r>
              <a:rPr lang="en-US" sz="1633" b="1" spc="32">
                <a:solidFill>
                  <a:srgbClr val="000F2B"/>
                </a:solidFill>
                <a:latin typeface="DM Sans Bold"/>
                <a:ea typeface="DM Sans Bold"/>
                <a:cs typeface="DM Sans Bold"/>
                <a:sym typeface="DM Sans Bold"/>
              </a:rPr>
              <a:t>INDUSTRIAL APPLICATIONS</a:t>
            </a:r>
          </a:p>
        </p:txBody>
      </p:sp>
      <p:sp>
        <p:nvSpPr>
          <p:cNvPr id="42" name="Freeform 42"/>
          <p:cNvSpPr/>
          <p:nvPr/>
        </p:nvSpPr>
        <p:spPr>
          <a:xfrm>
            <a:off x="14431592" y="7190145"/>
            <a:ext cx="232300" cy="1585264"/>
          </a:xfrm>
          <a:custGeom>
            <a:avLst/>
            <a:gdLst/>
            <a:ahLst/>
            <a:cxnLst/>
            <a:rect l="l" t="t" r="r" b="b"/>
            <a:pathLst>
              <a:path w="232300" h="1585264">
                <a:moveTo>
                  <a:pt x="0" y="0"/>
                </a:moveTo>
                <a:lnTo>
                  <a:pt x="232300" y="0"/>
                </a:lnTo>
                <a:lnTo>
                  <a:pt x="232300" y="1585264"/>
                </a:lnTo>
                <a:lnTo>
                  <a:pt x="0" y="1585264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 t="-5125" b="-5125"/>
            </a:stretch>
          </a:blipFill>
        </p:spPr>
      </p:sp>
      <p:sp>
        <p:nvSpPr>
          <p:cNvPr id="43" name="Freeform 43"/>
          <p:cNvSpPr/>
          <p:nvPr/>
        </p:nvSpPr>
        <p:spPr>
          <a:xfrm>
            <a:off x="15305482" y="7390812"/>
            <a:ext cx="1117253" cy="591966"/>
          </a:xfrm>
          <a:custGeom>
            <a:avLst/>
            <a:gdLst/>
            <a:ahLst/>
            <a:cxnLst/>
            <a:rect l="l" t="t" r="r" b="b"/>
            <a:pathLst>
              <a:path w="1117253" h="591966">
                <a:moveTo>
                  <a:pt x="0" y="0"/>
                </a:moveTo>
                <a:lnTo>
                  <a:pt x="1117253" y="0"/>
                </a:lnTo>
                <a:lnTo>
                  <a:pt x="1117253" y="591965"/>
                </a:lnTo>
                <a:lnTo>
                  <a:pt x="0" y="591965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 t="-5125" b="-5125"/>
            </a:stretch>
          </a:blipFill>
        </p:spPr>
      </p:sp>
      <p:sp>
        <p:nvSpPr>
          <p:cNvPr id="44" name="TextBox 44"/>
          <p:cNvSpPr txBox="1"/>
          <p:nvPr/>
        </p:nvSpPr>
        <p:spPr>
          <a:xfrm>
            <a:off x="14854511" y="8106731"/>
            <a:ext cx="2145479" cy="5500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34"/>
              </a:lnSpc>
            </a:pPr>
            <a:r>
              <a:rPr lang="en-US" sz="1596" b="1" spc="31">
                <a:solidFill>
                  <a:srgbClr val="000F2B"/>
                </a:solidFill>
                <a:latin typeface="DM Sans Bold"/>
                <a:ea typeface="DM Sans Bold"/>
                <a:cs typeface="DM Sans Bold"/>
                <a:sym typeface="DM Sans Bold"/>
              </a:rPr>
              <a:t>COMMUNITY-BASED AI PROJECTS</a:t>
            </a:r>
          </a:p>
        </p:txBody>
      </p:sp>
      <p:grpSp>
        <p:nvGrpSpPr>
          <p:cNvPr id="45" name="Group 45"/>
          <p:cNvGrpSpPr/>
          <p:nvPr/>
        </p:nvGrpSpPr>
        <p:grpSpPr>
          <a:xfrm>
            <a:off x="8655786" y="1149477"/>
            <a:ext cx="5228330" cy="4719342"/>
            <a:chOff x="0" y="0"/>
            <a:chExt cx="6971106" cy="6292456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6971157" cy="6292469"/>
            </a:xfrm>
            <a:custGeom>
              <a:avLst/>
              <a:gdLst/>
              <a:ahLst/>
              <a:cxnLst/>
              <a:rect l="l" t="t" r="r" b="b"/>
              <a:pathLst>
                <a:path w="6971157" h="6292469">
                  <a:moveTo>
                    <a:pt x="0" y="0"/>
                  </a:moveTo>
                  <a:lnTo>
                    <a:pt x="6971157" y="0"/>
                  </a:lnTo>
                  <a:lnTo>
                    <a:pt x="6971157" y="6292469"/>
                  </a:lnTo>
                  <a:lnTo>
                    <a:pt x="0" y="62924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1"/>
              <a:stretch>
                <a:fillRect l="-30" r="-29"/>
              </a:stretch>
            </a:blipFill>
          </p:spPr>
        </p:sp>
      </p:grpSp>
      <p:grpSp>
        <p:nvGrpSpPr>
          <p:cNvPr id="47" name="Group 47"/>
          <p:cNvGrpSpPr/>
          <p:nvPr/>
        </p:nvGrpSpPr>
        <p:grpSpPr>
          <a:xfrm>
            <a:off x="11285079" y="454953"/>
            <a:ext cx="7629464" cy="4174864"/>
            <a:chOff x="0" y="0"/>
            <a:chExt cx="12166383" cy="6657480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48" name="Freeform 48"/>
            <p:cNvSpPr/>
            <p:nvPr/>
          </p:nvSpPr>
          <p:spPr>
            <a:xfrm>
              <a:off x="0" y="0"/>
              <a:ext cx="12166384" cy="6657467"/>
            </a:xfrm>
            <a:custGeom>
              <a:avLst/>
              <a:gdLst/>
              <a:ahLst/>
              <a:cxnLst/>
              <a:rect l="l" t="t" r="r" b="b"/>
              <a:pathLst>
                <a:path w="12166384" h="6657467">
                  <a:moveTo>
                    <a:pt x="620594" y="0"/>
                  </a:moveTo>
                  <a:lnTo>
                    <a:pt x="11545790" y="0"/>
                  </a:lnTo>
                  <a:cubicBezTo>
                    <a:pt x="11888535" y="0"/>
                    <a:pt x="12166384" y="277849"/>
                    <a:pt x="12166384" y="620594"/>
                  </a:cubicBezTo>
                  <a:lnTo>
                    <a:pt x="12166384" y="6036874"/>
                  </a:lnTo>
                  <a:cubicBezTo>
                    <a:pt x="12166384" y="6379618"/>
                    <a:pt x="11888535" y="6657467"/>
                    <a:pt x="11545790" y="6657467"/>
                  </a:cubicBezTo>
                  <a:lnTo>
                    <a:pt x="620594" y="6657467"/>
                  </a:lnTo>
                  <a:cubicBezTo>
                    <a:pt x="277849" y="6657467"/>
                    <a:pt x="0" y="6379618"/>
                    <a:pt x="0" y="6036874"/>
                  </a:cubicBezTo>
                  <a:lnTo>
                    <a:pt x="0" y="620594"/>
                  </a:lnTo>
                  <a:cubicBezTo>
                    <a:pt x="0" y="277849"/>
                    <a:pt x="277849" y="0"/>
                    <a:pt x="620594" y="0"/>
                  </a:cubicBezTo>
                  <a:close/>
                </a:path>
              </a:pathLst>
            </a:custGeom>
            <a:blipFill>
              <a:blip r:embed="rId22"/>
              <a:stretch>
                <a:fillRect t="-8539" b="-8540"/>
              </a:stretch>
            </a:blipFill>
          </p:spPr>
        </p:sp>
      </p:grpSp>
      <p:grpSp>
        <p:nvGrpSpPr>
          <p:cNvPr id="49" name="Group 49"/>
          <p:cNvGrpSpPr/>
          <p:nvPr/>
        </p:nvGrpSpPr>
        <p:grpSpPr>
          <a:xfrm>
            <a:off x="1089422" y="9644062"/>
            <a:ext cx="3920128" cy="214312"/>
            <a:chOff x="0" y="0"/>
            <a:chExt cx="5226837" cy="285750"/>
          </a:xfrm>
        </p:grpSpPr>
        <p:sp>
          <p:nvSpPr>
            <p:cNvPr id="50" name="Freeform 50"/>
            <p:cNvSpPr/>
            <p:nvPr/>
          </p:nvSpPr>
          <p:spPr>
            <a:xfrm>
              <a:off x="0" y="0"/>
              <a:ext cx="5226812" cy="285750"/>
            </a:xfrm>
            <a:custGeom>
              <a:avLst/>
              <a:gdLst/>
              <a:ahLst/>
              <a:cxnLst/>
              <a:rect l="l" t="t" r="r" b="b"/>
              <a:pathLst>
                <a:path w="5226812" h="285750">
                  <a:moveTo>
                    <a:pt x="0" y="0"/>
                  </a:moveTo>
                  <a:lnTo>
                    <a:pt x="5226812" y="0"/>
                  </a:lnTo>
                  <a:lnTo>
                    <a:pt x="5226812" y="285750"/>
                  </a:lnTo>
                  <a:lnTo>
                    <a:pt x="0" y="2857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3"/>
              <a:stretch>
                <a:fillRect t="-1204" b="-1204"/>
              </a:stretch>
            </a:blipFill>
          </p:spPr>
        </p:sp>
      </p:grpSp>
      <p:sp>
        <p:nvSpPr>
          <p:cNvPr id="51" name="TextBox 51"/>
          <p:cNvSpPr txBox="1"/>
          <p:nvPr/>
        </p:nvSpPr>
        <p:spPr>
          <a:xfrm>
            <a:off x="656330" y="9541955"/>
            <a:ext cx="401841" cy="3301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99"/>
              </a:lnSpc>
            </a:pPr>
            <a:r>
              <a:rPr lang="en-US" sz="1999" b="1" spc="199" dirty="0">
                <a:solidFill>
                  <a:srgbClr val="C69E5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1</a:t>
            </a:r>
            <a:r>
              <a:rPr lang="tr-TR" sz="1999" b="1" spc="199" dirty="0">
                <a:solidFill>
                  <a:srgbClr val="C69E5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2</a:t>
            </a:r>
            <a:endParaRPr lang="en-US" sz="1999" b="1" spc="199" dirty="0">
              <a:solidFill>
                <a:srgbClr val="C69E51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54" name="TextBox 54"/>
          <p:cNvSpPr txBox="1"/>
          <p:nvPr/>
        </p:nvSpPr>
        <p:spPr>
          <a:xfrm>
            <a:off x="-604514" y="454953"/>
            <a:ext cx="5029765" cy="228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57"/>
              </a:lnSpc>
            </a:pPr>
            <a:r>
              <a:rPr lang="en-US" sz="1547" b="1" spc="30">
                <a:solidFill>
                  <a:srgbClr val="BC923B"/>
                </a:solidFill>
                <a:latin typeface="DM Sans Bold"/>
                <a:ea typeface="DM Sans Bold"/>
                <a:cs typeface="DM Sans Bold"/>
                <a:sym typeface="DM Sans Bold"/>
              </a:rPr>
              <a:t>AI &amp; DATA SCIENCE RESEARCH HUB</a:t>
            </a:r>
          </a:p>
        </p:txBody>
      </p:sp>
      <p:grpSp>
        <p:nvGrpSpPr>
          <p:cNvPr id="55" name="Group 55"/>
          <p:cNvGrpSpPr/>
          <p:nvPr/>
        </p:nvGrpSpPr>
        <p:grpSpPr>
          <a:xfrm>
            <a:off x="3698246" y="512856"/>
            <a:ext cx="2339287" cy="230094"/>
            <a:chOff x="0" y="0"/>
            <a:chExt cx="2905125" cy="285750"/>
          </a:xfrm>
        </p:grpSpPr>
        <p:sp>
          <p:nvSpPr>
            <p:cNvPr id="56" name="Freeform 56"/>
            <p:cNvSpPr/>
            <p:nvPr/>
          </p:nvSpPr>
          <p:spPr>
            <a:xfrm>
              <a:off x="0" y="0"/>
              <a:ext cx="2905125" cy="285750"/>
            </a:xfrm>
            <a:custGeom>
              <a:avLst/>
              <a:gdLst/>
              <a:ahLst/>
              <a:cxnLst/>
              <a:rect l="l" t="t" r="r" b="b"/>
              <a:pathLst>
                <a:path w="2905125" h="285750">
                  <a:moveTo>
                    <a:pt x="0" y="0"/>
                  </a:moveTo>
                  <a:lnTo>
                    <a:pt x="2905125" y="0"/>
                  </a:lnTo>
                  <a:lnTo>
                    <a:pt x="2905125" y="285750"/>
                  </a:lnTo>
                  <a:lnTo>
                    <a:pt x="0" y="2857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4"/>
              <a:stretch>
                <a:fillRect t="-1115" b="-1119"/>
              </a:stretch>
            </a:blipFill>
          </p:spPr>
        </p:sp>
      </p:grpSp>
      <p:grpSp>
        <p:nvGrpSpPr>
          <p:cNvPr id="57" name="Group 57"/>
          <p:cNvGrpSpPr/>
          <p:nvPr/>
        </p:nvGrpSpPr>
        <p:grpSpPr>
          <a:xfrm>
            <a:off x="431206" y="1270901"/>
            <a:ext cx="1410167" cy="1410167"/>
            <a:chOff x="0" y="0"/>
            <a:chExt cx="1880222" cy="1880222"/>
          </a:xfrm>
        </p:grpSpPr>
        <p:sp>
          <p:nvSpPr>
            <p:cNvPr id="58" name="Freeform 58"/>
            <p:cNvSpPr/>
            <p:nvPr/>
          </p:nvSpPr>
          <p:spPr>
            <a:xfrm>
              <a:off x="0" y="0"/>
              <a:ext cx="1880235" cy="1880235"/>
            </a:xfrm>
            <a:custGeom>
              <a:avLst/>
              <a:gdLst/>
              <a:ahLst/>
              <a:cxnLst/>
              <a:rect l="l" t="t" r="r" b="b"/>
              <a:pathLst>
                <a:path w="1880235" h="1880235">
                  <a:moveTo>
                    <a:pt x="0" y="0"/>
                  </a:moveTo>
                  <a:lnTo>
                    <a:pt x="1880235" y="0"/>
                  </a:lnTo>
                  <a:lnTo>
                    <a:pt x="1880235" y="1880235"/>
                  </a:lnTo>
                  <a:lnTo>
                    <a:pt x="0" y="18802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5"/>
              <a:stretch>
                <a:fillRect/>
              </a:stretch>
            </a:blipFill>
          </p:spPr>
        </p:sp>
      </p:grpSp>
      <p:sp>
        <p:nvSpPr>
          <p:cNvPr id="59" name="Freeform 28">
            <a:extLst>
              <a:ext uri="{FF2B5EF4-FFF2-40B4-BE49-F238E27FC236}">
                <a16:creationId xmlns:a16="http://schemas.microsoft.com/office/drawing/2014/main" id="{941306E8-1F53-4093-8387-98531F4A8D64}"/>
              </a:ext>
            </a:extLst>
          </p:cNvPr>
          <p:cNvSpPr/>
          <p:nvPr/>
        </p:nvSpPr>
        <p:spPr>
          <a:xfrm rot="5400000" flipH="1" flipV="1">
            <a:off x="12794803" y="-1474090"/>
            <a:ext cx="4596018" cy="8032941"/>
          </a:xfrm>
          <a:custGeom>
            <a:avLst/>
            <a:gdLst/>
            <a:ahLst/>
            <a:cxnLst/>
            <a:rect l="l" t="t" r="r" b="b"/>
            <a:pathLst>
              <a:path w="4392263" h="6459217">
                <a:moveTo>
                  <a:pt x="4392263" y="6459216"/>
                </a:moveTo>
                <a:lnTo>
                  <a:pt x="0" y="6459216"/>
                </a:lnTo>
                <a:lnTo>
                  <a:pt x="0" y="0"/>
                </a:lnTo>
                <a:lnTo>
                  <a:pt x="4392263" y="0"/>
                </a:lnTo>
                <a:lnTo>
                  <a:pt x="4392263" y="6459216"/>
                </a:lnTo>
                <a:close/>
              </a:path>
            </a:pathLst>
          </a:custGeom>
          <a:blipFill>
            <a:blip r:embed="rId26">
              <a:extLst>
                <a:ext uri="{96DAC541-7B7A-43D3-8B79-37D633B846F1}">
                  <asvg:svgBlip xmlns:asvg="http://schemas.microsoft.com/office/drawing/2016/SVG/main" xmlns="" r:embed="rId27"/>
                </a:ext>
              </a:extLst>
            </a:blip>
            <a:stretch>
              <a:fillRect l="-30" r="-30"/>
            </a:stretch>
          </a:blip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14" b="-14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5692169" y="2426037"/>
            <a:ext cx="4061431" cy="3685813"/>
            <a:chOff x="0" y="0"/>
            <a:chExt cx="5415242" cy="4914417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5415280" cy="4914392"/>
            </a:xfrm>
            <a:custGeom>
              <a:avLst/>
              <a:gdLst/>
              <a:ahLst/>
              <a:cxnLst/>
              <a:rect l="l" t="t" r="r" b="b"/>
              <a:pathLst>
                <a:path w="5415280" h="4914392">
                  <a:moveTo>
                    <a:pt x="0" y="0"/>
                  </a:moveTo>
                  <a:lnTo>
                    <a:pt x="5415280" y="0"/>
                  </a:lnTo>
                  <a:lnTo>
                    <a:pt x="5415280" y="4914392"/>
                  </a:lnTo>
                  <a:lnTo>
                    <a:pt x="0" y="49143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>
            <a:off x="9148620" y="2426037"/>
            <a:ext cx="2034626" cy="1541621"/>
            <a:chOff x="0" y="0"/>
            <a:chExt cx="2712834" cy="205549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712847" cy="2055495"/>
            </a:xfrm>
            <a:custGeom>
              <a:avLst/>
              <a:gdLst/>
              <a:ahLst/>
              <a:cxnLst/>
              <a:rect l="l" t="t" r="r" b="b"/>
              <a:pathLst>
                <a:path w="2712847" h="2055495">
                  <a:moveTo>
                    <a:pt x="0" y="0"/>
                  </a:moveTo>
                  <a:lnTo>
                    <a:pt x="2712847" y="0"/>
                  </a:lnTo>
                  <a:lnTo>
                    <a:pt x="2712847" y="2055495"/>
                  </a:lnTo>
                  <a:lnTo>
                    <a:pt x="0" y="20554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</p:grpSp>
      <p:grpSp>
        <p:nvGrpSpPr>
          <p:cNvPr id="8" name="Group 8"/>
          <p:cNvGrpSpPr/>
          <p:nvPr/>
        </p:nvGrpSpPr>
        <p:grpSpPr>
          <a:xfrm>
            <a:off x="11018911" y="2582542"/>
            <a:ext cx="7019468" cy="3834498"/>
            <a:chOff x="0" y="0"/>
            <a:chExt cx="9359290" cy="5112664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9359265" cy="5112639"/>
            </a:xfrm>
            <a:custGeom>
              <a:avLst/>
              <a:gdLst/>
              <a:ahLst/>
              <a:cxnLst/>
              <a:rect l="l" t="t" r="r" b="b"/>
              <a:pathLst>
                <a:path w="9359265" h="5112639">
                  <a:moveTo>
                    <a:pt x="0" y="0"/>
                  </a:moveTo>
                  <a:lnTo>
                    <a:pt x="9359265" y="0"/>
                  </a:lnTo>
                  <a:lnTo>
                    <a:pt x="9359265" y="5112639"/>
                  </a:lnTo>
                  <a:lnTo>
                    <a:pt x="0" y="51126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</p:grpSp>
      <p:grpSp>
        <p:nvGrpSpPr>
          <p:cNvPr id="10" name="Group 10"/>
          <p:cNvGrpSpPr/>
          <p:nvPr/>
        </p:nvGrpSpPr>
        <p:grpSpPr>
          <a:xfrm>
            <a:off x="8060874" y="5493629"/>
            <a:ext cx="2652846" cy="3685813"/>
            <a:chOff x="0" y="0"/>
            <a:chExt cx="3537128" cy="491441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537077" cy="4914392"/>
            </a:xfrm>
            <a:custGeom>
              <a:avLst/>
              <a:gdLst/>
              <a:ahLst/>
              <a:cxnLst/>
              <a:rect l="l" t="t" r="r" b="b"/>
              <a:pathLst>
                <a:path w="3537077" h="4914392">
                  <a:moveTo>
                    <a:pt x="0" y="0"/>
                  </a:moveTo>
                  <a:lnTo>
                    <a:pt x="3537077" y="0"/>
                  </a:lnTo>
                  <a:lnTo>
                    <a:pt x="3537077" y="4914392"/>
                  </a:lnTo>
                  <a:lnTo>
                    <a:pt x="0" y="49143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1"/>
              </a:stretch>
            </a:blipFill>
          </p:spPr>
        </p:sp>
      </p:grpSp>
      <p:grpSp>
        <p:nvGrpSpPr>
          <p:cNvPr id="12" name="Group 12"/>
          <p:cNvGrpSpPr/>
          <p:nvPr/>
        </p:nvGrpSpPr>
        <p:grpSpPr>
          <a:xfrm>
            <a:off x="10862405" y="5031924"/>
            <a:ext cx="2965866" cy="3224108"/>
            <a:chOff x="0" y="0"/>
            <a:chExt cx="3954488" cy="429881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3954526" cy="4298823"/>
            </a:xfrm>
            <a:custGeom>
              <a:avLst/>
              <a:gdLst/>
              <a:ahLst/>
              <a:cxnLst/>
              <a:rect l="l" t="t" r="r" b="b"/>
              <a:pathLst>
                <a:path w="3954526" h="4298823">
                  <a:moveTo>
                    <a:pt x="0" y="0"/>
                  </a:moveTo>
                  <a:lnTo>
                    <a:pt x="3954526" y="0"/>
                  </a:lnTo>
                  <a:lnTo>
                    <a:pt x="3954526" y="4298823"/>
                  </a:lnTo>
                  <a:lnTo>
                    <a:pt x="0" y="429882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</p:sp>
      </p:grpSp>
      <p:grpSp>
        <p:nvGrpSpPr>
          <p:cNvPr id="14" name="Group 14"/>
          <p:cNvGrpSpPr/>
          <p:nvPr/>
        </p:nvGrpSpPr>
        <p:grpSpPr>
          <a:xfrm>
            <a:off x="14759502" y="5642315"/>
            <a:ext cx="3278886" cy="3075422"/>
            <a:chOff x="0" y="0"/>
            <a:chExt cx="4371848" cy="4100563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4371848" cy="4100576"/>
            </a:xfrm>
            <a:custGeom>
              <a:avLst/>
              <a:gdLst/>
              <a:ahLst/>
              <a:cxnLst/>
              <a:rect l="l" t="t" r="r" b="b"/>
              <a:pathLst>
                <a:path w="4371848" h="4100576">
                  <a:moveTo>
                    <a:pt x="0" y="0"/>
                  </a:moveTo>
                  <a:lnTo>
                    <a:pt x="4371848" y="0"/>
                  </a:lnTo>
                  <a:lnTo>
                    <a:pt x="4371848" y="4100576"/>
                  </a:lnTo>
                  <a:lnTo>
                    <a:pt x="0" y="41005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</p:sp>
      </p:grpSp>
      <p:grpSp>
        <p:nvGrpSpPr>
          <p:cNvPr id="16" name="Group 16"/>
          <p:cNvGrpSpPr/>
          <p:nvPr/>
        </p:nvGrpSpPr>
        <p:grpSpPr>
          <a:xfrm>
            <a:off x="7443397" y="3755850"/>
            <a:ext cx="4217946" cy="2308517"/>
            <a:chOff x="0" y="0"/>
            <a:chExt cx="5623928" cy="3078023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5623941" cy="3077972"/>
            </a:xfrm>
            <a:custGeom>
              <a:avLst/>
              <a:gdLst/>
              <a:ahLst/>
              <a:cxnLst/>
              <a:rect l="l" t="t" r="r" b="b"/>
              <a:pathLst>
                <a:path w="5623941" h="3077972">
                  <a:moveTo>
                    <a:pt x="0" y="0"/>
                  </a:moveTo>
                  <a:lnTo>
                    <a:pt x="5623941" y="0"/>
                  </a:lnTo>
                  <a:lnTo>
                    <a:pt x="5623941" y="3077972"/>
                  </a:lnTo>
                  <a:lnTo>
                    <a:pt x="0" y="30779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b="-1"/>
              </a:stretch>
            </a:blipFill>
          </p:spPr>
        </p:sp>
      </p:grpSp>
      <p:grpSp>
        <p:nvGrpSpPr>
          <p:cNvPr id="18" name="Group 18"/>
          <p:cNvGrpSpPr/>
          <p:nvPr/>
        </p:nvGrpSpPr>
        <p:grpSpPr>
          <a:xfrm>
            <a:off x="8679209" y="4522756"/>
            <a:ext cx="4061431" cy="2918908"/>
            <a:chOff x="0" y="0"/>
            <a:chExt cx="5415242" cy="3891877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5415280" cy="3891915"/>
            </a:xfrm>
            <a:custGeom>
              <a:avLst/>
              <a:gdLst/>
              <a:ahLst/>
              <a:cxnLst/>
              <a:rect l="l" t="t" r="r" b="b"/>
              <a:pathLst>
                <a:path w="5415280" h="3891915">
                  <a:moveTo>
                    <a:pt x="0" y="0"/>
                  </a:moveTo>
                  <a:lnTo>
                    <a:pt x="5415280" y="0"/>
                  </a:lnTo>
                  <a:lnTo>
                    <a:pt x="5415280" y="3891915"/>
                  </a:lnTo>
                  <a:lnTo>
                    <a:pt x="0" y="38919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</p:sp>
      </p:grpSp>
      <p:grpSp>
        <p:nvGrpSpPr>
          <p:cNvPr id="20" name="Group 20"/>
          <p:cNvGrpSpPr/>
          <p:nvPr/>
        </p:nvGrpSpPr>
        <p:grpSpPr>
          <a:xfrm>
            <a:off x="11958714" y="3301975"/>
            <a:ext cx="3591878" cy="4906614"/>
            <a:chOff x="0" y="0"/>
            <a:chExt cx="4789171" cy="6542152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4789171" cy="6542152"/>
            </a:xfrm>
            <a:custGeom>
              <a:avLst/>
              <a:gdLst/>
              <a:ahLst/>
              <a:cxnLst/>
              <a:rect l="l" t="t" r="r" b="b"/>
              <a:pathLst>
                <a:path w="4789170" h="6542151">
                  <a:moveTo>
                    <a:pt x="0" y="0"/>
                  </a:moveTo>
                  <a:lnTo>
                    <a:pt x="4789170" y="0"/>
                  </a:lnTo>
                  <a:lnTo>
                    <a:pt x="4789170" y="6542151"/>
                  </a:lnTo>
                  <a:lnTo>
                    <a:pt x="0" y="65421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12741259" y="4217556"/>
            <a:ext cx="2809351" cy="1846821"/>
            <a:chOff x="0" y="0"/>
            <a:chExt cx="3745802" cy="2462428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3745865" cy="2462403"/>
            </a:xfrm>
            <a:custGeom>
              <a:avLst/>
              <a:gdLst/>
              <a:ahLst/>
              <a:cxnLst/>
              <a:rect l="l" t="t" r="r" b="b"/>
              <a:pathLst>
                <a:path w="3745865" h="2462403">
                  <a:moveTo>
                    <a:pt x="0" y="0"/>
                  </a:moveTo>
                  <a:lnTo>
                    <a:pt x="3745865" y="0"/>
                  </a:lnTo>
                  <a:lnTo>
                    <a:pt x="3745865" y="2462403"/>
                  </a:lnTo>
                  <a:lnTo>
                    <a:pt x="0" y="24624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 r="1" b="-1"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3915670" y="428625"/>
            <a:ext cx="3487045" cy="214312"/>
            <a:chOff x="0" y="0"/>
            <a:chExt cx="4649394" cy="28575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4649343" cy="285750"/>
            </a:xfrm>
            <a:custGeom>
              <a:avLst/>
              <a:gdLst/>
              <a:ahLst/>
              <a:cxnLst/>
              <a:rect l="l" t="t" r="r" b="b"/>
              <a:pathLst>
                <a:path w="4649343" h="285750">
                  <a:moveTo>
                    <a:pt x="0" y="0"/>
                  </a:moveTo>
                  <a:lnTo>
                    <a:pt x="4649343" y="0"/>
                  </a:lnTo>
                  <a:lnTo>
                    <a:pt x="4649343" y="285750"/>
                  </a:lnTo>
                  <a:lnTo>
                    <a:pt x="0" y="2857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 t="-920" r="-1" b="-920"/>
              </a:stretch>
            </a:blipFill>
          </p:spPr>
        </p:sp>
      </p:grpSp>
      <p:grpSp>
        <p:nvGrpSpPr>
          <p:cNvPr id="26" name="Group 26"/>
          <p:cNvGrpSpPr/>
          <p:nvPr/>
        </p:nvGrpSpPr>
        <p:grpSpPr>
          <a:xfrm>
            <a:off x="433092" y="3000375"/>
            <a:ext cx="1745752" cy="1290342"/>
            <a:chOff x="0" y="0"/>
            <a:chExt cx="2327669" cy="1720456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2327656" cy="1720469"/>
            </a:xfrm>
            <a:custGeom>
              <a:avLst/>
              <a:gdLst/>
              <a:ahLst/>
              <a:cxnLst/>
              <a:rect l="l" t="t" r="r" b="b"/>
              <a:pathLst>
                <a:path w="2327656" h="1720469">
                  <a:moveTo>
                    <a:pt x="0" y="0"/>
                  </a:moveTo>
                  <a:lnTo>
                    <a:pt x="2327656" y="0"/>
                  </a:lnTo>
                  <a:lnTo>
                    <a:pt x="2327656" y="1720469"/>
                  </a:lnTo>
                  <a:lnTo>
                    <a:pt x="0" y="17204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/>
              <a:stretch>
                <a:fillRect l="-30" r="-31"/>
              </a:stretch>
            </a:blipFill>
          </p:spPr>
        </p:sp>
      </p:grpSp>
      <p:grpSp>
        <p:nvGrpSpPr>
          <p:cNvPr id="28" name="Group 28"/>
          <p:cNvGrpSpPr/>
          <p:nvPr/>
        </p:nvGrpSpPr>
        <p:grpSpPr>
          <a:xfrm>
            <a:off x="1089422" y="3214688"/>
            <a:ext cx="656330" cy="647405"/>
            <a:chOff x="0" y="0"/>
            <a:chExt cx="875106" cy="863206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875157" cy="863219"/>
            </a:xfrm>
            <a:custGeom>
              <a:avLst/>
              <a:gdLst/>
              <a:ahLst/>
              <a:cxnLst/>
              <a:rect l="l" t="t" r="r" b="b"/>
              <a:pathLst>
                <a:path w="875157" h="863219">
                  <a:moveTo>
                    <a:pt x="0" y="0"/>
                  </a:moveTo>
                  <a:lnTo>
                    <a:pt x="875157" y="0"/>
                  </a:lnTo>
                  <a:lnTo>
                    <a:pt x="875157" y="863219"/>
                  </a:lnTo>
                  <a:lnTo>
                    <a:pt x="0" y="8632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/>
              <a:stretch>
                <a:fillRect t="-297" r="5" b="-294"/>
              </a:stretch>
            </a:blipFill>
          </p:spPr>
        </p:sp>
      </p:grpSp>
      <p:grpSp>
        <p:nvGrpSpPr>
          <p:cNvPr id="30" name="Group 30"/>
          <p:cNvGrpSpPr/>
          <p:nvPr/>
        </p:nvGrpSpPr>
        <p:grpSpPr>
          <a:xfrm>
            <a:off x="433092" y="4286250"/>
            <a:ext cx="1745752" cy="1290342"/>
            <a:chOff x="0" y="0"/>
            <a:chExt cx="2327669" cy="1720456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2327656" cy="1720469"/>
            </a:xfrm>
            <a:custGeom>
              <a:avLst/>
              <a:gdLst/>
              <a:ahLst/>
              <a:cxnLst/>
              <a:rect l="l" t="t" r="r" b="b"/>
              <a:pathLst>
                <a:path w="2327656" h="1720469">
                  <a:moveTo>
                    <a:pt x="0" y="0"/>
                  </a:moveTo>
                  <a:lnTo>
                    <a:pt x="2327656" y="0"/>
                  </a:lnTo>
                  <a:lnTo>
                    <a:pt x="2327656" y="1720469"/>
                  </a:lnTo>
                  <a:lnTo>
                    <a:pt x="0" y="17204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/>
              <a:stretch>
                <a:fillRect l="-30" r="-31"/>
              </a:stretch>
            </a:blipFill>
          </p:spPr>
        </p:sp>
      </p:grpSp>
      <p:grpSp>
        <p:nvGrpSpPr>
          <p:cNvPr id="32" name="Group 32"/>
          <p:cNvGrpSpPr/>
          <p:nvPr/>
        </p:nvGrpSpPr>
        <p:grpSpPr>
          <a:xfrm>
            <a:off x="1089422" y="4500562"/>
            <a:ext cx="870642" cy="861717"/>
            <a:chOff x="0" y="0"/>
            <a:chExt cx="1160856" cy="1148956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1160907" cy="1148969"/>
            </a:xfrm>
            <a:custGeom>
              <a:avLst/>
              <a:gdLst/>
              <a:ahLst/>
              <a:cxnLst/>
              <a:rect l="l" t="t" r="r" b="b"/>
              <a:pathLst>
                <a:path w="1160907" h="1148969">
                  <a:moveTo>
                    <a:pt x="0" y="0"/>
                  </a:moveTo>
                  <a:lnTo>
                    <a:pt x="1160907" y="0"/>
                  </a:lnTo>
                  <a:lnTo>
                    <a:pt x="1160907" y="1148969"/>
                  </a:lnTo>
                  <a:lnTo>
                    <a:pt x="0" y="11489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8"/>
              <a:stretch>
                <a:fillRect l="-68" r="-65" b="1"/>
              </a:stretch>
            </a:blipFill>
          </p:spPr>
        </p:sp>
      </p:grpSp>
      <p:grpSp>
        <p:nvGrpSpPr>
          <p:cNvPr id="34" name="Group 34"/>
          <p:cNvGrpSpPr/>
          <p:nvPr/>
        </p:nvGrpSpPr>
        <p:grpSpPr>
          <a:xfrm>
            <a:off x="433092" y="5572125"/>
            <a:ext cx="1745752" cy="1285875"/>
            <a:chOff x="0" y="0"/>
            <a:chExt cx="2327669" cy="1714500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2327656" cy="1714500"/>
            </a:xfrm>
            <a:custGeom>
              <a:avLst/>
              <a:gdLst/>
              <a:ahLst/>
              <a:cxnLst/>
              <a:rect l="l" t="t" r="r" b="b"/>
              <a:pathLst>
                <a:path w="2327656" h="1714500">
                  <a:moveTo>
                    <a:pt x="0" y="0"/>
                  </a:moveTo>
                  <a:lnTo>
                    <a:pt x="2327656" y="0"/>
                  </a:lnTo>
                  <a:lnTo>
                    <a:pt x="2327656" y="1714500"/>
                  </a:lnTo>
                  <a:lnTo>
                    <a:pt x="0" y="17145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9"/>
              <a:stretch>
                <a:fillRect t="-122" b="-122"/>
              </a:stretch>
            </a:blipFill>
          </p:spPr>
        </p:sp>
      </p:grpSp>
      <p:grpSp>
        <p:nvGrpSpPr>
          <p:cNvPr id="36" name="Group 36"/>
          <p:cNvGrpSpPr/>
          <p:nvPr/>
        </p:nvGrpSpPr>
        <p:grpSpPr>
          <a:xfrm>
            <a:off x="1089422" y="5786438"/>
            <a:ext cx="870642" cy="647405"/>
            <a:chOff x="0" y="0"/>
            <a:chExt cx="1160856" cy="863206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1160907" cy="863219"/>
            </a:xfrm>
            <a:custGeom>
              <a:avLst/>
              <a:gdLst/>
              <a:ahLst/>
              <a:cxnLst/>
              <a:rect l="l" t="t" r="r" b="b"/>
              <a:pathLst>
                <a:path w="1160907" h="863219">
                  <a:moveTo>
                    <a:pt x="0" y="0"/>
                  </a:moveTo>
                  <a:lnTo>
                    <a:pt x="1160907" y="0"/>
                  </a:lnTo>
                  <a:lnTo>
                    <a:pt x="1160907" y="863219"/>
                  </a:lnTo>
                  <a:lnTo>
                    <a:pt x="0" y="8632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0"/>
              <a:stretch>
                <a:fillRect t="-39" r="4" b="-38"/>
              </a:stretch>
            </a:blipFill>
          </p:spPr>
        </p:sp>
      </p:grpSp>
      <p:grpSp>
        <p:nvGrpSpPr>
          <p:cNvPr id="38" name="Group 38"/>
          <p:cNvGrpSpPr/>
          <p:nvPr/>
        </p:nvGrpSpPr>
        <p:grpSpPr>
          <a:xfrm>
            <a:off x="433092" y="6643688"/>
            <a:ext cx="1745752" cy="1290342"/>
            <a:chOff x="0" y="0"/>
            <a:chExt cx="2327669" cy="1720456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2327656" cy="1720469"/>
            </a:xfrm>
            <a:custGeom>
              <a:avLst/>
              <a:gdLst/>
              <a:ahLst/>
              <a:cxnLst/>
              <a:rect l="l" t="t" r="r" b="b"/>
              <a:pathLst>
                <a:path w="2327656" h="1720469">
                  <a:moveTo>
                    <a:pt x="0" y="0"/>
                  </a:moveTo>
                  <a:lnTo>
                    <a:pt x="2327656" y="0"/>
                  </a:lnTo>
                  <a:lnTo>
                    <a:pt x="2327656" y="1720469"/>
                  </a:lnTo>
                  <a:lnTo>
                    <a:pt x="0" y="17204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1"/>
              <a:stretch>
                <a:fillRect l="-30" r="-31"/>
              </a:stretch>
            </a:blipFill>
          </p:spPr>
        </p:sp>
      </p:grpSp>
      <p:grpSp>
        <p:nvGrpSpPr>
          <p:cNvPr id="40" name="Group 40"/>
          <p:cNvGrpSpPr/>
          <p:nvPr/>
        </p:nvGrpSpPr>
        <p:grpSpPr>
          <a:xfrm>
            <a:off x="1089422" y="6858000"/>
            <a:ext cx="870642" cy="861717"/>
            <a:chOff x="0" y="0"/>
            <a:chExt cx="1160856" cy="1148956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1160907" cy="1148969"/>
            </a:xfrm>
            <a:custGeom>
              <a:avLst/>
              <a:gdLst/>
              <a:ahLst/>
              <a:cxnLst/>
              <a:rect l="l" t="t" r="r" b="b"/>
              <a:pathLst>
                <a:path w="1160907" h="1148969">
                  <a:moveTo>
                    <a:pt x="0" y="0"/>
                  </a:moveTo>
                  <a:lnTo>
                    <a:pt x="1160907" y="0"/>
                  </a:lnTo>
                  <a:lnTo>
                    <a:pt x="1160907" y="1148969"/>
                  </a:lnTo>
                  <a:lnTo>
                    <a:pt x="0" y="11489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2"/>
              <a:stretch>
                <a:fillRect l="-68" r="-65" b="1"/>
              </a:stretch>
            </a:blipFill>
          </p:spPr>
        </p:sp>
      </p:grpSp>
      <p:grpSp>
        <p:nvGrpSpPr>
          <p:cNvPr id="42" name="Group 42"/>
          <p:cNvGrpSpPr/>
          <p:nvPr/>
        </p:nvGrpSpPr>
        <p:grpSpPr>
          <a:xfrm>
            <a:off x="12193486" y="428625"/>
            <a:ext cx="218780" cy="2361905"/>
            <a:chOff x="0" y="0"/>
            <a:chExt cx="291706" cy="3149206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291719" cy="3149219"/>
            </a:xfrm>
            <a:custGeom>
              <a:avLst/>
              <a:gdLst/>
              <a:ahLst/>
              <a:cxnLst/>
              <a:rect l="l" t="t" r="r" b="b"/>
              <a:pathLst>
                <a:path w="291719" h="3149219">
                  <a:moveTo>
                    <a:pt x="0" y="0"/>
                  </a:moveTo>
                  <a:lnTo>
                    <a:pt x="291719" y="0"/>
                  </a:lnTo>
                  <a:lnTo>
                    <a:pt x="291719" y="3149219"/>
                  </a:lnTo>
                  <a:lnTo>
                    <a:pt x="0" y="31492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3"/>
              <a:stretch>
                <a:fillRect l="-1075" r="-1075"/>
              </a:stretch>
            </a:blipFill>
          </p:spPr>
        </p:sp>
      </p:grpSp>
      <p:grpSp>
        <p:nvGrpSpPr>
          <p:cNvPr id="44" name="Group 44"/>
          <p:cNvGrpSpPr/>
          <p:nvPr/>
        </p:nvGrpSpPr>
        <p:grpSpPr>
          <a:xfrm>
            <a:off x="12758936" y="1245930"/>
            <a:ext cx="663570" cy="653415"/>
            <a:chOff x="0" y="0"/>
            <a:chExt cx="1166812" cy="1148956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1166749" cy="1148969"/>
            </a:xfrm>
            <a:custGeom>
              <a:avLst/>
              <a:gdLst/>
              <a:ahLst/>
              <a:cxnLst/>
              <a:rect l="l" t="t" r="r" b="b"/>
              <a:pathLst>
                <a:path w="1166749" h="1148969">
                  <a:moveTo>
                    <a:pt x="0" y="0"/>
                  </a:moveTo>
                  <a:lnTo>
                    <a:pt x="1166749" y="0"/>
                  </a:lnTo>
                  <a:lnTo>
                    <a:pt x="1166749" y="1148969"/>
                  </a:lnTo>
                  <a:lnTo>
                    <a:pt x="0" y="11489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4"/>
              <a:stretch>
                <a:fillRect l="-103" r="-108" b="1"/>
              </a:stretch>
            </a:blipFill>
          </p:spPr>
        </p:sp>
      </p:grpSp>
      <p:sp>
        <p:nvSpPr>
          <p:cNvPr id="46" name="TextBox 46"/>
          <p:cNvSpPr txBox="1"/>
          <p:nvPr/>
        </p:nvSpPr>
        <p:spPr>
          <a:xfrm>
            <a:off x="13598842" y="1187634"/>
            <a:ext cx="2850413" cy="7517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689"/>
              </a:lnSpc>
            </a:pPr>
            <a:r>
              <a:rPr lang="en-US" sz="5989">
                <a:solidFill>
                  <a:srgbClr val="D8AE5E"/>
                </a:solidFill>
                <a:latin typeface="League Gothic"/>
                <a:ea typeface="League Gothic"/>
                <a:cs typeface="League Gothic"/>
                <a:sym typeface="League Gothic"/>
              </a:rPr>
              <a:t>300</a:t>
            </a:r>
          </a:p>
        </p:txBody>
      </p:sp>
      <p:grpSp>
        <p:nvGrpSpPr>
          <p:cNvPr id="47" name="Group 47"/>
          <p:cNvGrpSpPr/>
          <p:nvPr/>
        </p:nvGrpSpPr>
        <p:grpSpPr>
          <a:xfrm>
            <a:off x="433092" y="8139408"/>
            <a:ext cx="17640595" cy="1504655"/>
            <a:chOff x="0" y="0"/>
            <a:chExt cx="23520794" cy="2006206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23520781" cy="2006219"/>
            </a:xfrm>
            <a:custGeom>
              <a:avLst/>
              <a:gdLst/>
              <a:ahLst/>
              <a:cxnLst/>
              <a:rect l="l" t="t" r="r" b="b"/>
              <a:pathLst>
                <a:path w="23520781" h="2006219">
                  <a:moveTo>
                    <a:pt x="0" y="0"/>
                  </a:moveTo>
                  <a:lnTo>
                    <a:pt x="23520781" y="0"/>
                  </a:lnTo>
                  <a:lnTo>
                    <a:pt x="23520781" y="2006219"/>
                  </a:lnTo>
                  <a:lnTo>
                    <a:pt x="0" y="20062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5"/>
              <a:stretch>
                <a:fillRect t="-130" b="-129"/>
              </a:stretch>
            </a:blipFill>
          </p:spPr>
        </p:sp>
      </p:grpSp>
      <p:grpSp>
        <p:nvGrpSpPr>
          <p:cNvPr id="49" name="Group 49"/>
          <p:cNvGrpSpPr/>
          <p:nvPr/>
        </p:nvGrpSpPr>
        <p:grpSpPr>
          <a:xfrm>
            <a:off x="433092" y="8139408"/>
            <a:ext cx="3049486" cy="1504655"/>
            <a:chOff x="0" y="0"/>
            <a:chExt cx="4065981" cy="2006206"/>
          </a:xfrm>
        </p:grpSpPr>
        <p:sp>
          <p:nvSpPr>
            <p:cNvPr id="50" name="Freeform 50"/>
            <p:cNvSpPr/>
            <p:nvPr/>
          </p:nvSpPr>
          <p:spPr>
            <a:xfrm>
              <a:off x="0" y="0"/>
              <a:ext cx="4066032" cy="2006219"/>
            </a:xfrm>
            <a:custGeom>
              <a:avLst/>
              <a:gdLst/>
              <a:ahLst/>
              <a:cxnLst/>
              <a:rect l="l" t="t" r="r" b="b"/>
              <a:pathLst>
                <a:path w="4066032" h="2006219">
                  <a:moveTo>
                    <a:pt x="0" y="0"/>
                  </a:moveTo>
                  <a:lnTo>
                    <a:pt x="4066032" y="0"/>
                  </a:lnTo>
                  <a:lnTo>
                    <a:pt x="4066032" y="2006219"/>
                  </a:lnTo>
                  <a:lnTo>
                    <a:pt x="0" y="20062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6"/>
              <a:stretch>
                <a:fillRect l="-40" r="-39"/>
              </a:stretch>
            </a:blipFill>
          </p:spPr>
        </p:sp>
      </p:grpSp>
      <p:grpSp>
        <p:nvGrpSpPr>
          <p:cNvPr id="51" name="Group 51"/>
          <p:cNvGrpSpPr/>
          <p:nvPr/>
        </p:nvGrpSpPr>
        <p:grpSpPr>
          <a:xfrm>
            <a:off x="1303734" y="8358188"/>
            <a:ext cx="875109" cy="861717"/>
            <a:chOff x="0" y="0"/>
            <a:chExt cx="1166812" cy="1148956"/>
          </a:xfrm>
        </p:grpSpPr>
        <p:sp>
          <p:nvSpPr>
            <p:cNvPr id="52" name="Freeform 52"/>
            <p:cNvSpPr/>
            <p:nvPr/>
          </p:nvSpPr>
          <p:spPr>
            <a:xfrm>
              <a:off x="0" y="0"/>
              <a:ext cx="1166876" cy="1148969"/>
            </a:xfrm>
            <a:custGeom>
              <a:avLst/>
              <a:gdLst/>
              <a:ahLst/>
              <a:cxnLst/>
              <a:rect l="l" t="t" r="r" b="b"/>
              <a:pathLst>
                <a:path w="1166876" h="1148969">
                  <a:moveTo>
                    <a:pt x="0" y="0"/>
                  </a:moveTo>
                  <a:lnTo>
                    <a:pt x="1166876" y="0"/>
                  </a:lnTo>
                  <a:lnTo>
                    <a:pt x="1166876" y="1148969"/>
                  </a:lnTo>
                  <a:lnTo>
                    <a:pt x="0" y="11489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7"/>
              <a:stretch>
                <a:fillRect l="-103" r="-97" b="1"/>
              </a:stretch>
            </a:blipFill>
          </p:spPr>
        </p:sp>
      </p:grpSp>
      <p:grpSp>
        <p:nvGrpSpPr>
          <p:cNvPr id="53" name="Group 53"/>
          <p:cNvGrpSpPr/>
          <p:nvPr/>
        </p:nvGrpSpPr>
        <p:grpSpPr>
          <a:xfrm>
            <a:off x="16265785" y="199415"/>
            <a:ext cx="1410167" cy="1410167"/>
            <a:chOff x="0" y="0"/>
            <a:chExt cx="1880222" cy="1880222"/>
          </a:xfrm>
        </p:grpSpPr>
        <p:sp>
          <p:nvSpPr>
            <p:cNvPr id="54" name="Freeform 54"/>
            <p:cNvSpPr/>
            <p:nvPr/>
          </p:nvSpPr>
          <p:spPr>
            <a:xfrm>
              <a:off x="0" y="0"/>
              <a:ext cx="1880235" cy="1880235"/>
            </a:xfrm>
            <a:custGeom>
              <a:avLst/>
              <a:gdLst/>
              <a:ahLst/>
              <a:cxnLst/>
              <a:rect l="l" t="t" r="r" b="b"/>
              <a:pathLst>
                <a:path w="1880235" h="1880235">
                  <a:moveTo>
                    <a:pt x="0" y="0"/>
                  </a:moveTo>
                  <a:lnTo>
                    <a:pt x="1880235" y="0"/>
                  </a:lnTo>
                  <a:lnTo>
                    <a:pt x="1880235" y="1880235"/>
                  </a:lnTo>
                  <a:lnTo>
                    <a:pt x="0" y="18802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8"/>
              <a:stretch>
                <a:fillRect/>
              </a:stretch>
            </a:blipFill>
          </p:spPr>
        </p:sp>
      </p:grpSp>
      <p:sp>
        <p:nvSpPr>
          <p:cNvPr id="55" name="TextBox 55"/>
          <p:cNvSpPr txBox="1"/>
          <p:nvPr/>
        </p:nvSpPr>
        <p:spPr>
          <a:xfrm>
            <a:off x="440179" y="459315"/>
            <a:ext cx="8469744" cy="29444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380"/>
              </a:lnSpc>
            </a:pPr>
            <a:r>
              <a:rPr lang="en-US" sz="1983" b="1" spc="98">
                <a:solidFill>
                  <a:srgbClr val="D8AE5E"/>
                </a:solidFill>
                <a:latin typeface="Roboto Bold"/>
                <a:ea typeface="Roboto Bold"/>
                <a:cs typeface="Roboto Bold"/>
                <a:sym typeface="Roboto Bold"/>
              </a:rPr>
              <a:t>INTERNATIONAL NETWORK</a:t>
            </a:r>
          </a:p>
        </p:txBody>
      </p:sp>
      <p:sp>
        <p:nvSpPr>
          <p:cNvPr id="56" name="TextBox 56"/>
          <p:cNvSpPr txBox="1"/>
          <p:nvPr/>
        </p:nvSpPr>
        <p:spPr>
          <a:xfrm>
            <a:off x="409699" y="1301458"/>
            <a:ext cx="10295096" cy="14619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690"/>
              </a:lnSpc>
            </a:pPr>
            <a:r>
              <a:rPr lang="en-US" sz="5400" b="1" dirty="0">
                <a:solidFill>
                  <a:srgbClr val="E9E8E8"/>
                </a:solidFill>
                <a:latin typeface="League Gothic"/>
                <a:ea typeface="League Gothic"/>
                <a:cs typeface="League Gothic"/>
                <a:sym typeface="League Gothic"/>
              </a:rPr>
              <a:t>PARTNERSHIPS DESIGNED TO MOVE </a:t>
            </a:r>
            <a:endParaRPr lang="en-US" sz="5400" b="1" dirty="0">
              <a:solidFill>
                <a:srgbClr val="E9E8E8"/>
              </a:solidFill>
              <a:latin typeface="League Gothic"/>
              <a:ea typeface="League Gothic"/>
              <a:cs typeface="League Gothic"/>
            </a:endParaRPr>
          </a:p>
          <a:p>
            <a:pPr algn="l">
              <a:lnSpc>
                <a:spcPts val="5690"/>
              </a:lnSpc>
            </a:pPr>
            <a:r>
              <a:rPr lang="en-US" sz="5400" b="1" dirty="0">
                <a:solidFill>
                  <a:srgbClr val="E9E8E8"/>
                </a:solidFill>
                <a:latin typeface="League Gothic"/>
                <a:ea typeface="League Gothic"/>
                <a:cs typeface="League Gothic"/>
                <a:sym typeface="League Gothic"/>
              </a:rPr>
              <a:t>PEOPLE AND IDEAS</a:t>
            </a:r>
            <a:endParaRPr lang="en-US" sz="5400" b="1" dirty="0">
              <a:solidFill>
                <a:srgbClr val="E9E8E8"/>
              </a:solidFill>
              <a:latin typeface="League Gothic"/>
              <a:ea typeface="League Gothic"/>
              <a:cs typeface="League Gothic"/>
            </a:endParaRPr>
          </a:p>
        </p:txBody>
      </p:sp>
      <p:sp>
        <p:nvSpPr>
          <p:cNvPr id="57" name="TextBox 57"/>
          <p:cNvSpPr txBox="1"/>
          <p:nvPr/>
        </p:nvSpPr>
        <p:spPr>
          <a:xfrm>
            <a:off x="2397623" y="3460204"/>
            <a:ext cx="2804618" cy="2949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300"/>
              </a:lnSpc>
            </a:pPr>
            <a:r>
              <a:rPr lang="en-US" sz="1917" b="1" dirty="0">
                <a:solidFill>
                  <a:srgbClr val="E9E8E8"/>
                </a:solidFill>
                <a:latin typeface="Roboto Bold"/>
                <a:ea typeface="Roboto Bold"/>
                <a:cs typeface="Roboto Bold"/>
                <a:sym typeface="Roboto Bold"/>
              </a:rPr>
              <a:t>Erasmus+ mobility</a:t>
            </a:r>
          </a:p>
        </p:txBody>
      </p:sp>
      <p:sp>
        <p:nvSpPr>
          <p:cNvPr id="58" name="TextBox 58"/>
          <p:cNvSpPr txBox="1"/>
          <p:nvPr/>
        </p:nvSpPr>
        <p:spPr>
          <a:xfrm>
            <a:off x="2397623" y="4692501"/>
            <a:ext cx="2504780" cy="3088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98"/>
              </a:lnSpc>
            </a:pPr>
            <a:r>
              <a:rPr lang="en-US" sz="1915" b="1">
                <a:solidFill>
                  <a:srgbClr val="E9E8E8"/>
                </a:solidFill>
                <a:latin typeface="Roboto Bold"/>
                <a:ea typeface="Roboto Bold"/>
                <a:cs typeface="Roboto Bold"/>
                <a:sym typeface="Roboto Bold"/>
              </a:rPr>
              <a:t>Joint degree pathways</a:t>
            </a:r>
          </a:p>
        </p:txBody>
      </p:sp>
      <p:sp>
        <p:nvSpPr>
          <p:cNvPr id="59" name="TextBox 59"/>
          <p:cNvSpPr txBox="1"/>
          <p:nvPr/>
        </p:nvSpPr>
        <p:spPr>
          <a:xfrm>
            <a:off x="2397623" y="7170487"/>
            <a:ext cx="2504780" cy="3088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98"/>
              </a:lnSpc>
            </a:pPr>
            <a:r>
              <a:rPr lang="en-US" sz="1915" b="1">
                <a:solidFill>
                  <a:srgbClr val="E9E8E8"/>
                </a:solidFill>
                <a:latin typeface="Roboto Bold"/>
                <a:ea typeface="Roboto Bold"/>
                <a:cs typeface="Roboto Bold"/>
                <a:sym typeface="Roboto Bold"/>
              </a:rPr>
              <a:t>Collaborative research</a:t>
            </a:r>
          </a:p>
        </p:txBody>
      </p:sp>
      <p:sp>
        <p:nvSpPr>
          <p:cNvPr id="60" name="TextBox 60"/>
          <p:cNvSpPr txBox="1"/>
          <p:nvPr/>
        </p:nvSpPr>
        <p:spPr>
          <a:xfrm>
            <a:off x="13598842" y="1833316"/>
            <a:ext cx="3420075" cy="4529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28"/>
              </a:lnSpc>
            </a:pPr>
            <a:r>
              <a:rPr lang="en-US" sz="2857" b="1" dirty="0">
                <a:solidFill>
                  <a:srgbClr val="E9E8E8"/>
                </a:solidFill>
                <a:latin typeface="Roboto Bold"/>
                <a:ea typeface="Roboto Bold"/>
                <a:cs typeface="Roboto Bold"/>
                <a:sym typeface="Roboto Bold"/>
              </a:rPr>
              <a:t>Bilateral agreements</a:t>
            </a:r>
          </a:p>
        </p:txBody>
      </p:sp>
      <p:sp>
        <p:nvSpPr>
          <p:cNvPr id="61" name="TextBox 61"/>
          <p:cNvSpPr txBox="1"/>
          <p:nvPr/>
        </p:nvSpPr>
        <p:spPr>
          <a:xfrm>
            <a:off x="3049533" y="8513789"/>
            <a:ext cx="14805375" cy="5623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772"/>
              </a:lnSpc>
            </a:pPr>
            <a:r>
              <a:rPr lang="en-US" sz="3600" b="1" dirty="0">
                <a:solidFill>
                  <a:srgbClr val="000F2B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League Gothic"/>
                <a:sym typeface="League Gothic"/>
              </a:rPr>
              <a:t>Cooperation across education, mobility and research</a:t>
            </a:r>
            <a:endParaRPr lang="en-US" sz="3600" b="1" dirty="0">
              <a:solidFill>
                <a:srgbClr val="000F2B"/>
              </a:solidFill>
              <a:latin typeface="Malgun Gothic" panose="020B0503020000020004" pitchFamily="34" charset="-127"/>
              <a:ea typeface="Malgun Gothic" panose="020B0503020000020004" pitchFamily="34" charset="-127"/>
              <a:cs typeface="League Gothic"/>
            </a:endParaRPr>
          </a:p>
        </p:txBody>
      </p:sp>
      <p:sp>
        <p:nvSpPr>
          <p:cNvPr id="62" name="TextBox 62"/>
          <p:cNvSpPr txBox="1"/>
          <p:nvPr/>
        </p:nvSpPr>
        <p:spPr>
          <a:xfrm>
            <a:off x="2397623" y="5928665"/>
            <a:ext cx="3018234" cy="3184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00"/>
              </a:lnSpc>
            </a:pPr>
            <a:r>
              <a:rPr lang="en-US" sz="1916" b="1">
                <a:solidFill>
                  <a:srgbClr val="E9E8E8"/>
                </a:solidFill>
                <a:latin typeface="Roboto Bold"/>
                <a:ea typeface="Roboto Bold"/>
                <a:cs typeface="Roboto Bold"/>
                <a:sym typeface="Roboto Bold"/>
              </a:rPr>
              <a:t>Staff and student exchange</a:t>
            </a:r>
          </a:p>
        </p:txBody>
      </p:sp>
      <p:grpSp>
        <p:nvGrpSpPr>
          <p:cNvPr id="63" name="Group 63"/>
          <p:cNvGrpSpPr/>
          <p:nvPr/>
        </p:nvGrpSpPr>
        <p:grpSpPr>
          <a:xfrm>
            <a:off x="1089422" y="9644062"/>
            <a:ext cx="3920128" cy="214312"/>
            <a:chOff x="0" y="0"/>
            <a:chExt cx="5226837" cy="285750"/>
          </a:xfrm>
        </p:grpSpPr>
        <p:sp>
          <p:nvSpPr>
            <p:cNvPr id="64" name="Freeform 64"/>
            <p:cNvSpPr/>
            <p:nvPr/>
          </p:nvSpPr>
          <p:spPr>
            <a:xfrm>
              <a:off x="0" y="0"/>
              <a:ext cx="5226812" cy="285750"/>
            </a:xfrm>
            <a:custGeom>
              <a:avLst/>
              <a:gdLst/>
              <a:ahLst/>
              <a:cxnLst/>
              <a:rect l="l" t="t" r="r" b="b"/>
              <a:pathLst>
                <a:path w="5226812" h="285750">
                  <a:moveTo>
                    <a:pt x="0" y="0"/>
                  </a:moveTo>
                  <a:lnTo>
                    <a:pt x="5226812" y="0"/>
                  </a:lnTo>
                  <a:lnTo>
                    <a:pt x="5226812" y="285750"/>
                  </a:lnTo>
                  <a:lnTo>
                    <a:pt x="0" y="2857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9"/>
              <a:stretch>
                <a:fillRect t="-1204" b="-1204"/>
              </a:stretch>
            </a:blipFill>
          </p:spPr>
        </p:sp>
      </p:grpSp>
      <p:sp>
        <p:nvSpPr>
          <p:cNvPr id="65" name="TextBox 65"/>
          <p:cNvSpPr txBox="1"/>
          <p:nvPr/>
        </p:nvSpPr>
        <p:spPr>
          <a:xfrm>
            <a:off x="656330" y="9541955"/>
            <a:ext cx="401841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99"/>
              </a:lnSpc>
            </a:pPr>
            <a:r>
              <a:rPr lang="tr-TR" sz="1999" b="1" spc="199" dirty="0">
                <a:solidFill>
                  <a:srgbClr val="C69E5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13</a:t>
            </a:r>
            <a:endParaRPr lang="en-US" sz="1999" b="1" spc="199" dirty="0">
              <a:solidFill>
                <a:srgbClr val="C69E51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69" name="Serbest Form: Şekil 68">
            <a:extLst>
              <a:ext uri="{FF2B5EF4-FFF2-40B4-BE49-F238E27FC236}">
                <a16:creationId xmlns:a16="http://schemas.microsoft.com/office/drawing/2014/main" id="{85B53B5D-3A11-43F9-A1A6-713627E2DCE6}"/>
              </a:ext>
            </a:extLst>
          </p:cNvPr>
          <p:cNvSpPr/>
          <p:nvPr/>
        </p:nvSpPr>
        <p:spPr>
          <a:xfrm>
            <a:off x="12869839" y="5356746"/>
            <a:ext cx="719919" cy="682388"/>
          </a:xfrm>
          <a:custGeom>
            <a:avLst/>
            <a:gdLst>
              <a:gd name="connsiteX0" fmla="*/ 143301 w 719919"/>
              <a:gd name="connsiteY0" fmla="*/ 0 h 682388"/>
              <a:gd name="connsiteX1" fmla="*/ 85298 w 719919"/>
              <a:gd name="connsiteY1" fmla="*/ 78475 h 682388"/>
              <a:gd name="connsiteX2" fmla="*/ 0 w 719919"/>
              <a:gd name="connsiteY2" fmla="*/ 218364 h 682388"/>
              <a:gd name="connsiteX3" fmla="*/ 68239 w 719919"/>
              <a:gd name="connsiteY3" fmla="*/ 341194 h 682388"/>
              <a:gd name="connsiteX4" fmla="*/ 109182 w 719919"/>
              <a:gd name="connsiteY4" fmla="*/ 395785 h 682388"/>
              <a:gd name="connsiteX5" fmla="*/ 122830 w 719919"/>
              <a:gd name="connsiteY5" fmla="*/ 484496 h 682388"/>
              <a:gd name="connsiteX6" fmla="*/ 194480 w 719919"/>
              <a:gd name="connsiteY6" fmla="*/ 545911 h 682388"/>
              <a:gd name="connsiteX7" fmla="*/ 218364 w 719919"/>
              <a:gd name="connsiteY7" fmla="*/ 607326 h 682388"/>
              <a:gd name="connsiteX8" fmla="*/ 276367 w 719919"/>
              <a:gd name="connsiteY8" fmla="*/ 682388 h 682388"/>
              <a:gd name="connsiteX9" fmla="*/ 296839 w 719919"/>
              <a:gd name="connsiteY9" fmla="*/ 620973 h 682388"/>
              <a:gd name="connsiteX10" fmla="*/ 440140 w 719919"/>
              <a:gd name="connsiteY10" fmla="*/ 644857 h 682388"/>
              <a:gd name="connsiteX11" fmla="*/ 494731 w 719919"/>
              <a:gd name="connsiteY11" fmla="*/ 569794 h 682388"/>
              <a:gd name="connsiteX12" fmla="*/ 593677 w 719919"/>
              <a:gd name="connsiteY12" fmla="*/ 552735 h 682388"/>
              <a:gd name="connsiteX13" fmla="*/ 706271 w 719919"/>
              <a:gd name="connsiteY13" fmla="*/ 508379 h 682388"/>
              <a:gd name="connsiteX14" fmla="*/ 719919 w 719919"/>
              <a:gd name="connsiteY14" fmla="*/ 402609 h 682388"/>
              <a:gd name="connsiteX15" fmla="*/ 614149 w 719919"/>
              <a:gd name="connsiteY15" fmla="*/ 354842 h 682388"/>
              <a:gd name="connsiteX16" fmla="*/ 545910 w 719919"/>
              <a:gd name="connsiteY16" fmla="*/ 293427 h 682388"/>
              <a:gd name="connsiteX17" fmla="*/ 518615 w 719919"/>
              <a:gd name="connsiteY17" fmla="*/ 225188 h 682388"/>
              <a:gd name="connsiteX18" fmla="*/ 453788 w 719919"/>
              <a:gd name="connsiteY18" fmla="*/ 102358 h 682388"/>
              <a:gd name="connsiteX19" fmla="*/ 327546 w 719919"/>
              <a:gd name="connsiteY19" fmla="*/ 119418 h 682388"/>
              <a:gd name="connsiteX20" fmla="*/ 242248 w 719919"/>
              <a:gd name="connsiteY20" fmla="*/ 61415 h 682388"/>
              <a:gd name="connsiteX21" fmla="*/ 143301 w 719919"/>
              <a:gd name="connsiteY21" fmla="*/ 0 h 682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719919" h="682388">
                <a:moveTo>
                  <a:pt x="143301" y="0"/>
                </a:moveTo>
                <a:lnTo>
                  <a:pt x="85298" y="78475"/>
                </a:lnTo>
                <a:lnTo>
                  <a:pt x="0" y="218364"/>
                </a:lnTo>
                <a:lnTo>
                  <a:pt x="68239" y="341194"/>
                </a:lnTo>
                <a:lnTo>
                  <a:pt x="109182" y="395785"/>
                </a:lnTo>
                <a:lnTo>
                  <a:pt x="122830" y="484496"/>
                </a:lnTo>
                <a:lnTo>
                  <a:pt x="194480" y="545911"/>
                </a:lnTo>
                <a:lnTo>
                  <a:pt x="218364" y="607326"/>
                </a:lnTo>
                <a:lnTo>
                  <a:pt x="276367" y="682388"/>
                </a:lnTo>
                <a:lnTo>
                  <a:pt x="296839" y="620973"/>
                </a:lnTo>
                <a:lnTo>
                  <a:pt x="440140" y="644857"/>
                </a:lnTo>
                <a:lnTo>
                  <a:pt x="494731" y="569794"/>
                </a:lnTo>
                <a:lnTo>
                  <a:pt x="593677" y="552735"/>
                </a:lnTo>
                <a:lnTo>
                  <a:pt x="706271" y="508379"/>
                </a:lnTo>
                <a:lnTo>
                  <a:pt x="719919" y="402609"/>
                </a:lnTo>
                <a:lnTo>
                  <a:pt x="614149" y="354842"/>
                </a:lnTo>
                <a:lnTo>
                  <a:pt x="545910" y="293427"/>
                </a:lnTo>
                <a:lnTo>
                  <a:pt x="518615" y="225188"/>
                </a:lnTo>
                <a:lnTo>
                  <a:pt x="453788" y="102358"/>
                </a:lnTo>
                <a:lnTo>
                  <a:pt x="327546" y="119418"/>
                </a:lnTo>
                <a:lnTo>
                  <a:pt x="242248" y="61415"/>
                </a:lnTo>
                <a:lnTo>
                  <a:pt x="143301" y="0"/>
                </a:lnTo>
                <a:close/>
              </a:path>
            </a:pathLst>
          </a:custGeom>
          <a:solidFill>
            <a:srgbClr val="BF913A"/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8" name="Yay 67">
            <a:extLst>
              <a:ext uri="{FF2B5EF4-FFF2-40B4-BE49-F238E27FC236}">
                <a16:creationId xmlns:a16="http://schemas.microsoft.com/office/drawing/2014/main" id="{B8055943-1377-46BA-9874-66893C259407}"/>
              </a:ext>
            </a:extLst>
          </p:cNvPr>
          <p:cNvSpPr/>
          <p:nvPr/>
        </p:nvSpPr>
        <p:spPr>
          <a:xfrm>
            <a:off x="12918028" y="4974805"/>
            <a:ext cx="223324" cy="1474728"/>
          </a:xfrm>
          <a:prstGeom prst="arc">
            <a:avLst/>
          </a:prstGeom>
          <a:ln>
            <a:solidFill>
              <a:srgbClr val="E5C1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E05987D9-C361-4AF7-9953-20C4045DCF29}"/>
              </a:ext>
            </a:extLst>
          </p:cNvPr>
          <p:cNvSpPr/>
          <p:nvPr/>
        </p:nvSpPr>
        <p:spPr>
          <a:xfrm>
            <a:off x="13124181" y="5676900"/>
            <a:ext cx="45719" cy="50093"/>
          </a:xfrm>
          <a:prstGeom prst="ellipse">
            <a:avLst/>
          </a:prstGeom>
          <a:solidFill>
            <a:srgbClr val="FFFFF3"/>
          </a:solidFill>
          <a:ln>
            <a:solidFill>
              <a:srgbClr val="FFFF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58620" y="-89221"/>
            <a:ext cx="18605230" cy="10465441"/>
            <a:chOff x="0" y="0"/>
            <a:chExt cx="24806974" cy="1395392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807038" cy="13953871"/>
            </a:xfrm>
            <a:custGeom>
              <a:avLst/>
              <a:gdLst/>
              <a:ahLst/>
              <a:cxnLst/>
              <a:rect l="l" t="t" r="r" b="b"/>
              <a:pathLst>
                <a:path w="24807038" h="13953871">
                  <a:moveTo>
                    <a:pt x="0" y="0"/>
                  </a:moveTo>
                  <a:lnTo>
                    <a:pt x="24807038" y="0"/>
                  </a:lnTo>
                  <a:lnTo>
                    <a:pt x="24807038" y="13953871"/>
                  </a:lnTo>
                  <a:lnTo>
                    <a:pt x="0" y="139538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26" b="-26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1089422" y="9644062"/>
            <a:ext cx="3920128" cy="214312"/>
            <a:chOff x="0" y="0"/>
            <a:chExt cx="5226837" cy="28575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5226812" cy="285750"/>
            </a:xfrm>
            <a:custGeom>
              <a:avLst/>
              <a:gdLst/>
              <a:ahLst/>
              <a:cxnLst/>
              <a:rect l="l" t="t" r="r" b="b"/>
              <a:pathLst>
                <a:path w="5226812" h="285750">
                  <a:moveTo>
                    <a:pt x="0" y="0"/>
                  </a:moveTo>
                  <a:lnTo>
                    <a:pt x="5226812" y="0"/>
                  </a:lnTo>
                  <a:lnTo>
                    <a:pt x="5226812" y="285750"/>
                  </a:lnTo>
                  <a:lnTo>
                    <a:pt x="0" y="2857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1204" b="-1204"/>
              </a:stretch>
            </a:blipFill>
          </p:spPr>
        </p:sp>
      </p:grpSp>
      <p:sp>
        <p:nvSpPr>
          <p:cNvPr id="6" name="TextBox 6"/>
          <p:cNvSpPr txBox="1"/>
          <p:nvPr/>
        </p:nvSpPr>
        <p:spPr>
          <a:xfrm>
            <a:off x="656330" y="9541955"/>
            <a:ext cx="401841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99"/>
              </a:lnSpc>
            </a:pPr>
            <a:r>
              <a:rPr lang="tr-TR" sz="1999" b="1" spc="199" dirty="0">
                <a:solidFill>
                  <a:srgbClr val="C69E5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14</a:t>
            </a:r>
            <a:endParaRPr lang="en-US" sz="1999" b="1" spc="199" dirty="0">
              <a:solidFill>
                <a:srgbClr val="C69E51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grpSp>
        <p:nvGrpSpPr>
          <p:cNvPr id="7" name="Group 7"/>
          <p:cNvGrpSpPr/>
          <p:nvPr/>
        </p:nvGrpSpPr>
        <p:grpSpPr>
          <a:xfrm>
            <a:off x="16554221" y="323621"/>
            <a:ext cx="1410167" cy="1410167"/>
            <a:chOff x="0" y="0"/>
            <a:chExt cx="1880222" cy="1880222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880235" cy="1880235"/>
            </a:xfrm>
            <a:custGeom>
              <a:avLst/>
              <a:gdLst/>
              <a:ahLst/>
              <a:cxnLst/>
              <a:rect l="l" t="t" r="r" b="b"/>
              <a:pathLst>
                <a:path w="1880235" h="1880235">
                  <a:moveTo>
                    <a:pt x="0" y="0"/>
                  </a:moveTo>
                  <a:lnTo>
                    <a:pt x="1880235" y="0"/>
                  </a:lnTo>
                  <a:lnTo>
                    <a:pt x="1880235" y="1880235"/>
                  </a:lnTo>
                  <a:lnTo>
                    <a:pt x="0" y="18802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0" y="4286250"/>
            <a:ext cx="5661422" cy="4290717"/>
            <a:chOff x="0" y="0"/>
            <a:chExt cx="7548562" cy="5720956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7548499" cy="5720969"/>
            </a:xfrm>
            <a:custGeom>
              <a:avLst/>
              <a:gdLst/>
              <a:ahLst/>
              <a:cxnLst/>
              <a:rect l="l" t="t" r="r" b="b"/>
              <a:pathLst>
                <a:path w="7548499" h="5720969">
                  <a:moveTo>
                    <a:pt x="0" y="0"/>
                  </a:moveTo>
                  <a:lnTo>
                    <a:pt x="7548499" y="0"/>
                  </a:lnTo>
                  <a:lnTo>
                    <a:pt x="7548499" y="5720969"/>
                  </a:lnTo>
                  <a:lnTo>
                    <a:pt x="0" y="57209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2" r="-3"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>
            <a:off x="5442642" y="214312"/>
            <a:ext cx="12631045" cy="9858375"/>
            <a:chOff x="0" y="0"/>
            <a:chExt cx="16841394" cy="131445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6841343" cy="13144500"/>
            </a:xfrm>
            <a:custGeom>
              <a:avLst/>
              <a:gdLst/>
              <a:ahLst/>
              <a:cxnLst/>
              <a:rect l="l" t="t" r="r" b="b"/>
              <a:pathLst>
                <a:path w="16841343" h="13144500">
                  <a:moveTo>
                    <a:pt x="0" y="0"/>
                  </a:moveTo>
                  <a:lnTo>
                    <a:pt x="16841343" y="0"/>
                  </a:lnTo>
                  <a:lnTo>
                    <a:pt x="16841343" y="13144500"/>
                  </a:lnTo>
                  <a:lnTo>
                    <a:pt x="0" y="131445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1" r="-2"/>
              </a:stretch>
            </a:blipFill>
          </p:spPr>
        </p:sp>
      </p:grpSp>
      <p:sp>
        <p:nvSpPr>
          <p:cNvPr id="10" name="TextBox 10"/>
          <p:cNvSpPr txBox="1"/>
          <p:nvPr/>
        </p:nvSpPr>
        <p:spPr>
          <a:xfrm>
            <a:off x="6124699" y="5078959"/>
            <a:ext cx="3951389" cy="11405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386"/>
              </a:lnSpc>
            </a:pPr>
            <a:r>
              <a:rPr lang="en-US" sz="5990" b="1">
                <a:solidFill>
                  <a:srgbClr val="F8F4EB"/>
                </a:solidFill>
                <a:latin typeface="Antonio Bold"/>
                <a:ea typeface="Antonio Bold"/>
                <a:cs typeface="Antonio Bold"/>
                <a:sym typeface="Antonio Bold"/>
              </a:rPr>
              <a:t>231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124699" y="3339160"/>
            <a:ext cx="3620986" cy="13176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80"/>
              </a:lnSpc>
            </a:pPr>
            <a:r>
              <a:rPr lang="en-US" sz="2415" b="1">
                <a:solidFill>
                  <a:srgbClr val="F8F4EB"/>
                </a:solidFill>
                <a:latin typeface="Lato Bold"/>
                <a:ea typeface="Lato Bold"/>
                <a:cs typeface="Lato Bold"/>
                <a:sym typeface="Lato Bold"/>
              </a:rPr>
              <a:t>2025 papers in the world's top 10% most-cited publications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6094514" y="7072312"/>
            <a:ext cx="2616394" cy="2357438"/>
            <a:chOff x="0" y="0"/>
            <a:chExt cx="3488525" cy="314325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3488563" cy="3143250"/>
            </a:xfrm>
            <a:custGeom>
              <a:avLst/>
              <a:gdLst/>
              <a:ahLst/>
              <a:cxnLst/>
              <a:rect l="l" t="t" r="r" b="b"/>
              <a:pathLst>
                <a:path w="3488563" h="3143250">
                  <a:moveTo>
                    <a:pt x="0" y="0"/>
                  </a:moveTo>
                  <a:lnTo>
                    <a:pt x="3488563" y="0"/>
                  </a:lnTo>
                  <a:lnTo>
                    <a:pt x="3488563" y="3143250"/>
                  </a:lnTo>
                  <a:lnTo>
                    <a:pt x="0" y="31432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59" r="1" b="-59"/>
              </a:stretch>
            </a:blipFill>
          </p:spPr>
        </p:sp>
      </p:grpSp>
      <p:grpSp>
        <p:nvGrpSpPr>
          <p:cNvPr id="14" name="Group 14"/>
          <p:cNvGrpSpPr/>
          <p:nvPr/>
        </p:nvGrpSpPr>
        <p:grpSpPr>
          <a:xfrm>
            <a:off x="7332755" y="5167360"/>
            <a:ext cx="5470941" cy="1302972"/>
            <a:chOff x="0" y="0"/>
            <a:chExt cx="7294588" cy="1737296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7294626" cy="1737360"/>
            </a:xfrm>
            <a:custGeom>
              <a:avLst/>
              <a:gdLst/>
              <a:ahLst/>
              <a:cxnLst/>
              <a:rect l="l" t="t" r="r" b="b"/>
              <a:pathLst>
                <a:path w="7294626" h="1737360">
                  <a:moveTo>
                    <a:pt x="0" y="0"/>
                  </a:moveTo>
                  <a:lnTo>
                    <a:pt x="7294626" y="0"/>
                  </a:lnTo>
                  <a:lnTo>
                    <a:pt x="7294626" y="1737360"/>
                  </a:lnTo>
                  <a:lnTo>
                    <a:pt x="0" y="17373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t="-5" b="-1"/>
              </a:stretch>
            </a:blipFill>
          </p:spPr>
        </p:sp>
      </p:grpSp>
      <p:sp>
        <p:nvSpPr>
          <p:cNvPr id="16" name="TextBox 16"/>
          <p:cNvSpPr txBox="1"/>
          <p:nvPr/>
        </p:nvSpPr>
        <p:spPr>
          <a:xfrm>
            <a:off x="7826873" y="5608301"/>
            <a:ext cx="3730466" cy="3525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37"/>
              </a:lnSpc>
            </a:pPr>
            <a:r>
              <a:rPr lang="en-US" sz="1884" b="1">
                <a:solidFill>
                  <a:srgbClr val="F8F4EB"/>
                </a:solidFill>
                <a:latin typeface="Lato Bold"/>
                <a:ea typeface="Lato Bold"/>
                <a:cs typeface="Lato Bold"/>
                <a:sym typeface="Lato Bold"/>
              </a:rPr>
              <a:t>Top 10% most-cited publications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11557340" y="7072312"/>
            <a:ext cx="218780" cy="2357438"/>
            <a:chOff x="0" y="0"/>
            <a:chExt cx="291706" cy="314325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291719" cy="3143250"/>
            </a:xfrm>
            <a:custGeom>
              <a:avLst/>
              <a:gdLst/>
              <a:ahLst/>
              <a:cxnLst/>
              <a:rect l="l" t="t" r="r" b="b"/>
              <a:pathLst>
                <a:path w="291719" h="3143250">
                  <a:moveTo>
                    <a:pt x="0" y="0"/>
                  </a:moveTo>
                  <a:lnTo>
                    <a:pt x="291719" y="0"/>
                  </a:lnTo>
                  <a:lnTo>
                    <a:pt x="291719" y="3143250"/>
                  </a:lnTo>
                  <a:lnTo>
                    <a:pt x="0" y="31432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979" r="-975"/>
              </a:stretch>
            </a:blipFill>
          </p:spPr>
        </p:sp>
      </p:grpSp>
      <p:sp>
        <p:nvSpPr>
          <p:cNvPr id="19" name="TextBox 19"/>
          <p:cNvSpPr txBox="1"/>
          <p:nvPr/>
        </p:nvSpPr>
        <p:spPr>
          <a:xfrm>
            <a:off x="11865321" y="7072398"/>
            <a:ext cx="5989587" cy="3656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65"/>
              </a:lnSpc>
            </a:pPr>
            <a:r>
              <a:rPr lang="en-US" sz="1904" b="1" spc="190">
                <a:solidFill>
                  <a:srgbClr val="F8F4EB"/>
                </a:solidFill>
                <a:latin typeface="Lato Bold"/>
                <a:ea typeface="Lato Bold"/>
                <a:cs typeface="Lato Bold"/>
                <a:sym typeface="Lato Bold"/>
              </a:rPr>
              <a:t>TIMES HIGHER EDUCATION RANKINGS 2026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15238514" y="6654613"/>
            <a:ext cx="2616394" cy="428625"/>
            <a:chOff x="0" y="0"/>
            <a:chExt cx="3488525" cy="57150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3488563" cy="571500"/>
            </a:xfrm>
            <a:custGeom>
              <a:avLst/>
              <a:gdLst/>
              <a:ahLst/>
              <a:cxnLst/>
              <a:rect l="l" t="t" r="r" b="b"/>
              <a:pathLst>
                <a:path w="3488563" h="571500">
                  <a:moveTo>
                    <a:pt x="0" y="0"/>
                  </a:moveTo>
                  <a:lnTo>
                    <a:pt x="3488563" y="0"/>
                  </a:lnTo>
                  <a:lnTo>
                    <a:pt x="3488563" y="571500"/>
                  </a:lnTo>
                  <a:lnTo>
                    <a:pt x="0" y="5715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t="-513" r="1" b="-511"/>
              </a:stretch>
            </a:blipFill>
          </p:spPr>
        </p:sp>
      </p:grpSp>
      <p:grpSp>
        <p:nvGrpSpPr>
          <p:cNvPr id="22" name="Group 22"/>
          <p:cNvGrpSpPr/>
          <p:nvPr/>
        </p:nvGrpSpPr>
        <p:grpSpPr>
          <a:xfrm>
            <a:off x="14367872" y="7715250"/>
            <a:ext cx="218780" cy="1504655"/>
            <a:chOff x="0" y="0"/>
            <a:chExt cx="291706" cy="2006206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291719" cy="2006219"/>
            </a:xfrm>
            <a:custGeom>
              <a:avLst/>
              <a:gdLst/>
              <a:ahLst/>
              <a:cxnLst/>
              <a:rect l="l" t="t" r="r" b="b"/>
              <a:pathLst>
                <a:path w="291719" h="2006219">
                  <a:moveTo>
                    <a:pt x="0" y="0"/>
                  </a:moveTo>
                  <a:lnTo>
                    <a:pt x="291719" y="0"/>
                  </a:lnTo>
                  <a:lnTo>
                    <a:pt x="291719" y="2006219"/>
                  </a:lnTo>
                  <a:lnTo>
                    <a:pt x="0" y="20062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-1118" r="-1110"/>
              </a:stretch>
            </a:blipFill>
          </p:spPr>
        </p:sp>
      </p:grpSp>
      <p:grpSp>
        <p:nvGrpSpPr>
          <p:cNvPr id="24" name="Group 24"/>
          <p:cNvGrpSpPr/>
          <p:nvPr/>
        </p:nvGrpSpPr>
        <p:grpSpPr>
          <a:xfrm>
            <a:off x="5786523" y="1509093"/>
            <a:ext cx="11979173" cy="6005217"/>
            <a:chOff x="0" y="0"/>
            <a:chExt cx="15972231" cy="8006956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5972282" cy="8006969"/>
            </a:xfrm>
            <a:custGeom>
              <a:avLst/>
              <a:gdLst/>
              <a:ahLst/>
              <a:cxnLst/>
              <a:rect l="l" t="t" r="r" b="b"/>
              <a:pathLst>
                <a:path w="15972282" h="8006969">
                  <a:moveTo>
                    <a:pt x="0" y="0"/>
                  </a:moveTo>
                  <a:lnTo>
                    <a:pt x="15972282" y="0"/>
                  </a:lnTo>
                  <a:lnTo>
                    <a:pt x="15972282" y="8006969"/>
                  </a:lnTo>
                  <a:lnTo>
                    <a:pt x="0" y="80069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-3" r="-2"/>
              </a:stretch>
            </a:blipFill>
          </p:spPr>
        </p:sp>
      </p:grpSp>
      <p:grpSp>
        <p:nvGrpSpPr>
          <p:cNvPr id="26" name="Group 26"/>
          <p:cNvGrpSpPr/>
          <p:nvPr/>
        </p:nvGrpSpPr>
        <p:grpSpPr>
          <a:xfrm>
            <a:off x="16327936" y="214312"/>
            <a:ext cx="1741284" cy="1933280"/>
            <a:chOff x="0" y="0"/>
            <a:chExt cx="2321712" cy="2577706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2321687" cy="2577719"/>
            </a:xfrm>
            <a:custGeom>
              <a:avLst/>
              <a:gdLst/>
              <a:ahLst/>
              <a:cxnLst/>
              <a:rect l="l" t="t" r="r" b="b"/>
              <a:pathLst>
                <a:path w="2321687" h="2577719">
                  <a:moveTo>
                    <a:pt x="0" y="0"/>
                  </a:moveTo>
                  <a:lnTo>
                    <a:pt x="2321687" y="0"/>
                  </a:lnTo>
                  <a:lnTo>
                    <a:pt x="2321687" y="2577719"/>
                  </a:lnTo>
                  <a:lnTo>
                    <a:pt x="0" y="25777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l="-121" r="-123"/>
              </a:stretch>
            </a:blipFill>
          </p:spPr>
        </p:sp>
      </p:grpSp>
      <p:sp>
        <p:nvSpPr>
          <p:cNvPr id="28" name="Freeform 28"/>
          <p:cNvSpPr/>
          <p:nvPr/>
        </p:nvSpPr>
        <p:spPr>
          <a:xfrm rot="-5400000" flipH="1" flipV="1">
            <a:off x="31552" y="3842703"/>
            <a:ext cx="4392263" cy="6459217"/>
          </a:xfrm>
          <a:custGeom>
            <a:avLst/>
            <a:gdLst/>
            <a:ahLst/>
            <a:cxnLst/>
            <a:rect l="l" t="t" r="r" b="b"/>
            <a:pathLst>
              <a:path w="4392263" h="6459217">
                <a:moveTo>
                  <a:pt x="4392263" y="6459216"/>
                </a:moveTo>
                <a:lnTo>
                  <a:pt x="0" y="6459216"/>
                </a:lnTo>
                <a:lnTo>
                  <a:pt x="0" y="0"/>
                </a:lnTo>
                <a:lnTo>
                  <a:pt x="4392263" y="0"/>
                </a:lnTo>
                <a:lnTo>
                  <a:pt x="4392263" y="6459216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tretch>
              <a:fillRect l="-30" r="-30"/>
            </a:stretch>
          </a:blip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sp>
      <p:grpSp>
        <p:nvGrpSpPr>
          <p:cNvPr id="29" name="Group 29"/>
          <p:cNvGrpSpPr/>
          <p:nvPr/>
        </p:nvGrpSpPr>
        <p:grpSpPr>
          <a:xfrm>
            <a:off x="-549364" y="4988061"/>
            <a:ext cx="5861876" cy="4092798"/>
            <a:chOff x="14852636" y="-4012537"/>
            <a:chExt cx="7815835" cy="5457063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30" name="Freeform 30"/>
            <p:cNvSpPr/>
            <p:nvPr/>
          </p:nvSpPr>
          <p:spPr>
            <a:xfrm>
              <a:off x="14852636" y="-4012537"/>
              <a:ext cx="7815835" cy="5457063"/>
            </a:xfrm>
            <a:custGeom>
              <a:avLst/>
              <a:gdLst/>
              <a:ahLst/>
              <a:cxnLst/>
              <a:rect l="l" t="t" r="r" b="b"/>
              <a:pathLst>
                <a:path w="7815834" h="5457063">
                  <a:moveTo>
                    <a:pt x="0" y="909574"/>
                  </a:moveTo>
                  <a:cubicBezTo>
                    <a:pt x="0" y="407162"/>
                    <a:pt x="407162" y="0"/>
                    <a:pt x="909574" y="0"/>
                  </a:cubicBezTo>
                  <a:lnTo>
                    <a:pt x="6906260" y="0"/>
                  </a:lnTo>
                  <a:cubicBezTo>
                    <a:pt x="7408545" y="0"/>
                    <a:pt x="7815834" y="407162"/>
                    <a:pt x="7815834" y="909574"/>
                  </a:cubicBezTo>
                  <a:lnTo>
                    <a:pt x="7815834" y="4547489"/>
                  </a:lnTo>
                  <a:cubicBezTo>
                    <a:pt x="7815834" y="5049774"/>
                    <a:pt x="7408672" y="5457063"/>
                    <a:pt x="6906260" y="5457063"/>
                  </a:cubicBezTo>
                  <a:lnTo>
                    <a:pt x="909574" y="5457063"/>
                  </a:lnTo>
                  <a:cubicBezTo>
                    <a:pt x="407162" y="5457063"/>
                    <a:pt x="0" y="5049901"/>
                    <a:pt x="0" y="4547489"/>
                  </a:cubicBezTo>
                  <a:close/>
                </a:path>
              </a:pathLst>
            </a:custGeom>
            <a:blipFill>
              <a:blip r:embed="rId14"/>
              <a:stretch>
                <a:fillRect l="-4180" r="-4179"/>
              </a:stretch>
            </a:blipFill>
          </p:spPr>
        </p:sp>
      </p:grpSp>
      <p:sp>
        <p:nvSpPr>
          <p:cNvPr id="31" name="TextBox 31"/>
          <p:cNvSpPr txBox="1"/>
          <p:nvPr/>
        </p:nvSpPr>
        <p:spPr>
          <a:xfrm>
            <a:off x="214352" y="655350"/>
            <a:ext cx="3595648" cy="2775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396"/>
              </a:lnSpc>
            </a:pPr>
            <a:r>
              <a:rPr lang="en-US" sz="1711" b="1" spc="170" dirty="0">
                <a:solidFill>
                  <a:srgbClr val="C2914D"/>
                </a:solidFill>
                <a:latin typeface="Lato Bold"/>
                <a:ea typeface="Lato Bold"/>
                <a:cs typeface="Lato Bold"/>
                <a:sym typeface="Lato Bold"/>
              </a:rPr>
              <a:t>RESEARCH IMPACT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381000" y="1509093"/>
            <a:ext cx="4483731" cy="253915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588"/>
              </a:lnSpc>
            </a:pPr>
            <a:r>
              <a:rPr lang="en-US" sz="6000" b="1" dirty="0">
                <a:solidFill>
                  <a:srgbClr val="001134"/>
                </a:solidFill>
                <a:latin typeface="League Gothic" panose="020B0604020202020204" charset="-94"/>
                <a:ea typeface="Antonio Bold"/>
                <a:cs typeface="Antonio Bold"/>
                <a:sym typeface="Antonio Bold"/>
              </a:rPr>
              <a:t>QUALITY AND CITATION IMPACT ARE ACCELERATING</a:t>
            </a:r>
            <a:endParaRPr lang="en-US" sz="6000" b="1" dirty="0">
              <a:solidFill>
                <a:srgbClr val="001134"/>
              </a:solidFill>
              <a:latin typeface="League Gothic" panose="020B0604020202020204" charset="-94"/>
              <a:ea typeface="Antonio Bold"/>
              <a:cs typeface="Antonio Bold"/>
            </a:endParaRPr>
          </a:p>
        </p:txBody>
      </p:sp>
      <p:sp>
        <p:nvSpPr>
          <p:cNvPr id="33" name="TextBox 33"/>
          <p:cNvSpPr txBox="1"/>
          <p:nvPr/>
        </p:nvSpPr>
        <p:spPr>
          <a:xfrm>
            <a:off x="6939258" y="7285701"/>
            <a:ext cx="1134075" cy="11394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385"/>
              </a:lnSpc>
            </a:pPr>
            <a:r>
              <a:rPr lang="en-US" sz="5989" b="1">
                <a:solidFill>
                  <a:srgbClr val="C2914D"/>
                </a:solidFill>
                <a:latin typeface="Antonio Bold"/>
                <a:ea typeface="Antonio Bold"/>
                <a:cs typeface="Antonio Bold"/>
                <a:sym typeface="Antonio Bold"/>
              </a:rPr>
              <a:t>#1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8747408" y="7125967"/>
            <a:ext cx="3632244" cy="88075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420"/>
              </a:lnSpc>
            </a:pPr>
            <a:r>
              <a:rPr lang="en-US" sz="4400" b="1">
                <a:solidFill>
                  <a:srgbClr val="C2914D"/>
                </a:solidFill>
                <a:latin typeface="Antonio Bold"/>
                <a:ea typeface="Antonio Bold"/>
                <a:cs typeface="Antonio Bold"/>
                <a:sym typeface="Antonio Bold"/>
              </a:rPr>
              <a:t>in Türkiye</a:t>
            </a:r>
            <a:endParaRPr lang="en-US" sz="4400" b="1">
              <a:solidFill>
                <a:srgbClr val="C2914D"/>
              </a:solidFill>
              <a:latin typeface="Antonio Bold"/>
              <a:ea typeface="Antonio Bold"/>
              <a:cs typeface="Antonio Bold"/>
            </a:endParaRPr>
          </a:p>
        </p:txBody>
      </p:sp>
      <p:sp>
        <p:nvSpPr>
          <p:cNvPr id="35" name="TextBox 35"/>
          <p:cNvSpPr txBox="1"/>
          <p:nvPr/>
        </p:nvSpPr>
        <p:spPr>
          <a:xfrm>
            <a:off x="8731796" y="8155675"/>
            <a:ext cx="2242796" cy="8053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320"/>
              </a:lnSpc>
            </a:pPr>
            <a:r>
              <a:rPr lang="en-US" sz="2372" dirty="0">
                <a:solidFill>
                  <a:srgbClr val="F8F4EB"/>
                </a:solidFill>
                <a:latin typeface="Lato"/>
                <a:ea typeface="Lato"/>
                <a:cs typeface="Lato"/>
                <a:sym typeface="Lato"/>
              </a:rPr>
              <a:t>for Clarivate </a:t>
            </a:r>
            <a:r>
              <a:rPr lang="en-US" sz="2372" dirty="0" err="1">
                <a:solidFill>
                  <a:srgbClr val="F8F4EB"/>
                </a:solidFill>
                <a:latin typeface="Lato"/>
                <a:ea typeface="Lato"/>
                <a:cs typeface="Lato"/>
                <a:sym typeface="Lato"/>
              </a:rPr>
              <a:t>InCites</a:t>
            </a:r>
            <a:r>
              <a:rPr lang="en-US" sz="2372" dirty="0">
                <a:solidFill>
                  <a:srgbClr val="F8F4EB"/>
                </a:solidFill>
                <a:latin typeface="Lato"/>
                <a:ea typeface="Lato"/>
                <a:cs typeface="Lato"/>
                <a:sym typeface="Lato"/>
              </a:rPr>
              <a:t> indicator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12724152" y="7570613"/>
            <a:ext cx="773068" cy="9800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399"/>
              </a:lnSpc>
            </a:pPr>
            <a:r>
              <a:rPr lang="en-US" sz="5400" b="1">
                <a:solidFill>
                  <a:srgbClr val="F8F4EB"/>
                </a:solidFill>
                <a:latin typeface="Antonio Bold"/>
                <a:ea typeface="Antonio Bold"/>
                <a:cs typeface="Antonio Bold"/>
                <a:sym typeface="Antonio Bold"/>
              </a:rPr>
              <a:t>#9</a:t>
            </a:r>
            <a:endParaRPr lang="en-US" sz="5400" b="1">
              <a:solidFill>
                <a:srgbClr val="F8F4EB"/>
              </a:solidFill>
              <a:latin typeface="Antonio Bold"/>
              <a:ea typeface="Antonio Bold"/>
              <a:cs typeface="Antonio Bold"/>
            </a:endParaRPr>
          </a:p>
        </p:txBody>
      </p:sp>
      <p:sp>
        <p:nvSpPr>
          <p:cNvPr id="37" name="TextBox 37"/>
          <p:cNvSpPr txBox="1"/>
          <p:nvPr/>
        </p:nvSpPr>
        <p:spPr>
          <a:xfrm>
            <a:off x="12434592" y="8583168"/>
            <a:ext cx="1582760" cy="5570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39"/>
              </a:lnSpc>
            </a:pPr>
            <a:r>
              <a:rPr lang="en-US" sz="2884" b="1">
                <a:solidFill>
                  <a:srgbClr val="F8F4EB"/>
                </a:solidFill>
                <a:latin typeface="Lato Bold"/>
                <a:ea typeface="Lato Bold"/>
                <a:cs typeface="Lato Bold"/>
                <a:sym typeface="Lato Bold"/>
              </a:rPr>
              <a:t>TÜRKİYE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14668262" y="7524893"/>
            <a:ext cx="3983298" cy="9609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381"/>
              </a:lnSpc>
            </a:pPr>
            <a:r>
              <a:rPr lang="en-US" sz="4800" b="1">
                <a:solidFill>
                  <a:srgbClr val="F8F4EB"/>
                </a:solidFill>
                <a:latin typeface="Antonio Bold"/>
                <a:ea typeface="Antonio Bold"/>
                <a:cs typeface="Antonio Bold"/>
                <a:sym typeface="Antonio Bold"/>
              </a:rPr>
              <a:t>#801-1000</a:t>
            </a:r>
            <a:endParaRPr lang="en-US" sz="4800" b="1">
              <a:solidFill>
                <a:srgbClr val="F8F4EB"/>
              </a:solidFill>
              <a:latin typeface="Antonio Bold"/>
              <a:ea typeface="Antonio Bold"/>
              <a:cs typeface="Antonio Bold"/>
            </a:endParaRPr>
          </a:p>
        </p:txBody>
      </p:sp>
      <p:sp>
        <p:nvSpPr>
          <p:cNvPr id="39" name="TextBox 39"/>
          <p:cNvSpPr txBox="1"/>
          <p:nvPr/>
        </p:nvSpPr>
        <p:spPr>
          <a:xfrm>
            <a:off x="14893652" y="8593769"/>
            <a:ext cx="1388564" cy="5358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54"/>
              </a:lnSpc>
            </a:pPr>
            <a:r>
              <a:rPr lang="en-US" sz="2752" b="1">
                <a:solidFill>
                  <a:srgbClr val="F8F4EB"/>
                </a:solidFill>
                <a:latin typeface="Lato Bold"/>
                <a:ea typeface="Lato Bold"/>
                <a:cs typeface="Lato Bold"/>
                <a:sym typeface="Lato Bold"/>
              </a:rPr>
              <a:t>WORLD</a:t>
            </a:r>
          </a:p>
        </p:txBody>
      </p:sp>
      <p:grpSp>
        <p:nvGrpSpPr>
          <p:cNvPr id="40" name="Group 40"/>
          <p:cNvGrpSpPr/>
          <p:nvPr/>
        </p:nvGrpSpPr>
        <p:grpSpPr>
          <a:xfrm>
            <a:off x="1089422" y="9644062"/>
            <a:ext cx="3920128" cy="214312"/>
            <a:chOff x="0" y="0"/>
            <a:chExt cx="5226837" cy="285750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5226812" cy="285750"/>
            </a:xfrm>
            <a:custGeom>
              <a:avLst/>
              <a:gdLst/>
              <a:ahLst/>
              <a:cxnLst/>
              <a:rect l="l" t="t" r="r" b="b"/>
              <a:pathLst>
                <a:path w="5226812" h="285750">
                  <a:moveTo>
                    <a:pt x="0" y="0"/>
                  </a:moveTo>
                  <a:lnTo>
                    <a:pt x="5226812" y="0"/>
                  </a:lnTo>
                  <a:lnTo>
                    <a:pt x="5226812" y="285750"/>
                  </a:lnTo>
                  <a:lnTo>
                    <a:pt x="0" y="2857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/>
              <a:stretch>
                <a:fillRect t="-1204" b="-1204"/>
              </a:stretch>
            </a:blipFill>
          </p:spPr>
        </p:sp>
      </p:grpSp>
      <p:sp>
        <p:nvSpPr>
          <p:cNvPr id="42" name="TextBox 42"/>
          <p:cNvSpPr txBox="1"/>
          <p:nvPr/>
        </p:nvSpPr>
        <p:spPr>
          <a:xfrm>
            <a:off x="656330" y="9541955"/>
            <a:ext cx="401841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99"/>
              </a:lnSpc>
            </a:pPr>
            <a:r>
              <a:rPr lang="tr-TR" sz="1999" b="1" spc="199" dirty="0">
                <a:solidFill>
                  <a:srgbClr val="C69E5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15</a:t>
            </a:r>
            <a:endParaRPr lang="en-US" sz="1999" b="1" spc="199" dirty="0">
              <a:solidFill>
                <a:srgbClr val="C69E51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grpSp>
        <p:nvGrpSpPr>
          <p:cNvPr id="43" name="Group 43"/>
          <p:cNvGrpSpPr/>
          <p:nvPr/>
        </p:nvGrpSpPr>
        <p:grpSpPr>
          <a:xfrm>
            <a:off x="6400676" y="1287628"/>
            <a:ext cx="1410167" cy="1410167"/>
            <a:chOff x="0" y="0"/>
            <a:chExt cx="1880222" cy="1880222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1880235" cy="1880235"/>
            </a:xfrm>
            <a:custGeom>
              <a:avLst/>
              <a:gdLst/>
              <a:ahLst/>
              <a:cxnLst/>
              <a:rect l="l" t="t" r="r" b="b"/>
              <a:pathLst>
                <a:path w="1880235" h="1880235">
                  <a:moveTo>
                    <a:pt x="0" y="0"/>
                  </a:moveTo>
                  <a:lnTo>
                    <a:pt x="1880235" y="0"/>
                  </a:lnTo>
                  <a:lnTo>
                    <a:pt x="1880235" y="1880235"/>
                  </a:lnTo>
                  <a:lnTo>
                    <a:pt x="0" y="18802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/>
              <a:stretch>
                <a:fillRect/>
              </a:stretch>
            </a:blipFill>
          </p:spPr>
        </p:sp>
      </p:grpSp>
      <p:grpSp>
        <p:nvGrpSpPr>
          <p:cNvPr id="45" name="Group 45">
            <a:extLst>
              <a:ext uri="{FF2B5EF4-FFF2-40B4-BE49-F238E27FC236}">
                <a16:creationId xmlns:a16="http://schemas.microsoft.com/office/drawing/2014/main" id="{995E581D-C9ED-453E-B420-9162CB67051D}"/>
              </a:ext>
            </a:extLst>
          </p:cNvPr>
          <p:cNvGrpSpPr/>
          <p:nvPr/>
        </p:nvGrpSpPr>
        <p:grpSpPr>
          <a:xfrm>
            <a:off x="2561563" y="749782"/>
            <a:ext cx="2501322" cy="183144"/>
            <a:chOff x="0" y="0"/>
            <a:chExt cx="2905125" cy="285750"/>
          </a:xfrm>
        </p:grpSpPr>
        <p:sp>
          <p:nvSpPr>
            <p:cNvPr id="46" name="Freeform 46">
              <a:extLst>
                <a:ext uri="{FF2B5EF4-FFF2-40B4-BE49-F238E27FC236}">
                  <a16:creationId xmlns:a16="http://schemas.microsoft.com/office/drawing/2014/main" id="{A12D39A4-C0EF-4DAA-99D2-E8605EE08701}"/>
                </a:ext>
              </a:extLst>
            </p:cNvPr>
            <p:cNvSpPr/>
            <p:nvPr/>
          </p:nvSpPr>
          <p:spPr>
            <a:xfrm>
              <a:off x="0" y="0"/>
              <a:ext cx="2905125" cy="285750"/>
            </a:xfrm>
            <a:custGeom>
              <a:avLst/>
              <a:gdLst/>
              <a:ahLst/>
              <a:cxnLst/>
              <a:rect l="l" t="t" r="r" b="b"/>
              <a:pathLst>
                <a:path w="2905125" h="285750">
                  <a:moveTo>
                    <a:pt x="0" y="0"/>
                  </a:moveTo>
                  <a:lnTo>
                    <a:pt x="2905125" y="0"/>
                  </a:lnTo>
                  <a:lnTo>
                    <a:pt x="2905125" y="285750"/>
                  </a:lnTo>
                  <a:lnTo>
                    <a:pt x="0" y="2857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/>
              <a:stretch>
                <a:fillRect t="-1115" b="-1119"/>
              </a:stretch>
            </a:blipFill>
          </p:spPr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/>
          <p:cNvSpPr txBox="1"/>
          <p:nvPr/>
        </p:nvSpPr>
        <p:spPr>
          <a:xfrm>
            <a:off x="495595" y="556870"/>
            <a:ext cx="2257518" cy="2811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47"/>
              </a:lnSpc>
            </a:pPr>
            <a:r>
              <a:rPr lang="tr-TR" sz="1676" b="1" spc="83" dirty="0">
                <a:solidFill>
                  <a:srgbClr val="C1934A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RESEARCH</a:t>
            </a:r>
            <a:endParaRPr lang="en-US" sz="1676" b="1" spc="83" dirty="0">
              <a:solidFill>
                <a:srgbClr val="C1934A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grpSp>
        <p:nvGrpSpPr>
          <p:cNvPr id="35" name="Group 35"/>
          <p:cNvGrpSpPr/>
          <p:nvPr/>
        </p:nvGrpSpPr>
        <p:grpSpPr>
          <a:xfrm>
            <a:off x="15946917" y="323621"/>
            <a:ext cx="1410167" cy="1410167"/>
            <a:chOff x="0" y="0"/>
            <a:chExt cx="1880222" cy="1880222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880235" cy="1880235"/>
            </a:xfrm>
            <a:custGeom>
              <a:avLst/>
              <a:gdLst/>
              <a:ahLst/>
              <a:cxnLst/>
              <a:rect l="l" t="t" r="r" b="b"/>
              <a:pathLst>
                <a:path w="1880235" h="1880235">
                  <a:moveTo>
                    <a:pt x="0" y="0"/>
                  </a:moveTo>
                  <a:lnTo>
                    <a:pt x="1880235" y="0"/>
                  </a:lnTo>
                  <a:lnTo>
                    <a:pt x="1880235" y="1880235"/>
                  </a:lnTo>
                  <a:lnTo>
                    <a:pt x="0" y="18802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</p:grpSp>
      <p:grpSp>
        <p:nvGrpSpPr>
          <p:cNvPr id="37" name="Group 37"/>
          <p:cNvGrpSpPr/>
          <p:nvPr/>
        </p:nvGrpSpPr>
        <p:grpSpPr>
          <a:xfrm rot="5400000">
            <a:off x="3665513" y="-687535"/>
            <a:ext cx="478842" cy="2769986"/>
            <a:chOff x="0" y="0"/>
            <a:chExt cx="583400" cy="2291956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583438" cy="2291969"/>
            </a:xfrm>
            <a:custGeom>
              <a:avLst/>
              <a:gdLst/>
              <a:ahLst/>
              <a:cxnLst/>
              <a:rect l="l" t="t" r="r" b="b"/>
              <a:pathLst>
                <a:path w="583438" h="2291969">
                  <a:moveTo>
                    <a:pt x="0" y="0"/>
                  </a:moveTo>
                  <a:lnTo>
                    <a:pt x="583438" y="0"/>
                  </a:lnTo>
                  <a:lnTo>
                    <a:pt x="583438" y="2291969"/>
                  </a:lnTo>
                  <a:lnTo>
                    <a:pt x="0" y="22919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169" r="6" b="-168"/>
              </a:stretch>
            </a:blipFill>
          </p:spPr>
        </p:sp>
      </p:grpSp>
      <p:graphicFrame>
        <p:nvGraphicFramePr>
          <p:cNvPr id="19" name="Grafik 18">
            <a:extLst>
              <a:ext uri="{FF2B5EF4-FFF2-40B4-BE49-F238E27FC236}">
                <a16:creationId xmlns:a16="http://schemas.microsoft.com/office/drawing/2014/main" id="{970A2683-9C52-4CA9-86A4-65A55DB0A1B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94300344"/>
              </p:ext>
            </p:extLst>
          </p:nvPr>
        </p:nvGraphicFramePr>
        <p:xfrm>
          <a:off x="3886200" y="2247900"/>
          <a:ext cx="11506200" cy="64008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4" name="Metin kutusu 23">
            <a:extLst>
              <a:ext uri="{FF2B5EF4-FFF2-40B4-BE49-F238E27FC236}">
                <a16:creationId xmlns:a16="http://schemas.microsoft.com/office/drawing/2014/main" id="{9B683696-B644-43BE-9325-EC78149E13B6}"/>
              </a:ext>
            </a:extLst>
          </p:cNvPr>
          <p:cNvSpPr txBox="1"/>
          <p:nvPr/>
        </p:nvSpPr>
        <p:spPr>
          <a:xfrm>
            <a:off x="3810000" y="1104900"/>
            <a:ext cx="11582400" cy="16312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tr-TR" dirty="0">
              <a:latin typeface="Bahnschrift Condensed" panose="020B0502040204020203" pitchFamily="34" charset="0"/>
            </a:endParaRPr>
          </a:p>
          <a:p>
            <a:endParaRPr lang="tr-TR" dirty="0">
              <a:latin typeface="Bahnschrift Condensed" panose="020B0502040204020203" pitchFamily="34" charset="0"/>
            </a:endParaRPr>
          </a:p>
          <a:p>
            <a:endParaRPr lang="tr-TR" sz="3200" b="1" dirty="0">
              <a:latin typeface="Bahnschrift Condensed" panose="020B0502040204020203" pitchFamily="34" charset="0"/>
            </a:endParaRPr>
          </a:p>
          <a:p>
            <a:r>
              <a:rPr lang="tr-TR" sz="3200" b="1" dirty="0">
                <a:latin typeface="Bahnschrift Condensed" panose="020B0502040204020203" pitchFamily="34" charset="0"/>
              </a:rPr>
              <a:t>NUMBER OF SCI/SCIE ARTICLES</a:t>
            </a:r>
          </a:p>
        </p:txBody>
      </p:sp>
      <p:sp>
        <p:nvSpPr>
          <p:cNvPr id="27" name="TextBox 9">
            <a:extLst>
              <a:ext uri="{FF2B5EF4-FFF2-40B4-BE49-F238E27FC236}">
                <a16:creationId xmlns:a16="http://schemas.microsoft.com/office/drawing/2014/main" id="{9DA86306-66D7-44BB-88B2-DBA7D9024517}"/>
              </a:ext>
            </a:extLst>
          </p:cNvPr>
          <p:cNvSpPr txBox="1"/>
          <p:nvPr/>
        </p:nvSpPr>
        <p:spPr>
          <a:xfrm>
            <a:off x="-228600" y="4533900"/>
            <a:ext cx="4600187" cy="155042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987"/>
              </a:lnSpc>
            </a:pPr>
            <a:r>
              <a:rPr lang="tr-TR" sz="6000" b="1" dirty="0">
                <a:solidFill>
                  <a:schemeClr val="tx2">
                    <a:lumMod val="50000"/>
                  </a:schemeClr>
                </a:solidFill>
                <a:latin typeface="League Gothic"/>
                <a:ea typeface="League Gothic"/>
                <a:cs typeface="League Gothic"/>
                <a:sym typeface="League Gothic"/>
              </a:rPr>
              <a:t>GROWTH IN PUBLICATIONS</a:t>
            </a:r>
            <a:endParaRPr lang="en-US" sz="6000" b="1" dirty="0">
              <a:solidFill>
                <a:schemeClr val="tx2">
                  <a:lumMod val="50000"/>
                </a:schemeClr>
              </a:solidFill>
              <a:latin typeface="League Gothic"/>
              <a:ea typeface="League Gothic"/>
              <a:cs typeface="League Gothic"/>
            </a:endParaRPr>
          </a:p>
        </p:txBody>
      </p:sp>
    </p:spTree>
    <p:extLst>
      <p:ext uri="{BB962C8B-B14F-4D97-AF65-F5344CB8AC3E}">
        <p14:creationId xmlns:p14="http://schemas.microsoft.com/office/powerpoint/2010/main" val="7095951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Box 31"/>
          <p:cNvSpPr txBox="1"/>
          <p:nvPr/>
        </p:nvSpPr>
        <p:spPr>
          <a:xfrm>
            <a:off x="214352" y="655350"/>
            <a:ext cx="3595648" cy="2775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396"/>
              </a:lnSpc>
            </a:pPr>
            <a:r>
              <a:rPr lang="en-US" sz="1711" b="1" spc="170" dirty="0">
                <a:solidFill>
                  <a:srgbClr val="C2914D"/>
                </a:solidFill>
                <a:latin typeface="Lato Bold"/>
                <a:ea typeface="Lato Bold"/>
                <a:cs typeface="Lato Bold"/>
                <a:sym typeface="Lato Bold"/>
              </a:rPr>
              <a:t>RESEARCH IMPACT</a:t>
            </a:r>
          </a:p>
        </p:txBody>
      </p:sp>
      <p:grpSp>
        <p:nvGrpSpPr>
          <p:cNvPr id="40" name="Group 40"/>
          <p:cNvGrpSpPr/>
          <p:nvPr/>
        </p:nvGrpSpPr>
        <p:grpSpPr>
          <a:xfrm>
            <a:off x="1089422" y="9644062"/>
            <a:ext cx="3920128" cy="214312"/>
            <a:chOff x="0" y="0"/>
            <a:chExt cx="5226837" cy="285750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5226812" cy="285750"/>
            </a:xfrm>
            <a:custGeom>
              <a:avLst/>
              <a:gdLst/>
              <a:ahLst/>
              <a:cxnLst/>
              <a:rect l="l" t="t" r="r" b="b"/>
              <a:pathLst>
                <a:path w="5226812" h="285750">
                  <a:moveTo>
                    <a:pt x="0" y="0"/>
                  </a:moveTo>
                  <a:lnTo>
                    <a:pt x="5226812" y="0"/>
                  </a:lnTo>
                  <a:lnTo>
                    <a:pt x="5226812" y="285750"/>
                  </a:lnTo>
                  <a:lnTo>
                    <a:pt x="0" y="2857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1204" b="-1204"/>
              </a:stretch>
            </a:blipFill>
          </p:spPr>
        </p:sp>
      </p:grpSp>
      <p:sp>
        <p:nvSpPr>
          <p:cNvPr id="42" name="TextBox 42"/>
          <p:cNvSpPr txBox="1"/>
          <p:nvPr/>
        </p:nvSpPr>
        <p:spPr>
          <a:xfrm>
            <a:off x="656330" y="9541955"/>
            <a:ext cx="401841" cy="33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99"/>
              </a:lnSpc>
            </a:pPr>
            <a:r>
              <a:rPr lang="tr-TR" sz="1999" b="1" spc="199" dirty="0">
                <a:solidFill>
                  <a:srgbClr val="C69E5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15</a:t>
            </a:r>
            <a:endParaRPr lang="en-US" sz="1999" b="1" spc="199" dirty="0">
              <a:solidFill>
                <a:srgbClr val="C69E51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grpSp>
        <p:nvGrpSpPr>
          <p:cNvPr id="45" name="Group 45">
            <a:extLst>
              <a:ext uri="{FF2B5EF4-FFF2-40B4-BE49-F238E27FC236}">
                <a16:creationId xmlns:a16="http://schemas.microsoft.com/office/drawing/2014/main" id="{995E581D-C9ED-453E-B420-9162CB67051D}"/>
              </a:ext>
            </a:extLst>
          </p:cNvPr>
          <p:cNvGrpSpPr/>
          <p:nvPr/>
        </p:nvGrpSpPr>
        <p:grpSpPr>
          <a:xfrm>
            <a:off x="2561563" y="749782"/>
            <a:ext cx="2501322" cy="183144"/>
            <a:chOff x="0" y="0"/>
            <a:chExt cx="2905125" cy="285750"/>
          </a:xfrm>
        </p:grpSpPr>
        <p:sp>
          <p:nvSpPr>
            <p:cNvPr id="46" name="Freeform 46">
              <a:extLst>
                <a:ext uri="{FF2B5EF4-FFF2-40B4-BE49-F238E27FC236}">
                  <a16:creationId xmlns:a16="http://schemas.microsoft.com/office/drawing/2014/main" id="{A12D39A4-C0EF-4DAA-99D2-E8605EE08701}"/>
                </a:ext>
              </a:extLst>
            </p:cNvPr>
            <p:cNvSpPr/>
            <p:nvPr/>
          </p:nvSpPr>
          <p:spPr>
            <a:xfrm>
              <a:off x="0" y="0"/>
              <a:ext cx="2905125" cy="285750"/>
            </a:xfrm>
            <a:custGeom>
              <a:avLst/>
              <a:gdLst/>
              <a:ahLst/>
              <a:cxnLst/>
              <a:rect l="l" t="t" r="r" b="b"/>
              <a:pathLst>
                <a:path w="2905125" h="285750">
                  <a:moveTo>
                    <a:pt x="0" y="0"/>
                  </a:moveTo>
                  <a:lnTo>
                    <a:pt x="2905125" y="0"/>
                  </a:lnTo>
                  <a:lnTo>
                    <a:pt x="2905125" y="285750"/>
                  </a:lnTo>
                  <a:lnTo>
                    <a:pt x="0" y="2857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1115" b="-1119"/>
              </a:stretch>
            </a:blipFill>
          </p:spPr>
        </p:sp>
      </p:grpSp>
      <p:pic>
        <p:nvPicPr>
          <p:cNvPr id="3" name="Resim 2">
            <a:extLst>
              <a:ext uri="{FF2B5EF4-FFF2-40B4-BE49-F238E27FC236}">
                <a16:creationId xmlns:a16="http://schemas.microsoft.com/office/drawing/2014/main" id="{911A3C05-A259-42FF-BE93-E69F24BA672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026" y="1225051"/>
            <a:ext cx="8472748" cy="4774496"/>
          </a:xfrm>
          <a:prstGeom prst="rect">
            <a:avLst/>
          </a:prstGeom>
        </p:spPr>
      </p:pic>
      <p:pic>
        <p:nvPicPr>
          <p:cNvPr id="49" name="Resim 48">
            <a:extLst>
              <a:ext uri="{FF2B5EF4-FFF2-40B4-BE49-F238E27FC236}">
                <a16:creationId xmlns:a16="http://schemas.microsoft.com/office/drawing/2014/main" id="{6B182008-3F50-4B37-9061-120841673C6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76389" y="5143500"/>
            <a:ext cx="9407585" cy="5191451"/>
          </a:xfrm>
          <a:prstGeom prst="rect">
            <a:avLst/>
          </a:prstGeom>
        </p:spPr>
      </p:pic>
      <p:pic>
        <p:nvPicPr>
          <p:cNvPr id="51" name="Resim 50">
            <a:extLst>
              <a:ext uri="{FF2B5EF4-FFF2-40B4-BE49-F238E27FC236}">
                <a16:creationId xmlns:a16="http://schemas.microsoft.com/office/drawing/2014/main" id="{03B3449C-1B2A-4EC1-84C7-7FE7914ACD2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63000" y="1194958"/>
            <a:ext cx="9420974" cy="4804589"/>
          </a:xfrm>
          <a:prstGeom prst="rect">
            <a:avLst/>
          </a:prstGeom>
        </p:spPr>
      </p:pic>
      <p:pic>
        <p:nvPicPr>
          <p:cNvPr id="53" name="Resim 52">
            <a:extLst>
              <a:ext uri="{FF2B5EF4-FFF2-40B4-BE49-F238E27FC236}">
                <a16:creationId xmlns:a16="http://schemas.microsoft.com/office/drawing/2014/main" id="{D2B36A20-46E5-4072-B118-A91AF355EC1C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8641"/>
          <a:stretch/>
        </p:blipFill>
        <p:spPr>
          <a:xfrm>
            <a:off x="104026" y="6219082"/>
            <a:ext cx="8406043" cy="4029818"/>
          </a:xfrm>
          <a:prstGeom prst="rect">
            <a:avLst/>
          </a:prstGeom>
        </p:spPr>
      </p:pic>
      <p:sp>
        <p:nvSpPr>
          <p:cNvPr id="54" name="TextBox 32">
            <a:extLst>
              <a:ext uri="{FF2B5EF4-FFF2-40B4-BE49-F238E27FC236}">
                <a16:creationId xmlns:a16="http://schemas.microsoft.com/office/drawing/2014/main" id="{1A6486B7-CD07-4004-9B7D-76014B9A9321}"/>
              </a:ext>
            </a:extLst>
          </p:cNvPr>
          <p:cNvSpPr txBox="1"/>
          <p:nvPr/>
        </p:nvSpPr>
        <p:spPr>
          <a:xfrm>
            <a:off x="5562600" y="384903"/>
            <a:ext cx="8777248" cy="8463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588"/>
              </a:lnSpc>
            </a:pPr>
            <a:r>
              <a:rPr lang="tr-TR" sz="6000" b="1" dirty="0">
                <a:solidFill>
                  <a:srgbClr val="001134"/>
                </a:solidFill>
                <a:latin typeface="League Gothic" panose="020B0604020202020204" charset="-94"/>
                <a:ea typeface="Antonio Bold"/>
                <a:cs typeface="Antonio Bold"/>
                <a:sym typeface="Antonio Bold"/>
              </a:rPr>
              <a:t>GETTING </a:t>
            </a:r>
            <a:r>
              <a:rPr lang="tr-TR" sz="6000" b="1" dirty="0" smtClean="0">
                <a:solidFill>
                  <a:srgbClr val="001134"/>
                </a:solidFill>
                <a:latin typeface="League Gothic" panose="020B0604020202020204" charset="-94"/>
                <a:ea typeface="Antonio Bold"/>
                <a:cs typeface="Antonio Bold"/>
                <a:sym typeface="Antonio Bold"/>
              </a:rPr>
              <a:t>HIGHER </a:t>
            </a:r>
            <a:r>
              <a:rPr lang="tr-TR" sz="6000" b="1" dirty="0">
                <a:solidFill>
                  <a:srgbClr val="001134"/>
                </a:solidFill>
                <a:latin typeface="League Gothic" panose="020B0604020202020204" charset="-94"/>
                <a:ea typeface="Antonio Bold"/>
                <a:cs typeface="Antonio Bold"/>
                <a:sym typeface="Antonio Bold"/>
              </a:rPr>
              <a:t>RANKINGS GLOBALLY</a:t>
            </a:r>
            <a:endParaRPr lang="en-US" sz="6000" b="1" dirty="0">
              <a:solidFill>
                <a:srgbClr val="001134"/>
              </a:solidFill>
              <a:latin typeface="League Gothic" panose="020B0604020202020204" charset="-94"/>
              <a:ea typeface="Antonio Bold"/>
              <a:cs typeface="Antonio Bold"/>
            </a:endParaRPr>
          </a:p>
        </p:txBody>
      </p:sp>
    </p:spTree>
    <p:extLst>
      <p:ext uri="{BB962C8B-B14F-4D97-AF65-F5344CB8AC3E}">
        <p14:creationId xmlns:p14="http://schemas.microsoft.com/office/powerpoint/2010/main" val="30660403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26" b="-26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4577198" y="0"/>
            <a:ext cx="3705944" cy="2579949"/>
          </a:xfrm>
          <a:custGeom>
            <a:avLst/>
            <a:gdLst/>
            <a:ahLst/>
            <a:cxnLst/>
            <a:rect l="l" t="t" r="r" b="b"/>
            <a:pathLst>
              <a:path w="3705944" h="2579949">
                <a:moveTo>
                  <a:pt x="0" y="0"/>
                </a:moveTo>
                <a:lnTo>
                  <a:pt x="3705943" y="0"/>
                </a:lnTo>
                <a:lnTo>
                  <a:pt x="3705943" y="2579949"/>
                </a:lnTo>
                <a:lnTo>
                  <a:pt x="0" y="257994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4859" y="7707051"/>
            <a:ext cx="3268664" cy="2579949"/>
          </a:xfrm>
          <a:custGeom>
            <a:avLst/>
            <a:gdLst/>
            <a:ahLst/>
            <a:cxnLst/>
            <a:rect l="l" t="t" r="r" b="b"/>
            <a:pathLst>
              <a:path w="3268664" h="2579949">
                <a:moveTo>
                  <a:pt x="0" y="0"/>
                </a:moveTo>
                <a:lnTo>
                  <a:pt x="3268664" y="0"/>
                </a:lnTo>
                <a:lnTo>
                  <a:pt x="3268664" y="2579949"/>
                </a:lnTo>
                <a:lnTo>
                  <a:pt x="0" y="257994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868486" y="2350377"/>
            <a:ext cx="3924583" cy="3017228"/>
          </a:xfrm>
          <a:custGeom>
            <a:avLst/>
            <a:gdLst/>
            <a:ahLst/>
            <a:cxnLst/>
            <a:rect l="l" t="t" r="r" b="b"/>
            <a:pathLst>
              <a:path w="3924583" h="3017228">
                <a:moveTo>
                  <a:pt x="0" y="0"/>
                </a:moveTo>
                <a:lnTo>
                  <a:pt x="3924583" y="0"/>
                </a:lnTo>
                <a:lnTo>
                  <a:pt x="3924583" y="3017229"/>
                </a:lnTo>
                <a:lnTo>
                  <a:pt x="0" y="301722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sp>
      <p:sp>
        <p:nvSpPr>
          <p:cNvPr id="6" name="Freeform 6"/>
          <p:cNvSpPr/>
          <p:nvPr/>
        </p:nvSpPr>
        <p:spPr>
          <a:xfrm>
            <a:off x="2180324" y="1705390"/>
            <a:ext cx="1311838" cy="1300906"/>
          </a:xfrm>
          <a:custGeom>
            <a:avLst/>
            <a:gdLst/>
            <a:ahLst/>
            <a:cxnLst/>
            <a:rect l="l" t="t" r="r" b="b"/>
            <a:pathLst>
              <a:path w="1311838" h="1300906">
                <a:moveTo>
                  <a:pt x="0" y="0"/>
                </a:moveTo>
                <a:lnTo>
                  <a:pt x="1311839" y="0"/>
                </a:lnTo>
                <a:lnTo>
                  <a:pt x="1311839" y="1300906"/>
                </a:lnTo>
                <a:lnTo>
                  <a:pt x="0" y="130090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sp>
      <p:sp>
        <p:nvSpPr>
          <p:cNvPr id="7" name="TextBox 7"/>
          <p:cNvSpPr txBox="1"/>
          <p:nvPr/>
        </p:nvSpPr>
        <p:spPr>
          <a:xfrm>
            <a:off x="1631626" y="3005028"/>
            <a:ext cx="2412733" cy="6559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83"/>
              </a:lnSpc>
            </a:pPr>
            <a:r>
              <a:rPr lang="en-US" sz="2153" b="1" dirty="0">
                <a:solidFill>
                  <a:srgbClr val="FFFFFF"/>
                </a:solidFill>
                <a:latin typeface="DM Sans Bold"/>
                <a:ea typeface="DM Sans Bold"/>
                <a:cs typeface="DM Sans Bold"/>
                <a:sym typeface="DM Sans Bold"/>
              </a:rPr>
              <a:t>Arts &amp; Humanities</a:t>
            </a:r>
          </a:p>
          <a:p>
            <a:pPr algn="ctr">
              <a:lnSpc>
                <a:spcPts val="2583"/>
              </a:lnSpc>
            </a:pPr>
            <a:r>
              <a:rPr lang="en-US" sz="2153" b="1" dirty="0">
                <a:solidFill>
                  <a:srgbClr val="FFFFFF"/>
                </a:solidFill>
                <a:latin typeface="DM Sans Bold"/>
                <a:ea typeface="DM Sans Bold"/>
                <a:cs typeface="DM Sans Bold"/>
                <a:sym typeface="DM Sans Bold"/>
              </a:rPr>
              <a:t>2026</a:t>
            </a:r>
          </a:p>
        </p:txBody>
      </p:sp>
      <p:sp>
        <p:nvSpPr>
          <p:cNvPr id="8" name="Freeform 8"/>
          <p:cNvSpPr/>
          <p:nvPr/>
        </p:nvSpPr>
        <p:spPr>
          <a:xfrm>
            <a:off x="1524405" y="3848060"/>
            <a:ext cx="2842317" cy="229572"/>
          </a:xfrm>
          <a:custGeom>
            <a:avLst/>
            <a:gdLst/>
            <a:ahLst/>
            <a:cxnLst/>
            <a:rect l="l" t="t" r="r" b="b"/>
            <a:pathLst>
              <a:path w="2842317" h="229572">
                <a:moveTo>
                  <a:pt x="0" y="0"/>
                </a:moveTo>
                <a:lnTo>
                  <a:pt x="2842317" y="0"/>
                </a:lnTo>
                <a:lnTo>
                  <a:pt x="2842317" y="229571"/>
                </a:lnTo>
                <a:lnTo>
                  <a:pt x="0" y="229571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1759574" y="4236582"/>
            <a:ext cx="2102003" cy="5793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34"/>
              </a:lnSpc>
            </a:pPr>
            <a:r>
              <a:rPr lang="en-US" sz="3862" b="1">
                <a:solidFill>
                  <a:srgbClr val="00234C"/>
                </a:solidFill>
                <a:latin typeface="DM Sans Bold"/>
                <a:ea typeface="DM Sans Bold"/>
                <a:cs typeface="DM Sans Bold"/>
                <a:sym typeface="DM Sans Bold"/>
              </a:rPr>
              <a:t>601-800</a:t>
            </a:r>
          </a:p>
        </p:txBody>
      </p:sp>
      <p:sp>
        <p:nvSpPr>
          <p:cNvPr id="10" name="Freeform 10"/>
          <p:cNvSpPr/>
          <p:nvPr/>
        </p:nvSpPr>
        <p:spPr>
          <a:xfrm>
            <a:off x="5000777" y="2350377"/>
            <a:ext cx="3935515" cy="3017228"/>
          </a:xfrm>
          <a:custGeom>
            <a:avLst/>
            <a:gdLst/>
            <a:ahLst/>
            <a:cxnLst/>
            <a:rect l="l" t="t" r="r" b="b"/>
            <a:pathLst>
              <a:path w="3935515" h="3017228">
                <a:moveTo>
                  <a:pt x="0" y="0"/>
                </a:moveTo>
                <a:lnTo>
                  <a:pt x="3935515" y="0"/>
                </a:lnTo>
                <a:lnTo>
                  <a:pt x="3935515" y="3017229"/>
                </a:lnTo>
                <a:lnTo>
                  <a:pt x="0" y="3017229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sp>
      <p:sp>
        <p:nvSpPr>
          <p:cNvPr id="11" name="Freeform 11"/>
          <p:cNvSpPr/>
          <p:nvPr/>
        </p:nvSpPr>
        <p:spPr>
          <a:xfrm>
            <a:off x="6312615" y="1705390"/>
            <a:ext cx="1311838" cy="1300906"/>
          </a:xfrm>
          <a:custGeom>
            <a:avLst/>
            <a:gdLst/>
            <a:ahLst/>
            <a:cxnLst/>
            <a:rect l="l" t="t" r="r" b="b"/>
            <a:pathLst>
              <a:path w="1311838" h="1300906">
                <a:moveTo>
                  <a:pt x="0" y="0"/>
                </a:moveTo>
                <a:lnTo>
                  <a:pt x="1311839" y="0"/>
                </a:lnTo>
                <a:lnTo>
                  <a:pt x="1311839" y="1300906"/>
                </a:lnTo>
                <a:lnTo>
                  <a:pt x="0" y="1300906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sp>
      <p:sp>
        <p:nvSpPr>
          <p:cNvPr id="12" name="TextBox 12"/>
          <p:cNvSpPr txBox="1"/>
          <p:nvPr/>
        </p:nvSpPr>
        <p:spPr>
          <a:xfrm>
            <a:off x="5853909" y="3006435"/>
            <a:ext cx="2248229" cy="6435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35"/>
              </a:lnSpc>
            </a:pPr>
            <a:r>
              <a:rPr lang="en-US" sz="2112" b="1">
                <a:solidFill>
                  <a:srgbClr val="FFFFFF"/>
                </a:solidFill>
                <a:latin typeface="DM Sans Bold"/>
                <a:ea typeface="DM Sans Bold"/>
                <a:cs typeface="DM Sans Bold"/>
                <a:sym typeface="DM Sans Bold"/>
              </a:rPr>
              <a:t>Medical &amp; Health</a:t>
            </a:r>
          </a:p>
          <a:p>
            <a:pPr algn="ctr">
              <a:lnSpc>
                <a:spcPts val="2535"/>
              </a:lnSpc>
            </a:pPr>
            <a:r>
              <a:rPr lang="en-US" sz="2112" b="1">
                <a:solidFill>
                  <a:srgbClr val="FFFFFF"/>
                </a:solidFill>
                <a:latin typeface="DM Sans Bold"/>
                <a:ea typeface="DM Sans Bold"/>
                <a:cs typeface="DM Sans Bold"/>
                <a:sym typeface="DM Sans Bold"/>
              </a:rPr>
              <a:t>2026</a:t>
            </a:r>
          </a:p>
        </p:txBody>
      </p:sp>
      <p:sp>
        <p:nvSpPr>
          <p:cNvPr id="13" name="Freeform 13"/>
          <p:cNvSpPr/>
          <p:nvPr/>
        </p:nvSpPr>
        <p:spPr>
          <a:xfrm>
            <a:off x="5438056" y="3848060"/>
            <a:ext cx="3060956" cy="229572"/>
          </a:xfrm>
          <a:custGeom>
            <a:avLst/>
            <a:gdLst/>
            <a:ahLst/>
            <a:cxnLst/>
            <a:rect l="l" t="t" r="r" b="b"/>
            <a:pathLst>
              <a:path w="3060956" h="229572">
                <a:moveTo>
                  <a:pt x="0" y="0"/>
                </a:moveTo>
                <a:lnTo>
                  <a:pt x="3060957" y="0"/>
                </a:lnTo>
                <a:lnTo>
                  <a:pt x="3060957" y="229571"/>
                </a:lnTo>
                <a:lnTo>
                  <a:pt x="0" y="229571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5890466" y="4236582"/>
            <a:ext cx="2102003" cy="5793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34"/>
              </a:lnSpc>
            </a:pPr>
            <a:r>
              <a:rPr lang="en-US" sz="3862" b="1">
                <a:solidFill>
                  <a:srgbClr val="00234C"/>
                </a:solidFill>
                <a:latin typeface="DM Sans Bold"/>
                <a:ea typeface="DM Sans Bold"/>
                <a:cs typeface="DM Sans Bold"/>
                <a:sym typeface="DM Sans Bold"/>
              </a:rPr>
              <a:t>601-800</a:t>
            </a:r>
          </a:p>
        </p:txBody>
      </p:sp>
      <p:sp>
        <p:nvSpPr>
          <p:cNvPr id="15" name="Freeform 15"/>
          <p:cNvSpPr/>
          <p:nvPr/>
        </p:nvSpPr>
        <p:spPr>
          <a:xfrm>
            <a:off x="9144000" y="2350377"/>
            <a:ext cx="3924583" cy="3017228"/>
          </a:xfrm>
          <a:custGeom>
            <a:avLst/>
            <a:gdLst/>
            <a:ahLst/>
            <a:cxnLst/>
            <a:rect l="l" t="t" r="r" b="b"/>
            <a:pathLst>
              <a:path w="3924583" h="3017228">
                <a:moveTo>
                  <a:pt x="0" y="0"/>
                </a:moveTo>
                <a:lnTo>
                  <a:pt x="3924583" y="0"/>
                </a:lnTo>
                <a:lnTo>
                  <a:pt x="3924583" y="3017229"/>
                </a:lnTo>
                <a:lnTo>
                  <a:pt x="0" y="3017229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sp>
      <p:sp>
        <p:nvSpPr>
          <p:cNvPr id="16" name="Freeform 16"/>
          <p:cNvSpPr/>
          <p:nvPr/>
        </p:nvSpPr>
        <p:spPr>
          <a:xfrm>
            <a:off x="10444906" y="1705390"/>
            <a:ext cx="1311838" cy="1300906"/>
          </a:xfrm>
          <a:custGeom>
            <a:avLst/>
            <a:gdLst/>
            <a:ahLst/>
            <a:cxnLst/>
            <a:rect l="l" t="t" r="r" b="b"/>
            <a:pathLst>
              <a:path w="1311838" h="1300906">
                <a:moveTo>
                  <a:pt x="0" y="0"/>
                </a:moveTo>
                <a:lnTo>
                  <a:pt x="1311839" y="0"/>
                </a:lnTo>
                <a:lnTo>
                  <a:pt x="1311839" y="1300906"/>
                </a:lnTo>
                <a:lnTo>
                  <a:pt x="0" y="1300906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sp>
      <p:sp>
        <p:nvSpPr>
          <p:cNvPr id="17" name="TextBox 17"/>
          <p:cNvSpPr txBox="1"/>
          <p:nvPr/>
        </p:nvSpPr>
        <p:spPr>
          <a:xfrm>
            <a:off x="9893410" y="3005028"/>
            <a:ext cx="2450990" cy="6623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83"/>
              </a:lnSpc>
            </a:pPr>
            <a:r>
              <a:rPr lang="en-US" sz="2153" b="1" dirty="0">
                <a:solidFill>
                  <a:srgbClr val="FFFFFF"/>
                </a:solidFill>
                <a:latin typeface="DM Sans Bold"/>
                <a:ea typeface="DM Sans Bold"/>
                <a:cs typeface="DM Sans Bold"/>
                <a:sym typeface="DM Sans Bold"/>
              </a:rPr>
              <a:t>Education Studies</a:t>
            </a:r>
          </a:p>
          <a:p>
            <a:pPr algn="ctr">
              <a:lnSpc>
                <a:spcPts val="2583"/>
              </a:lnSpc>
            </a:pPr>
            <a:r>
              <a:rPr lang="en-US" sz="2153" b="1" dirty="0">
                <a:solidFill>
                  <a:srgbClr val="FFFFFF"/>
                </a:solidFill>
                <a:latin typeface="DM Sans Bold"/>
                <a:ea typeface="DM Sans Bold"/>
                <a:cs typeface="DM Sans Bold"/>
                <a:sym typeface="DM Sans Bold"/>
              </a:rPr>
              <a:t>2026</a:t>
            </a:r>
          </a:p>
        </p:txBody>
      </p:sp>
      <p:sp>
        <p:nvSpPr>
          <p:cNvPr id="18" name="Freeform 18"/>
          <p:cNvSpPr/>
          <p:nvPr/>
        </p:nvSpPr>
        <p:spPr>
          <a:xfrm>
            <a:off x="9570348" y="3848060"/>
            <a:ext cx="3060956" cy="229572"/>
          </a:xfrm>
          <a:custGeom>
            <a:avLst/>
            <a:gdLst/>
            <a:ahLst/>
            <a:cxnLst/>
            <a:rect l="l" t="t" r="r" b="b"/>
            <a:pathLst>
              <a:path w="3060956" h="229572">
                <a:moveTo>
                  <a:pt x="0" y="0"/>
                </a:moveTo>
                <a:lnTo>
                  <a:pt x="3060956" y="0"/>
                </a:lnTo>
                <a:lnTo>
                  <a:pt x="3060956" y="229571"/>
                </a:lnTo>
                <a:lnTo>
                  <a:pt x="0" y="229571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</p:sp>
      <p:sp>
        <p:nvSpPr>
          <p:cNvPr id="19" name="TextBox 19"/>
          <p:cNvSpPr txBox="1"/>
          <p:nvPr/>
        </p:nvSpPr>
        <p:spPr>
          <a:xfrm>
            <a:off x="9984801" y="4236582"/>
            <a:ext cx="2102003" cy="5793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34"/>
              </a:lnSpc>
            </a:pPr>
            <a:r>
              <a:rPr lang="en-US" sz="3862" b="1">
                <a:solidFill>
                  <a:srgbClr val="00234C"/>
                </a:solidFill>
                <a:latin typeface="DM Sans Bold"/>
                <a:ea typeface="DM Sans Bold"/>
                <a:cs typeface="DM Sans Bold"/>
                <a:sym typeface="DM Sans Bold"/>
              </a:rPr>
              <a:t>501-600</a:t>
            </a:r>
          </a:p>
        </p:txBody>
      </p:sp>
      <p:sp>
        <p:nvSpPr>
          <p:cNvPr id="20" name="Freeform 20"/>
          <p:cNvSpPr/>
          <p:nvPr/>
        </p:nvSpPr>
        <p:spPr>
          <a:xfrm>
            <a:off x="13276291" y="2350377"/>
            <a:ext cx="3924583" cy="3017228"/>
          </a:xfrm>
          <a:custGeom>
            <a:avLst/>
            <a:gdLst/>
            <a:ahLst/>
            <a:cxnLst/>
            <a:rect l="l" t="t" r="r" b="b"/>
            <a:pathLst>
              <a:path w="3924583" h="3017228">
                <a:moveTo>
                  <a:pt x="0" y="0"/>
                </a:moveTo>
                <a:lnTo>
                  <a:pt x="3924584" y="0"/>
                </a:lnTo>
                <a:lnTo>
                  <a:pt x="3924584" y="3017229"/>
                </a:lnTo>
                <a:lnTo>
                  <a:pt x="0" y="3017229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sp>
      <p:sp>
        <p:nvSpPr>
          <p:cNvPr id="21" name="Freeform 21"/>
          <p:cNvSpPr/>
          <p:nvPr/>
        </p:nvSpPr>
        <p:spPr>
          <a:xfrm>
            <a:off x="14577198" y="1705390"/>
            <a:ext cx="1322770" cy="1300906"/>
          </a:xfrm>
          <a:custGeom>
            <a:avLst/>
            <a:gdLst/>
            <a:ahLst/>
            <a:cxnLst/>
            <a:rect l="l" t="t" r="r" b="b"/>
            <a:pathLst>
              <a:path w="1322770" h="1300906">
                <a:moveTo>
                  <a:pt x="0" y="0"/>
                </a:moveTo>
                <a:lnTo>
                  <a:pt x="1322770" y="0"/>
                </a:lnTo>
                <a:lnTo>
                  <a:pt x="1322770" y="1300906"/>
                </a:lnTo>
                <a:lnTo>
                  <a:pt x="0" y="1300906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/>
            </a:stretch>
          </a:blip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sp>
      <p:sp>
        <p:nvSpPr>
          <p:cNvPr id="22" name="TextBox 22"/>
          <p:cNvSpPr txBox="1"/>
          <p:nvPr/>
        </p:nvSpPr>
        <p:spPr>
          <a:xfrm>
            <a:off x="14426424" y="2995503"/>
            <a:ext cx="1608489" cy="6654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32"/>
              </a:lnSpc>
            </a:pPr>
            <a:r>
              <a:rPr lang="en-US" sz="2193" b="1">
                <a:solidFill>
                  <a:srgbClr val="FFFFFF"/>
                </a:solidFill>
                <a:latin typeface="DM Sans Bold"/>
                <a:ea typeface="DM Sans Bold"/>
                <a:cs typeface="DM Sans Bold"/>
                <a:sym typeface="DM Sans Bold"/>
              </a:rPr>
              <a:t>Engineering</a:t>
            </a:r>
          </a:p>
          <a:p>
            <a:pPr algn="ctr">
              <a:lnSpc>
                <a:spcPts val="2632"/>
              </a:lnSpc>
            </a:pPr>
            <a:r>
              <a:rPr lang="en-US" sz="2193" b="1">
                <a:solidFill>
                  <a:srgbClr val="FFFFFF"/>
                </a:solidFill>
                <a:latin typeface="DM Sans Bold"/>
                <a:ea typeface="DM Sans Bold"/>
                <a:cs typeface="DM Sans Bold"/>
                <a:sym typeface="DM Sans Bold"/>
              </a:rPr>
              <a:t>2026</a:t>
            </a:r>
          </a:p>
        </p:txBody>
      </p:sp>
      <p:sp>
        <p:nvSpPr>
          <p:cNvPr id="23" name="Freeform 23"/>
          <p:cNvSpPr/>
          <p:nvPr/>
        </p:nvSpPr>
        <p:spPr>
          <a:xfrm>
            <a:off x="13713571" y="3848060"/>
            <a:ext cx="2831385" cy="229572"/>
          </a:xfrm>
          <a:custGeom>
            <a:avLst/>
            <a:gdLst/>
            <a:ahLst/>
            <a:cxnLst/>
            <a:rect l="l" t="t" r="r" b="b"/>
            <a:pathLst>
              <a:path w="2831385" h="229572">
                <a:moveTo>
                  <a:pt x="0" y="0"/>
                </a:moveTo>
                <a:lnTo>
                  <a:pt x="2831384" y="0"/>
                </a:lnTo>
                <a:lnTo>
                  <a:pt x="2831384" y="229571"/>
                </a:lnTo>
                <a:lnTo>
                  <a:pt x="0" y="229571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/>
            </a:stretch>
          </a:blipFill>
        </p:spPr>
      </p:sp>
      <p:sp>
        <p:nvSpPr>
          <p:cNvPr id="24" name="TextBox 24"/>
          <p:cNvSpPr txBox="1"/>
          <p:nvPr/>
        </p:nvSpPr>
        <p:spPr>
          <a:xfrm>
            <a:off x="14097415" y="4236582"/>
            <a:ext cx="2102003" cy="5793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34"/>
              </a:lnSpc>
            </a:pPr>
            <a:r>
              <a:rPr lang="en-US" sz="3862" b="1">
                <a:solidFill>
                  <a:srgbClr val="00234C"/>
                </a:solidFill>
                <a:latin typeface="DM Sans Bold"/>
                <a:ea typeface="DM Sans Bold"/>
                <a:cs typeface="DM Sans Bold"/>
                <a:sym typeface="DM Sans Bold"/>
              </a:rPr>
              <a:t>601-800</a:t>
            </a:r>
          </a:p>
        </p:txBody>
      </p:sp>
      <p:sp>
        <p:nvSpPr>
          <p:cNvPr id="25" name="Freeform 25"/>
          <p:cNvSpPr/>
          <p:nvPr/>
        </p:nvSpPr>
        <p:spPr>
          <a:xfrm>
            <a:off x="2825311" y="5990729"/>
            <a:ext cx="3935515" cy="3017228"/>
          </a:xfrm>
          <a:custGeom>
            <a:avLst/>
            <a:gdLst/>
            <a:ahLst/>
            <a:cxnLst/>
            <a:rect l="l" t="t" r="r" b="b"/>
            <a:pathLst>
              <a:path w="3935515" h="3017228">
                <a:moveTo>
                  <a:pt x="0" y="0"/>
                </a:moveTo>
                <a:lnTo>
                  <a:pt x="3935516" y="0"/>
                </a:lnTo>
                <a:lnTo>
                  <a:pt x="3935516" y="3017228"/>
                </a:lnTo>
                <a:lnTo>
                  <a:pt x="0" y="3017228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/>
            </a:stretch>
          </a:blip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sp>
      <p:sp>
        <p:nvSpPr>
          <p:cNvPr id="27" name="TextBox 27"/>
          <p:cNvSpPr txBox="1"/>
          <p:nvPr/>
        </p:nvSpPr>
        <p:spPr>
          <a:xfrm>
            <a:off x="3898133" y="6740616"/>
            <a:ext cx="1736437" cy="6435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35"/>
              </a:lnSpc>
            </a:pPr>
            <a:r>
              <a:rPr lang="en-US" sz="2112" b="1">
                <a:solidFill>
                  <a:srgbClr val="FFFFFF"/>
                </a:solidFill>
                <a:latin typeface="DM Sans Bold"/>
                <a:ea typeface="DM Sans Bold"/>
                <a:cs typeface="DM Sans Bold"/>
                <a:sym typeface="DM Sans Bold"/>
              </a:rPr>
              <a:t>Life Sciences</a:t>
            </a:r>
          </a:p>
          <a:p>
            <a:pPr algn="ctr">
              <a:lnSpc>
                <a:spcPts val="2535"/>
              </a:lnSpc>
            </a:pPr>
            <a:r>
              <a:rPr lang="en-US" sz="2112" b="1">
                <a:solidFill>
                  <a:srgbClr val="FFFFFF"/>
                </a:solidFill>
                <a:latin typeface="DM Sans Bold"/>
                <a:ea typeface="DM Sans Bold"/>
                <a:cs typeface="DM Sans Bold"/>
                <a:sym typeface="DM Sans Bold"/>
              </a:rPr>
              <a:t>2026</a:t>
            </a:r>
          </a:p>
        </p:txBody>
      </p:sp>
      <p:sp>
        <p:nvSpPr>
          <p:cNvPr id="28" name="Freeform 28"/>
          <p:cNvSpPr/>
          <p:nvPr/>
        </p:nvSpPr>
        <p:spPr>
          <a:xfrm>
            <a:off x="3262591" y="7499343"/>
            <a:ext cx="2842317" cy="437279"/>
          </a:xfrm>
          <a:custGeom>
            <a:avLst/>
            <a:gdLst/>
            <a:ahLst/>
            <a:cxnLst/>
            <a:rect l="l" t="t" r="r" b="b"/>
            <a:pathLst>
              <a:path w="2842317" h="437279">
                <a:moveTo>
                  <a:pt x="0" y="0"/>
                </a:moveTo>
                <a:lnTo>
                  <a:pt x="2842317" y="0"/>
                </a:lnTo>
                <a:lnTo>
                  <a:pt x="2842317" y="437280"/>
                </a:lnTo>
                <a:lnTo>
                  <a:pt x="0" y="437280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/>
            </a:stretch>
          </a:blipFill>
        </p:spPr>
      </p:sp>
      <p:sp>
        <p:nvSpPr>
          <p:cNvPr id="29" name="TextBox 29"/>
          <p:cNvSpPr txBox="1"/>
          <p:nvPr/>
        </p:nvSpPr>
        <p:spPr>
          <a:xfrm>
            <a:off x="3660515" y="7981050"/>
            <a:ext cx="2102003" cy="5793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34"/>
              </a:lnSpc>
            </a:pPr>
            <a:r>
              <a:rPr lang="en-US" sz="3862" b="1">
                <a:solidFill>
                  <a:srgbClr val="00234C"/>
                </a:solidFill>
                <a:latin typeface="DM Sans Bold"/>
                <a:ea typeface="DM Sans Bold"/>
                <a:cs typeface="DM Sans Bold"/>
                <a:sym typeface="DM Sans Bold"/>
              </a:rPr>
              <a:t>501-600</a:t>
            </a:r>
          </a:p>
        </p:txBody>
      </p:sp>
      <p:sp>
        <p:nvSpPr>
          <p:cNvPr id="30" name="Freeform 30"/>
          <p:cNvSpPr/>
          <p:nvPr/>
        </p:nvSpPr>
        <p:spPr>
          <a:xfrm>
            <a:off x="6957603" y="5990729"/>
            <a:ext cx="3935515" cy="3017228"/>
          </a:xfrm>
          <a:custGeom>
            <a:avLst/>
            <a:gdLst/>
            <a:ahLst/>
            <a:cxnLst/>
            <a:rect l="l" t="t" r="r" b="b"/>
            <a:pathLst>
              <a:path w="3935515" h="3017228">
                <a:moveTo>
                  <a:pt x="0" y="0"/>
                </a:moveTo>
                <a:lnTo>
                  <a:pt x="3935515" y="0"/>
                </a:lnTo>
                <a:lnTo>
                  <a:pt x="3935515" y="3017228"/>
                </a:lnTo>
                <a:lnTo>
                  <a:pt x="0" y="3017228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/>
            </a:stretch>
          </a:blip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sp>
      <p:sp>
        <p:nvSpPr>
          <p:cNvPr id="31" name="Freeform 31"/>
          <p:cNvSpPr/>
          <p:nvPr/>
        </p:nvSpPr>
        <p:spPr>
          <a:xfrm>
            <a:off x="8269441" y="5564382"/>
            <a:ext cx="1311838" cy="1300906"/>
          </a:xfrm>
          <a:custGeom>
            <a:avLst/>
            <a:gdLst/>
            <a:ahLst/>
            <a:cxnLst/>
            <a:rect l="l" t="t" r="r" b="b"/>
            <a:pathLst>
              <a:path w="1311838" h="1300906">
                <a:moveTo>
                  <a:pt x="0" y="0"/>
                </a:moveTo>
                <a:lnTo>
                  <a:pt x="1311838" y="0"/>
                </a:lnTo>
                <a:lnTo>
                  <a:pt x="1311838" y="1300906"/>
                </a:lnTo>
                <a:lnTo>
                  <a:pt x="0" y="1300906"/>
                </a:lnTo>
                <a:lnTo>
                  <a:pt x="0" y="0"/>
                </a:lnTo>
                <a:close/>
              </a:path>
            </a:pathLst>
          </a:custGeom>
          <a:blipFill>
            <a:blip r:embed="rId21"/>
            <a:stretch>
              <a:fillRect/>
            </a:stretch>
          </a:blip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sp>
      <p:sp>
        <p:nvSpPr>
          <p:cNvPr id="32" name="TextBox 32"/>
          <p:cNvSpPr txBox="1"/>
          <p:nvPr/>
        </p:nvSpPr>
        <p:spPr>
          <a:xfrm>
            <a:off x="7809685" y="6739209"/>
            <a:ext cx="2376177" cy="6559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83"/>
              </a:lnSpc>
            </a:pPr>
            <a:r>
              <a:rPr lang="en-US" sz="2153" b="1">
                <a:solidFill>
                  <a:srgbClr val="FFFFFF"/>
                </a:solidFill>
                <a:latin typeface="DM Sans Bold"/>
                <a:ea typeface="DM Sans Bold"/>
                <a:cs typeface="DM Sans Bold"/>
                <a:sym typeface="DM Sans Bold"/>
              </a:rPr>
              <a:t>Physical Sciences</a:t>
            </a:r>
          </a:p>
          <a:p>
            <a:pPr algn="ctr">
              <a:lnSpc>
                <a:spcPts val="2583"/>
              </a:lnSpc>
            </a:pPr>
            <a:r>
              <a:rPr lang="en-US" sz="2153" b="1">
                <a:solidFill>
                  <a:srgbClr val="FFFFFF"/>
                </a:solidFill>
                <a:latin typeface="DM Sans Bold"/>
                <a:ea typeface="DM Sans Bold"/>
                <a:cs typeface="DM Sans Bold"/>
                <a:sym typeface="DM Sans Bold"/>
              </a:rPr>
              <a:t>2026</a:t>
            </a:r>
          </a:p>
        </p:txBody>
      </p:sp>
      <p:sp>
        <p:nvSpPr>
          <p:cNvPr id="33" name="Freeform 33"/>
          <p:cNvSpPr/>
          <p:nvPr/>
        </p:nvSpPr>
        <p:spPr>
          <a:xfrm>
            <a:off x="7613522" y="7499343"/>
            <a:ext cx="2842317" cy="437279"/>
          </a:xfrm>
          <a:custGeom>
            <a:avLst/>
            <a:gdLst/>
            <a:ahLst/>
            <a:cxnLst/>
            <a:rect l="l" t="t" r="r" b="b"/>
            <a:pathLst>
              <a:path w="2842317" h="437279">
                <a:moveTo>
                  <a:pt x="0" y="0"/>
                </a:moveTo>
                <a:lnTo>
                  <a:pt x="2842316" y="0"/>
                </a:lnTo>
                <a:lnTo>
                  <a:pt x="2842316" y="437280"/>
                </a:lnTo>
                <a:lnTo>
                  <a:pt x="0" y="437280"/>
                </a:lnTo>
                <a:lnTo>
                  <a:pt x="0" y="0"/>
                </a:lnTo>
                <a:close/>
              </a:path>
            </a:pathLst>
          </a:custGeom>
          <a:blipFill>
            <a:blip r:embed="rId22"/>
            <a:stretch>
              <a:fillRect/>
            </a:stretch>
          </a:blipFill>
        </p:spPr>
      </p:sp>
      <p:sp>
        <p:nvSpPr>
          <p:cNvPr id="34" name="TextBox 34"/>
          <p:cNvSpPr txBox="1"/>
          <p:nvPr/>
        </p:nvSpPr>
        <p:spPr>
          <a:xfrm>
            <a:off x="7864520" y="7981050"/>
            <a:ext cx="2102003" cy="5793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34"/>
              </a:lnSpc>
            </a:pPr>
            <a:r>
              <a:rPr lang="en-US" sz="3862" b="1">
                <a:solidFill>
                  <a:srgbClr val="00234C"/>
                </a:solidFill>
                <a:latin typeface="DM Sans Bold"/>
                <a:ea typeface="DM Sans Bold"/>
                <a:cs typeface="DM Sans Bold"/>
                <a:sym typeface="DM Sans Bold"/>
              </a:rPr>
              <a:t>501-600</a:t>
            </a:r>
          </a:p>
        </p:txBody>
      </p:sp>
      <p:sp>
        <p:nvSpPr>
          <p:cNvPr id="35" name="Freeform 35"/>
          <p:cNvSpPr/>
          <p:nvPr/>
        </p:nvSpPr>
        <p:spPr>
          <a:xfrm>
            <a:off x="11319465" y="5990729"/>
            <a:ext cx="3924583" cy="3017228"/>
          </a:xfrm>
          <a:custGeom>
            <a:avLst/>
            <a:gdLst/>
            <a:ahLst/>
            <a:cxnLst/>
            <a:rect l="l" t="t" r="r" b="b"/>
            <a:pathLst>
              <a:path w="3924583" h="3017228">
                <a:moveTo>
                  <a:pt x="0" y="0"/>
                </a:moveTo>
                <a:lnTo>
                  <a:pt x="3924584" y="0"/>
                </a:lnTo>
                <a:lnTo>
                  <a:pt x="3924584" y="3017228"/>
                </a:lnTo>
                <a:lnTo>
                  <a:pt x="0" y="3017228"/>
                </a:lnTo>
                <a:lnTo>
                  <a:pt x="0" y="0"/>
                </a:lnTo>
                <a:close/>
              </a:path>
            </a:pathLst>
          </a:custGeom>
          <a:blipFill>
            <a:blip r:embed="rId23"/>
            <a:stretch>
              <a:fillRect/>
            </a:stretch>
          </a:blip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sp>
      <p:sp>
        <p:nvSpPr>
          <p:cNvPr id="36" name="Freeform 36"/>
          <p:cNvSpPr/>
          <p:nvPr/>
        </p:nvSpPr>
        <p:spPr>
          <a:xfrm>
            <a:off x="12620372" y="5564382"/>
            <a:ext cx="1311838" cy="1300906"/>
          </a:xfrm>
          <a:custGeom>
            <a:avLst/>
            <a:gdLst/>
            <a:ahLst/>
            <a:cxnLst/>
            <a:rect l="l" t="t" r="r" b="b"/>
            <a:pathLst>
              <a:path w="1311838" h="1300906">
                <a:moveTo>
                  <a:pt x="0" y="0"/>
                </a:moveTo>
                <a:lnTo>
                  <a:pt x="1311838" y="0"/>
                </a:lnTo>
                <a:lnTo>
                  <a:pt x="1311838" y="1300906"/>
                </a:lnTo>
                <a:lnTo>
                  <a:pt x="0" y="1300906"/>
                </a:lnTo>
                <a:lnTo>
                  <a:pt x="0" y="0"/>
                </a:lnTo>
                <a:close/>
              </a:path>
            </a:pathLst>
          </a:custGeom>
          <a:blipFill>
            <a:blip r:embed="rId24"/>
            <a:stretch>
              <a:fillRect/>
            </a:stretch>
          </a:blip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sp>
      <p:sp>
        <p:nvSpPr>
          <p:cNvPr id="37" name="TextBox 37"/>
          <p:cNvSpPr txBox="1"/>
          <p:nvPr/>
        </p:nvSpPr>
        <p:spPr>
          <a:xfrm>
            <a:off x="12196473" y="6740616"/>
            <a:ext cx="2047168" cy="6435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35"/>
              </a:lnSpc>
            </a:pPr>
            <a:r>
              <a:rPr lang="en-US" sz="2112" b="1">
                <a:solidFill>
                  <a:srgbClr val="FFFFFF"/>
                </a:solidFill>
                <a:latin typeface="DM Sans Bold"/>
                <a:ea typeface="DM Sans Bold"/>
                <a:cs typeface="DM Sans Bold"/>
                <a:sym typeface="DM Sans Bold"/>
              </a:rPr>
              <a:t>Social Sciences</a:t>
            </a:r>
          </a:p>
          <a:p>
            <a:pPr algn="ctr">
              <a:lnSpc>
                <a:spcPts val="2535"/>
              </a:lnSpc>
            </a:pPr>
            <a:r>
              <a:rPr lang="en-US" sz="2112" b="1">
                <a:solidFill>
                  <a:srgbClr val="FFFFFF"/>
                </a:solidFill>
                <a:latin typeface="DM Sans Bold"/>
                <a:ea typeface="DM Sans Bold"/>
                <a:cs typeface="DM Sans Bold"/>
                <a:sym typeface="DM Sans Bold"/>
              </a:rPr>
              <a:t>2026</a:t>
            </a:r>
          </a:p>
        </p:txBody>
      </p:sp>
      <p:sp>
        <p:nvSpPr>
          <p:cNvPr id="38" name="Freeform 38"/>
          <p:cNvSpPr/>
          <p:nvPr/>
        </p:nvSpPr>
        <p:spPr>
          <a:xfrm>
            <a:off x="11745813" y="7499343"/>
            <a:ext cx="2842317" cy="437279"/>
          </a:xfrm>
          <a:custGeom>
            <a:avLst/>
            <a:gdLst/>
            <a:ahLst/>
            <a:cxnLst/>
            <a:rect l="l" t="t" r="r" b="b"/>
            <a:pathLst>
              <a:path w="2842317" h="437279">
                <a:moveTo>
                  <a:pt x="0" y="0"/>
                </a:moveTo>
                <a:lnTo>
                  <a:pt x="2842317" y="0"/>
                </a:lnTo>
                <a:lnTo>
                  <a:pt x="2842317" y="437280"/>
                </a:lnTo>
                <a:lnTo>
                  <a:pt x="0" y="437280"/>
                </a:lnTo>
                <a:lnTo>
                  <a:pt x="0" y="0"/>
                </a:lnTo>
                <a:close/>
              </a:path>
            </a:pathLst>
          </a:custGeom>
          <a:blipFill>
            <a:blip r:embed="rId25"/>
            <a:stretch>
              <a:fillRect/>
            </a:stretch>
          </a:blipFill>
        </p:spPr>
      </p:sp>
      <p:sp>
        <p:nvSpPr>
          <p:cNvPr id="39" name="TextBox 39"/>
          <p:cNvSpPr txBox="1"/>
          <p:nvPr/>
        </p:nvSpPr>
        <p:spPr>
          <a:xfrm>
            <a:off x="12105082" y="7981050"/>
            <a:ext cx="2102003" cy="5793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34"/>
              </a:lnSpc>
            </a:pPr>
            <a:r>
              <a:rPr lang="en-US" sz="3862" b="1">
                <a:solidFill>
                  <a:srgbClr val="00234C"/>
                </a:solidFill>
                <a:latin typeface="DM Sans Bold"/>
                <a:ea typeface="DM Sans Bold"/>
                <a:cs typeface="DM Sans Bold"/>
                <a:sym typeface="DM Sans Bold"/>
              </a:rPr>
              <a:t>601-800</a:t>
            </a:r>
          </a:p>
        </p:txBody>
      </p:sp>
      <p:sp>
        <p:nvSpPr>
          <p:cNvPr id="40" name="Freeform 40"/>
          <p:cNvSpPr/>
          <p:nvPr/>
        </p:nvSpPr>
        <p:spPr>
          <a:xfrm>
            <a:off x="2388032" y="1924030"/>
            <a:ext cx="885491" cy="863627"/>
          </a:xfrm>
          <a:custGeom>
            <a:avLst/>
            <a:gdLst/>
            <a:ahLst/>
            <a:cxnLst/>
            <a:rect l="l" t="t" r="r" b="b"/>
            <a:pathLst>
              <a:path w="885491" h="863627">
                <a:moveTo>
                  <a:pt x="0" y="0"/>
                </a:moveTo>
                <a:lnTo>
                  <a:pt x="885491" y="0"/>
                </a:lnTo>
                <a:lnTo>
                  <a:pt x="885491" y="863627"/>
                </a:lnTo>
                <a:lnTo>
                  <a:pt x="0" y="863627"/>
                </a:lnTo>
                <a:lnTo>
                  <a:pt x="0" y="0"/>
                </a:lnTo>
                <a:close/>
              </a:path>
            </a:pathLst>
          </a:custGeom>
          <a:blipFill>
            <a:blip r:embed="rId26"/>
            <a:stretch>
              <a:fillRect/>
            </a:stretch>
          </a:blipFill>
        </p:spPr>
      </p:sp>
      <p:sp>
        <p:nvSpPr>
          <p:cNvPr id="41" name="Freeform 41"/>
          <p:cNvSpPr/>
          <p:nvPr/>
        </p:nvSpPr>
        <p:spPr>
          <a:xfrm>
            <a:off x="6531255" y="1924030"/>
            <a:ext cx="874559" cy="863627"/>
          </a:xfrm>
          <a:custGeom>
            <a:avLst/>
            <a:gdLst/>
            <a:ahLst/>
            <a:cxnLst/>
            <a:rect l="l" t="t" r="r" b="b"/>
            <a:pathLst>
              <a:path w="874559" h="863627">
                <a:moveTo>
                  <a:pt x="0" y="0"/>
                </a:moveTo>
                <a:lnTo>
                  <a:pt x="874559" y="0"/>
                </a:lnTo>
                <a:lnTo>
                  <a:pt x="874559" y="863627"/>
                </a:lnTo>
                <a:lnTo>
                  <a:pt x="0" y="863627"/>
                </a:lnTo>
                <a:lnTo>
                  <a:pt x="0" y="0"/>
                </a:lnTo>
                <a:close/>
              </a:path>
            </a:pathLst>
          </a:custGeom>
          <a:blipFill>
            <a:blip r:embed="rId27"/>
            <a:stretch>
              <a:fillRect/>
            </a:stretch>
          </a:blipFill>
        </p:spPr>
      </p:sp>
      <p:sp>
        <p:nvSpPr>
          <p:cNvPr id="42" name="Freeform 42"/>
          <p:cNvSpPr/>
          <p:nvPr/>
        </p:nvSpPr>
        <p:spPr>
          <a:xfrm>
            <a:off x="10663546" y="2142670"/>
            <a:ext cx="874559" cy="644987"/>
          </a:xfrm>
          <a:custGeom>
            <a:avLst/>
            <a:gdLst/>
            <a:ahLst/>
            <a:cxnLst/>
            <a:rect l="l" t="t" r="r" b="b"/>
            <a:pathLst>
              <a:path w="874559" h="644987">
                <a:moveTo>
                  <a:pt x="0" y="0"/>
                </a:moveTo>
                <a:lnTo>
                  <a:pt x="874559" y="0"/>
                </a:lnTo>
                <a:lnTo>
                  <a:pt x="874559" y="644987"/>
                </a:lnTo>
                <a:lnTo>
                  <a:pt x="0" y="644987"/>
                </a:lnTo>
                <a:lnTo>
                  <a:pt x="0" y="0"/>
                </a:lnTo>
                <a:close/>
              </a:path>
            </a:pathLst>
          </a:custGeom>
          <a:blipFill>
            <a:blip r:embed="rId28"/>
            <a:stretch>
              <a:fillRect/>
            </a:stretch>
          </a:blipFill>
        </p:spPr>
      </p:sp>
      <p:sp>
        <p:nvSpPr>
          <p:cNvPr id="43" name="Freeform 43"/>
          <p:cNvSpPr/>
          <p:nvPr/>
        </p:nvSpPr>
        <p:spPr>
          <a:xfrm>
            <a:off x="14795837" y="1924030"/>
            <a:ext cx="885491" cy="863627"/>
          </a:xfrm>
          <a:custGeom>
            <a:avLst/>
            <a:gdLst/>
            <a:ahLst/>
            <a:cxnLst/>
            <a:rect l="l" t="t" r="r" b="b"/>
            <a:pathLst>
              <a:path w="885491" h="863627">
                <a:moveTo>
                  <a:pt x="0" y="0"/>
                </a:moveTo>
                <a:lnTo>
                  <a:pt x="885491" y="0"/>
                </a:lnTo>
                <a:lnTo>
                  <a:pt x="885491" y="863627"/>
                </a:lnTo>
                <a:lnTo>
                  <a:pt x="0" y="863627"/>
                </a:lnTo>
                <a:lnTo>
                  <a:pt x="0" y="0"/>
                </a:lnTo>
                <a:close/>
              </a:path>
            </a:pathLst>
          </a:custGeom>
          <a:blipFill>
            <a:blip r:embed="rId29"/>
            <a:stretch>
              <a:fillRect/>
            </a:stretch>
          </a:blipFill>
        </p:spPr>
      </p:sp>
      <p:sp>
        <p:nvSpPr>
          <p:cNvPr id="44" name="TextBox 44"/>
          <p:cNvSpPr txBox="1"/>
          <p:nvPr/>
        </p:nvSpPr>
        <p:spPr>
          <a:xfrm>
            <a:off x="3660515" y="4216992"/>
            <a:ext cx="706206" cy="3716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74"/>
              </a:lnSpc>
            </a:pPr>
            <a:r>
              <a:rPr lang="en-US" sz="2478" b="1">
                <a:solidFill>
                  <a:srgbClr val="00234C"/>
                </a:solidFill>
                <a:latin typeface="DM Sans Bold"/>
                <a:ea typeface="DM Sans Bold"/>
                <a:cs typeface="DM Sans Bold"/>
                <a:sym typeface="DM Sans Bold"/>
              </a:rPr>
              <a:t>th</a:t>
            </a:r>
          </a:p>
        </p:txBody>
      </p:sp>
      <p:grpSp>
        <p:nvGrpSpPr>
          <p:cNvPr id="45" name="Group 45"/>
          <p:cNvGrpSpPr/>
          <p:nvPr/>
        </p:nvGrpSpPr>
        <p:grpSpPr>
          <a:xfrm>
            <a:off x="2915358" y="799639"/>
            <a:ext cx="2178844" cy="214312"/>
            <a:chOff x="0" y="0"/>
            <a:chExt cx="2905125" cy="285750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2905125" cy="285750"/>
            </a:xfrm>
            <a:custGeom>
              <a:avLst/>
              <a:gdLst/>
              <a:ahLst/>
              <a:cxnLst/>
              <a:rect l="l" t="t" r="r" b="b"/>
              <a:pathLst>
                <a:path w="2905125" h="285750">
                  <a:moveTo>
                    <a:pt x="0" y="0"/>
                  </a:moveTo>
                  <a:lnTo>
                    <a:pt x="2905125" y="0"/>
                  </a:lnTo>
                  <a:lnTo>
                    <a:pt x="2905125" y="285750"/>
                  </a:lnTo>
                  <a:lnTo>
                    <a:pt x="0" y="2857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0"/>
              <a:stretch>
                <a:fillRect t="-1115" b="-1119"/>
              </a:stretch>
            </a:blipFill>
          </p:spPr>
        </p:sp>
      </p:grpSp>
      <p:grpSp>
        <p:nvGrpSpPr>
          <p:cNvPr id="47" name="Group 47"/>
          <p:cNvGrpSpPr/>
          <p:nvPr/>
        </p:nvGrpSpPr>
        <p:grpSpPr>
          <a:xfrm>
            <a:off x="1089422" y="9644062"/>
            <a:ext cx="3920128" cy="214312"/>
            <a:chOff x="0" y="0"/>
            <a:chExt cx="5226837" cy="285750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5226812" cy="285750"/>
            </a:xfrm>
            <a:custGeom>
              <a:avLst/>
              <a:gdLst/>
              <a:ahLst/>
              <a:cxnLst/>
              <a:rect l="l" t="t" r="r" b="b"/>
              <a:pathLst>
                <a:path w="5226812" h="285750">
                  <a:moveTo>
                    <a:pt x="0" y="0"/>
                  </a:moveTo>
                  <a:lnTo>
                    <a:pt x="5226812" y="0"/>
                  </a:lnTo>
                  <a:lnTo>
                    <a:pt x="5226812" y="285750"/>
                  </a:lnTo>
                  <a:lnTo>
                    <a:pt x="0" y="2857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1"/>
              <a:stretch>
                <a:fillRect t="-1204" b="-1204"/>
              </a:stretch>
            </a:blipFill>
          </p:spPr>
        </p:sp>
      </p:grpSp>
      <p:grpSp>
        <p:nvGrpSpPr>
          <p:cNvPr id="49" name="Group 49"/>
          <p:cNvGrpSpPr/>
          <p:nvPr/>
        </p:nvGrpSpPr>
        <p:grpSpPr>
          <a:xfrm>
            <a:off x="16271885" y="366479"/>
            <a:ext cx="1410167" cy="1410167"/>
            <a:chOff x="0" y="0"/>
            <a:chExt cx="1880222" cy="1880222"/>
          </a:xfrm>
        </p:grpSpPr>
        <p:sp>
          <p:nvSpPr>
            <p:cNvPr id="50" name="Freeform 50"/>
            <p:cNvSpPr/>
            <p:nvPr/>
          </p:nvSpPr>
          <p:spPr>
            <a:xfrm>
              <a:off x="0" y="0"/>
              <a:ext cx="1880235" cy="1880235"/>
            </a:xfrm>
            <a:custGeom>
              <a:avLst/>
              <a:gdLst/>
              <a:ahLst/>
              <a:cxnLst/>
              <a:rect l="l" t="t" r="r" b="b"/>
              <a:pathLst>
                <a:path w="1880235" h="1880235">
                  <a:moveTo>
                    <a:pt x="0" y="0"/>
                  </a:moveTo>
                  <a:lnTo>
                    <a:pt x="1880235" y="0"/>
                  </a:lnTo>
                  <a:lnTo>
                    <a:pt x="1880235" y="1880235"/>
                  </a:lnTo>
                  <a:lnTo>
                    <a:pt x="0" y="18802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2"/>
              <a:stretch>
                <a:fillRect/>
              </a:stretch>
            </a:blipFill>
          </p:spPr>
        </p:sp>
      </p:grpSp>
      <p:sp>
        <p:nvSpPr>
          <p:cNvPr id="51" name="TextBox 51"/>
          <p:cNvSpPr txBox="1"/>
          <p:nvPr/>
        </p:nvSpPr>
        <p:spPr>
          <a:xfrm>
            <a:off x="602752" y="678656"/>
            <a:ext cx="2321719" cy="3288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96"/>
              </a:lnSpc>
            </a:pPr>
            <a:r>
              <a:rPr lang="en-US" sz="1711" b="1" spc="170">
                <a:solidFill>
                  <a:srgbClr val="C2914D"/>
                </a:solidFill>
                <a:latin typeface="Lato Bold"/>
                <a:ea typeface="Lato Bold"/>
                <a:cs typeface="Lato Bold"/>
                <a:sym typeface="Lato Bold"/>
              </a:rPr>
              <a:t>RESEARCH IMPACT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656330" y="9541955"/>
            <a:ext cx="401841" cy="3301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99"/>
              </a:lnSpc>
            </a:pPr>
            <a:r>
              <a:rPr lang="tr-TR" sz="1999" b="1" spc="199" dirty="0">
                <a:solidFill>
                  <a:srgbClr val="C69E5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16</a:t>
            </a:r>
            <a:endParaRPr lang="en-US" sz="1999" b="1" spc="199" dirty="0">
              <a:solidFill>
                <a:srgbClr val="C69E51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53" name="TextBox 53"/>
          <p:cNvSpPr txBox="1"/>
          <p:nvPr/>
        </p:nvSpPr>
        <p:spPr>
          <a:xfrm>
            <a:off x="11914166" y="4236582"/>
            <a:ext cx="706206" cy="3716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74"/>
              </a:lnSpc>
            </a:pPr>
            <a:r>
              <a:rPr lang="en-US" sz="2478" b="1">
                <a:solidFill>
                  <a:srgbClr val="00234C"/>
                </a:solidFill>
                <a:latin typeface="DM Sans Bold"/>
                <a:ea typeface="DM Sans Bold"/>
                <a:cs typeface="DM Sans Bold"/>
                <a:sym typeface="DM Sans Bold"/>
              </a:rPr>
              <a:t>th</a:t>
            </a:r>
          </a:p>
        </p:txBody>
      </p:sp>
      <p:sp>
        <p:nvSpPr>
          <p:cNvPr id="54" name="TextBox 54"/>
          <p:cNvSpPr txBox="1"/>
          <p:nvPr/>
        </p:nvSpPr>
        <p:spPr>
          <a:xfrm>
            <a:off x="7792806" y="4156866"/>
            <a:ext cx="706206" cy="3716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74"/>
              </a:lnSpc>
            </a:pPr>
            <a:r>
              <a:rPr lang="en-US" sz="2478" b="1">
                <a:solidFill>
                  <a:srgbClr val="00234C"/>
                </a:solidFill>
                <a:latin typeface="DM Sans Bold"/>
                <a:ea typeface="DM Sans Bold"/>
                <a:cs typeface="DM Sans Bold"/>
                <a:sym typeface="DM Sans Bold"/>
              </a:rPr>
              <a:t>th</a:t>
            </a:r>
          </a:p>
        </p:txBody>
      </p:sp>
      <p:sp>
        <p:nvSpPr>
          <p:cNvPr id="55" name="TextBox 55"/>
          <p:cNvSpPr txBox="1"/>
          <p:nvPr/>
        </p:nvSpPr>
        <p:spPr>
          <a:xfrm>
            <a:off x="16034913" y="4236582"/>
            <a:ext cx="706206" cy="3716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74"/>
              </a:lnSpc>
            </a:pPr>
            <a:r>
              <a:rPr lang="en-US" sz="2478" b="1">
                <a:solidFill>
                  <a:srgbClr val="00234C"/>
                </a:solidFill>
                <a:latin typeface="DM Sans Bold"/>
                <a:ea typeface="DM Sans Bold"/>
                <a:cs typeface="DM Sans Bold"/>
                <a:sym typeface="DM Sans Bold"/>
              </a:rPr>
              <a:t>th</a:t>
            </a:r>
          </a:p>
        </p:txBody>
      </p:sp>
      <p:sp>
        <p:nvSpPr>
          <p:cNvPr id="56" name="TextBox 56"/>
          <p:cNvSpPr txBox="1"/>
          <p:nvPr/>
        </p:nvSpPr>
        <p:spPr>
          <a:xfrm>
            <a:off x="13969693" y="7899060"/>
            <a:ext cx="706206" cy="3716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74"/>
              </a:lnSpc>
            </a:pPr>
            <a:r>
              <a:rPr lang="en-US" sz="2478" b="1">
                <a:solidFill>
                  <a:srgbClr val="00234C"/>
                </a:solidFill>
                <a:latin typeface="DM Sans Bold"/>
                <a:ea typeface="DM Sans Bold"/>
                <a:cs typeface="DM Sans Bold"/>
                <a:sym typeface="DM Sans Bold"/>
              </a:rPr>
              <a:t>th</a:t>
            </a:r>
          </a:p>
        </p:txBody>
      </p:sp>
      <p:sp>
        <p:nvSpPr>
          <p:cNvPr id="57" name="TextBox 57"/>
          <p:cNvSpPr txBox="1"/>
          <p:nvPr/>
        </p:nvSpPr>
        <p:spPr>
          <a:xfrm>
            <a:off x="9753528" y="7936623"/>
            <a:ext cx="706206" cy="3716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74"/>
              </a:lnSpc>
            </a:pPr>
            <a:r>
              <a:rPr lang="en-US" sz="2478" b="1">
                <a:solidFill>
                  <a:srgbClr val="00234C"/>
                </a:solidFill>
                <a:latin typeface="DM Sans Bold"/>
                <a:ea typeface="DM Sans Bold"/>
                <a:cs typeface="DM Sans Bold"/>
                <a:sym typeface="DM Sans Bold"/>
              </a:rPr>
              <a:t>th</a:t>
            </a:r>
          </a:p>
        </p:txBody>
      </p:sp>
      <p:sp>
        <p:nvSpPr>
          <p:cNvPr id="58" name="TextBox 58"/>
          <p:cNvSpPr txBox="1"/>
          <p:nvPr/>
        </p:nvSpPr>
        <p:spPr>
          <a:xfrm>
            <a:off x="5537362" y="7936623"/>
            <a:ext cx="706206" cy="3716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74"/>
              </a:lnSpc>
            </a:pPr>
            <a:r>
              <a:rPr lang="en-US" sz="2478" b="1">
                <a:solidFill>
                  <a:srgbClr val="00234C"/>
                </a:solidFill>
                <a:latin typeface="DM Sans Bold"/>
                <a:ea typeface="DM Sans Bold"/>
                <a:cs typeface="DM Sans Bold"/>
                <a:sym typeface="DM Sans Bold"/>
              </a:rPr>
              <a:t>th</a:t>
            </a:r>
          </a:p>
        </p:txBody>
      </p:sp>
      <p:sp>
        <p:nvSpPr>
          <p:cNvPr id="59" name="Freeform 31">
            <a:extLst>
              <a:ext uri="{FF2B5EF4-FFF2-40B4-BE49-F238E27FC236}">
                <a16:creationId xmlns:a16="http://schemas.microsoft.com/office/drawing/2014/main" id="{64AAC87E-3711-43E9-8E49-202B88040A90}"/>
              </a:ext>
            </a:extLst>
          </p:cNvPr>
          <p:cNvSpPr/>
          <p:nvPr/>
        </p:nvSpPr>
        <p:spPr>
          <a:xfrm>
            <a:off x="4055597" y="5597958"/>
            <a:ext cx="1311838" cy="1300906"/>
          </a:xfrm>
          <a:custGeom>
            <a:avLst/>
            <a:gdLst/>
            <a:ahLst/>
            <a:cxnLst/>
            <a:rect l="l" t="t" r="r" b="b"/>
            <a:pathLst>
              <a:path w="1311838" h="1300906">
                <a:moveTo>
                  <a:pt x="0" y="0"/>
                </a:moveTo>
                <a:lnTo>
                  <a:pt x="1311838" y="0"/>
                </a:lnTo>
                <a:lnTo>
                  <a:pt x="1311838" y="1300906"/>
                </a:lnTo>
                <a:lnTo>
                  <a:pt x="0" y="1300906"/>
                </a:lnTo>
                <a:lnTo>
                  <a:pt x="0" y="0"/>
                </a:lnTo>
                <a:close/>
              </a:path>
            </a:pathLst>
          </a:custGeom>
          <a:blipFill>
            <a:blip r:embed="rId21"/>
            <a:stretch>
              <a:fillRect/>
            </a:stretch>
          </a:blip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endParaRPr lang="tr-TR" dirty="0"/>
          </a:p>
        </p:txBody>
      </p:sp>
      <p:sp>
        <p:nvSpPr>
          <p:cNvPr id="60" name="Freeform 31">
            <a:extLst>
              <a:ext uri="{FF2B5EF4-FFF2-40B4-BE49-F238E27FC236}">
                <a16:creationId xmlns:a16="http://schemas.microsoft.com/office/drawing/2014/main" id="{B62A42AB-BEF5-4577-B824-85C47161B46F}"/>
              </a:ext>
            </a:extLst>
          </p:cNvPr>
          <p:cNvSpPr/>
          <p:nvPr/>
        </p:nvSpPr>
        <p:spPr>
          <a:xfrm>
            <a:off x="4476544" y="5793952"/>
            <a:ext cx="532988" cy="643580"/>
          </a:xfrm>
          <a:custGeom>
            <a:avLst/>
            <a:gdLst/>
            <a:ahLst/>
            <a:cxnLst/>
            <a:rect l="l" t="t" r="r" b="b"/>
            <a:pathLst>
              <a:path w="1311838" h="1300906">
                <a:moveTo>
                  <a:pt x="0" y="0"/>
                </a:moveTo>
                <a:lnTo>
                  <a:pt x="1311838" y="0"/>
                </a:lnTo>
                <a:lnTo>
                  <a:pt x="1311838" y="1300906"/>
                </a:lnTo>
                <a:lnTo>
                  <a:pt x="0" y="1300906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</p:sp>
      <p:sp>
        <p:nvSpPr>
          <p:cNvPr id="73" name="Freeform 31">
            <a:extLst>
              <a:ext uri="{FF2B5EF4-FFF2-40B4-BE49-F238E27FC236}">
                <a16:creationId xmlns:a16="http://schemas.microsoft.com/office/drawing/2014/main" id="{A459A8C1-E1BF-47C6-A32A-A9660BC9B41A}"/>
              </a:ext>
            </a:extLst>
          </p:cNvPr>
          <p:cNvSpPr/>
          <p:nvPr/>
        </p:nvSpPr>
        <p:spPr>
          <a:xfrm rot="5593776">
            <a:off x="4660845" y="5946443"/>
            <a:ext cx="546017" cy="497835"/>
          </a:xfrm>
          <a:custGeom>
            <a:avLst/>
            <a:gdLst/>
            <a:ahLst/>
            <a:cxnLst/>
            <a:rect l="l" t="t" r="r" b="b"/>
            <a:pathLst>
              <a:path w="1311838" h="1300906">
                <a:moveTo>
                  <a:pt x="0" y="0"/>
                </a:moveTo>
                <a:lnTo>
                  <a:pt x="1311838" y="0"/>
                </a:lnTo>
                <a:lnTo>
                  <a:pt x="1311838" y="1300906"/>
                </a:lnTo>
                <a:lnTo>
                  <a:pt x="0" y="1300906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</p:sp>
      <p:pic>
        <p:nvPicPr>
          <p:cNvPr id="70" name="Grafik 69" descr="Atom düz dolguyla">
            <a:extLst>
              <a:ext uri="{FF2B5EF4-FFF2-40B4-BE49-F238E27FC236}">
                <a16:creationId xmlns:a16="http://schemas.microsoft.com/office/drawing/2014/main" id="{3653474D-D949-44F6-A866-4D971BF9A0BE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4"/>
              </a:ext>
            </a:extLst>
          </a:blip>
          <a:stretch>
            <a:fillRect/>
          </a:stretch>
        </p:blipFill>
        <p:spPr>
          <a:xfrm>
            <a:off x="4339648" y="5709305"/>
            <a:ext cx="879769" cy="879769"/>
          </a:xfrm>
          <a:prstGeom prst="rect">
            <a:avLst/>
          </a:prstGeom>
        </p:spPr>
      </p:pic>
      <p:sp>
        <p:nvSpPr>
          <p:cNvPr id="26" name="TextBox 9">
            <a:extLst>
              <a:ext uri="{FF2B5EF4-FFF2-40B4-BE49-F238E27FC236}">
                <a16:creationId xmlns:a16="http://schemas.microsoft.com/office/drawing/2014/main" id="{0A29F8DF-0CBD-77A7-9B72-228AE13D2E2B}"/>
              </a:ext>
            </a:extLst>
          </p:cNvPr>
          <p:cNvSpPr txBox="1"/>
          <p:nvPr/>
        </p:nvSpPr>
        <p:spPr>
          <a:xfrm>
            <a:off x="5905705" y="718224"/>
            <a:ext cx="6477000" cy="780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987"/>
              </a:lnSpc>
            </a:pPr>
            <a:r>
              <a:rPr lang="tr-TR" sz="6000" b="1" dirty="0">
                <a:solidFill>
                  <a:schemeClr val="tx2">
                    <a:lumMod val="50000"/>
                  </a:schemeClr>
                </a:solidFill>
                <a:latin typeface="League Gothic"/>
                <a:ea typeface="League Gothic"/>
                <a:cs typeface="League Gothic"/>
                <a:sym typeface="League Gothic"/>
              </a:rPr>
              <a:t>THE SUBJECT RANKINGS</a:t>
            </a:r>
            <a:endParaRPr lang="en-US" sz="6000" b="1" dirty="0">
              <a:solidFill>
                <a:schemeClr val="tx2">
                  <a:lumMod val="50000"/>
                </a:schemeClr>
              </a:solidFill>
              <a:latin typeface="League Gothic"/>
              <a:ea typeface="League Gothic"/>
              <a:cs typeface="League Gothic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764EB17E-1DD8-AE48-A978-DC340498FF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276998"/>
            <a:ext cx="18288000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37160" tIns="68580" rIns="137160" bIns="6858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TR" sz="2700"/>
          </a:p>
        </p:txBody>
      </p:sp>
      <p:sp>
        <p:nvSpPr>
          <p:cNvPr id="7" name="Title 8">
            <a:extLst>
              <a:ext uri="{FF2B5EF4-FFF2-40B4-BE49-F238E27FC236}">
                <a16:creationId xmlns:a16="http://schemas.microsoft.com/office/drawing/2014/main" id="{DF92C086-0EE3-45FF-8EE2-6D9C1F41D0B5}"/>
              </a:ext>
            </a:extLst>
          </p:cNvPr>
          <p:cNvSpPr txBox="1">
            <a:spLocks/>
          </p:cNvSpPr>
          <p:nvPr/>
        </p:nvSpPr>
        <p:spPr>
          <a:xfrm>
            <a:off x="2119283" y="296801"/>
            <a:ext cx="14373212" cy="677181"/>
          </a:xfrm>
          <a:prstGeom prst="rect">
            <a:avLst/>
          </a:prstGeom>
        </p:spPr>
        <p:txBody>
          <a:bodyPr vert="horz" lIns="137160" tIns="68580" rIns="137160" bIns="68580" rtlCol="0" anchor="ctr">
            <a:noAutofit/>
          </a:bodyPr>
          <a:lstStyle>
            <a:lvl1pPr algn="ctr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i="0" kern="1200" cap="none" spc="0">
                <a:solidFill>
                  <a:srgbClr val="404041"/>
                </a:solidFill>
                <a:latin typeface="Century Gothic" panose="020B0502020202020204" pitchFamily="34" charset="0"/>
                <a:ea typeface="+mj-ea"/>
                <a:cs typeface="Arial"/>
              </a:defRPr>
            </a:lvl1pPr>
          </a:lstStyle>
          <a:p>
            <a:pPr algn="r">
              <a:lnSpc>
                <a:spcPct val="100000"/>
              </a:lnSpc>
            </a:pPr>
            <a:r>
              <a:rPr lang="tr-TR" sz="3600" dirty="0">
                <a:solidFill>
                  <a:schemeClr val="bg2">
                    <a:lumMod val="50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Helvetica Neue" panose="02000503000000020004" pitchFamily="2" charset="0"/>
              </a:rPr>
              <a:t>SUBJECT RANKINGS</a:t>
            </a:r>
          </a:p>
        </p:txBody>
      </p:sp>
      <p:cxnSp>
        <p:nvCxnSpPr>
          <p:cNvPr id="8" name="Düz Bağlayıcı 7">
            <a:extLst>
              <a:ext uri="{FF2B5EF4-FFF2-40B4-BE49-F238E27FC236}">
                <a16:creationId xmlns:a16="http://schemas.microsoft.com/office/drawing/2014/main" id="{8703E2CA-9DC8-4CAB-B24E-5E0EF46B5B41}"/>
              </a:ext>
            </a:extLst>
          </p:cNvPr>
          <p:cNvCxnSpPr>
            <a:cxnSpLocks/>
          </p:cNvCxnSpPr>
          <p:nvPr/>
        </p:nvCxnSpPr>
        <p:spPr>
          <a:xfrm>
            <a:off x="10429592" y="873969"/>
            <a:ext cx="7729821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5" name="Resim 4">
            <a:extLst>
              <a:ext uri="{FF2B5EF4-FFF2-40B4-BE49-F238E27FC236}">
                <a16:creationId xmlns:a16="http://schemas.microsoft.com/office/drawing/2014/main" id="{0CF2506E-92B6-4CF9-945D-07E89F89C5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2377" y="1451140"/>
            <a:ext cx="16805645" cy="6830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676147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0" y="4067470"/>
            <a:ext cx="5228330" cy="4719342"/>
            <a:chOff x="0" y="0"/>
            <a:chExt cx="6971106" cy="6292456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971157" cy="6292469"/>
            </a:xfrm>
            <a:custGeom>
              <a:avLst/>
              <a:gdLst/>
              <a:ahLst/>
              <a:cxnLst/>
              <a:rect l="l" t="t" r="r" b="b"/>
              <a:pathLst>
                <a:path w="6971157" h="6292469">
                  <a:moveTo>
                    <a:pt x="0" y="0"/>
                  </a:moveTo>
                  <a:lnTo>
                    <a:pt x="6971157" y="0"/>
                  </a:lnTo>
                  <a:lnTo>
                    <a:pt x="6971157" y="6292469"/>
                  </a:lnTo>
                  <a:lnTo>
                    <a:pt x="0" y="62924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30" r="-29"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>
            <a:off x="5288280" y="1223010"/>
            <a:ext cx="8228648" cy="8773478"/>
            <a:chOff x="0" y="0"/>
            <a:chExt cx="11906250" cy="1228725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1906250" cy="12287250"/>
            </a:xfrm>
            <a:custGeom>
              <a:avLst/>
              <a:gdLst/>
              <a:ahLst/>
              <a:cxnLst/>
              <a:rect l="l" t="t" r="r" b="b"/>
              <a:pathLst>
                <a:path w="11906250" h="12287250">
                  <a:moveTo>
                    <a:pt x="0" y="0"/>
                  </a:moveTo>
                  <a:lnTo>
                    <a:pt x="11906250" y="0"/>
                  </a:lnTo>
                  <a:lnTo>
                    <a:pt x="11906250" y="12287250"/>
                  </a:lnTo>
                  <a:lnTo>
                    <a:pt x="0" y="122872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20" b="-20"/>
              </a:stretch>
            </a:blipFill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sp>
      </p:grpSp>
      <p:sp>
        <p:nvSpPr>
          <p:cNvPr id="8" name="TextBox 8"/>
          <p:cNvSpPr txBox="1"/>
          <p:nvPr/>
        </p:nvSpPr>
        <p:spPr>
          <a:xfrm>
            <a:off x="495595" y="556870"/>
            <a:ext cx="2257518" cy="2811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47"/>
              </a:lnSpc>
            </a:pPr>
            <a:r>
              <a:rPr lang="en-US" sz="1676" b="1" spc="83">
                <a:solidFill>
                  <a:srgbClr val="C1934A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SUSTAINABILITY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-228599" y="1223010"/>
            <a:ext cx="6477000" cy="38587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987"/>
              </a:lnSpc>
            </a:pPr>
            <a:r>
              <a:rPr lang="en-US" sz="6000" b="1" dirty="0">
                <a:solidFill>
                  <a:schemeClr val="tx2">
                    <a:lumMod val="50000"/>
                  </a:schemeClr>
                </a:solidFill>
                <a:latin typeface="League Gothic"/>
                <a:ea typeface="League Gothic"/>
                <a:cs typeface="League Gothic"/>
                <a:sym typeface="League Gothic"/>
              </a:rPr>
              <a:t>GLOBAL RECOGNITION</a:t>
            </a:r>
            <a:r>
              <a:rPr lang="tr-TR" sz="6000" b="1" dirty="0">
                <a:solidFill>
                  <a:schemeClr val="tx2">
                    <a:lumMod val="50000"/>
                  </a:schemeClr>
                </a:solidFill>
                <a:latin typeface="League Gothic"/>
                <a:ea typeface="League Gothic"/>
                <a:cs typeface="League Gothic"/>
                <a:sym typeface="League Gothic"/>
              </a:rPr>
              <a:t> </a:t>
            </a:r>
            <a:r>
              <a:rPr lang="en-US" sz="6000" b="1" dirty="0">
                <a:solidFill>
                  <a:schemeClr val="tx2">
                    <a:lumMod val="50000"/>
                  </a:schemeClr>
                </a:solidFill>
                <a:latin typeface="League Gothic"/>
                <a:ea typeface="League Gothic"/>
                <a:cs typeface="League Gothic"/>
                <a:sym typeface="League Gothic"/>
              </a:rPr>
              <a:t>ACROSS </a:t>
            </a:r>
            <a:endParaRPr lang="en-US" sz="6000" b="1" dirty="0">
              <a:solidFill>
                <a:schemeClr val="tx2">
                  <a:lumMod val="50000"/>
                </a:schemeClr>
              </a:solidFill>
              <a:latin typeface="League Gothic"/>
              <a:ea typeface="League Gothic"/>
              <a:cs typeface="League Gothic"/>
            </a:endParaRPr>
          </a:p>
          <a:p>
            <a:pPr algn="ctr">
              <a:lnSpc>
                <a:spcPts val="5987"/>
              </a:lnSpc>
            </a:pPr>
            <a:r>
              <a:rPr lang="en-US" sz="6000" b="1" dirty="0">
                <a:solidFill>
                  <a:schemeClr val="tx2">
                    <a:lumMod val="50000"/>
                  </a:schemeClr>
                </a:solidFill>
                <a:latin typeface="League Gothic"/>
                <a:ea typeface="League Gothic"/>
                <a:cs typeface="League Gothic"/>
                <a:sym typeface="League Gothic"/>
              </a:rPr>
              <a:t>THE SUSTAINABLE DEVELOPMENT GOALS</a:t>
            </a:r>
            <a:endParaRPr lang="en-US" sz="6000" b="1" dirty="0">
              <a:solidFill>
                <a:schemeClr val="tx2">
                  <a:lumMod val="50000"/>
                </a:schemeClr>
              </a:solidFill>
              <a:latin typeface="League Gothic"/>
              <a:ea typeface="League Gothic"/>
              <a:cs typeface="League Gothic"/>
            </a:endParaRPr>
          </a:p>
          <a:p>
            <a:pPr algn="ctr">
              <a:lnSpc>
                <a:spcPts val="5987"/>
              </a:lnSpc>
            </a:pPr>
            <a:r>
              <a:rPr lang="en-US" sz="6000" b="1" dirty="0">
                <a:solidFill>
                  <a:schemeClr val="tx2">
                    <a:lumMod val="50000"/>
                  </a:schemeClr>
                </a:solidFill>
                <a:latin typeface="League Gothic"/>
                <a:ea typeface="League Gothic"/>
                <a:cs typeface="League Gothic"/>
                <a:sym typeface="League Gothic"/>
              </a:rPr>
              <a:t>(SDG)</a:t>
            </a:r>
            <a:endParaRPr lang="en-US" sz="6000" b="1" dirty="0">
              <a:solidFill>
                <a:schemeClr val="tx2">
                  <a:lumMod val="50000"/>
                </a:schemeClr>
              </a:solidFill>
              <a:latin typeface="League Gothic"/>
              <a:ea typeface="League Gothic"/>
              <a:cs typeface="League Gothic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7772400" y="5372100"/>
            <a:ext cx="3316843" cy="7694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989"/>
              </a:lnSpc>
            </a:pPr>
            <a:r>
              <a:rPr lang="en-US" sz="5400" b="1" dirty="0">
                <a:solidFill>
                  <a:srgbClr val="E6B86A"/>
                </a:solidFill>
                <a:latin typeface="League Gothic"/>
                <a:ea typeface="League Gothic"/>
                <a:cs typeface="League Gothic"/>
                <a:sym typeface="League Gothic"/>
              </a:rPr>
              <a:t>SDG</a:t>
            </a:r>
            <a:endParaRPr lang="en-US" sz="5400" b="1" dirty="0">
              <a:solidFill>
                <a:srgbClr val="E6B86A"/>
              </a:solidFill>
              <a:latin typeface="League Gothic"/>
              <a:ea typeface="League Gothic"/>
              <a:cs typeface="League Gothic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13863342" y="2546690"/>
            <a:ext cx="656330" cy="699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69"/>
              </a:lnSpc>
            </a:pPr>
            <a:r>
              <a:rPr lang="en-US" sz="5969">
                <a:solidFill>
                  <a:srgbClr val="071730"/>
                </a:solidFill>
                <a:latin typeface="League Gothic"/>
                <a:ea typeface="League Gothic"/>
                <a:cs typeface="League Gothic"/>
                <a:sym typeface="League Gothic"/>
              </a:rPr>
              <a:t>3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11099606" y="2786062"/>
            <a:ext cx="2835173" cy="214312"/>
            <a:chOff x="0" y="0"/>
            <a:chExt cx="3780231" cy="28575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3780282" cy="285750"/>
            </a:xfrm>
            <a:custGeom>
              <a:avLst/>
              <a:gdLst/>
              <a:ahLst/>
              <a:cxnLst/>
              <a:rect l="l" t="t" r="r" b="b"/>
              <a:pathLst>
                <a:path w="3780282" h="285750">
                  <a:moveTo>
                    <a:pt x="0" y="0"/>
                  </a:moveTo>
                  <a:lnTo>
                    <a:pt x="3780282" y="0"/>
                  </a:lnTo>
                  <a:lnTo>
                    <a:pt x="3780282" y="285750"/>
                  </a:lnTo>
                  <a:lnTo>
                    <a:pt x="0" y="2857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1208" r="1" b="-1208"/>
              </a:stretch>
            </a:blipFill>
          </p:spPr>
        </p:sp>
      </p:grpSp>
      <p:grpSp>
        <p:nvGrpSpPr>
          <p:cNvPr id="14" name="Group 14"/>
          <p:cNvGrpSpPr/>
          <p:nvPr/>
        </p:nvGrpSpPr>
        <p:grpSpPr>
          <a:xfrm>
            <a:off x="15133587" y="1866900"/>
            <a:ext cx="437550" cy="1718967"/>
            <a:chOff x="0" y="0"/>
            <a:chExt cx="583400" cy="2291956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583438" cy="2291969"/>
            </a:xfrm>
            <a:custGeom>
              <a:avLst/>
              <a:gdLst/>
              <a:ahLst/>
              <a:cxnLst/>
              <a:rect l="l" t="t" r="r" b="b"/>
              <a:pathLst>
                <a:path w="583438" h="2291969">
                  <a:moveTo>
                    <a:pt x="0" y="0"/>
                  </a:moveTo>
                  <a:lnTo>
                    <a:pt x="583438" y="0"/>
                  </a:lnTo>
                  <a:lnTo>
                    <a:pt x="583438" y="2291969"/>
                  </a:lnTo>
                  <a:lnTo>
                    <a:pt x="0" y="22919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t="-169" r="6" b="-168"/>
              </a:stretch>
            </a:blipFill>
          </p:spPr>
        </p:sp>
      </p:grpSp>
      <p:sp>
        <p:nvSpPr>
          <p:cNvPr id="16" name="TextBox 16"/>
          <p:cNvSpPr txBox="1"/>
          <p:nvPr/>
        </p:nvSpPr>
        <p:spPr>
          <a:xfrm>
            <a:off x="15691695" y="2078836"/>
            <a:ext cx="1772545" cy="14566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70"/>
              </a:lnSpc>
            </a:pPr>
            <a:r>
              <a:rPr lang="en-US" sz="2050" b="1" dirty="0">
                <a:solidFill>
                  <a:srgbClr val="07173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SDG areas ranked in the world top 10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4435613" y="2672610"/>
            <a:ext cx="1772545" cy="3822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70"/>
              </a:lnSpc>
            </a:pPr>
            <a:r>
              <a:rPr lang="en-US" sz="2050" b="1" dirty="0">
                <a:solidFill>
                  <a:srgbClr val="07173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fields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3863342" y="4957705"/>
            <a:ext cx="656330" cy="699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69"/>
              </a:lnSpc>
            </a:pPr>
            <a:r>
              <a:rPr lang="en-US" sz="5969">
                <a:solidFill>
                  <a:srgbClr val="071730"/>
                </a:solidFill>
                <a:latin typeface="League Gothic"/>
                <a:ea typeface="League Gothic"/>
                <a:cs typeface="League Gothic"/>
                <a:sym typeface="League Gothic"/>
              </a:rPr>
              <a:t>9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11099606" y="5143500"/>
            <a:ext cx="2835173" cy="433092"/>
            <a:chOff x="0" y="0"/>
            <a:chExt cx="3780231" cy="577456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3780282" cy="577469"/>
            </a:xfrm>
            <a:custGeom>
              <a:avLst/>
              <a:gdLst/>
              <a:ahLst/>
              <a:cxnLst/>
              <a:rect l="l" t="t" r="r" b="b"/>
              <a:pathLst>
                <a:path w="3780282" h="577469">
                  <a:moveTo>
                    <a:pt x="0" y="0"/>
                  </a:moveTo>
                  <a:lnTo>
                    <a:pt x="3780282" y="0"/>
                  </a:lnTo>
                  <a:lnTo>
                    <a:pt x="3780282" y="577469"/>
                  </a:lnTo>
                  <a:lnTo>
                    <a:pt x="0" y="5774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t="-446" r="1" b="-444"/>
              </a:stretch>
            </a:blipFill>
          </p:spPr>
        </p:sp>
      </p:grpSp>
      <p:grpSp>
        <p:nvGrpSpPr>
          <p:cNvPr id="21" name="Group 21"/>
          <p:cNvGrpSpPr/>
          <p:nvPr/>
        </p:nvGrpSpPr>
        <p:grpSpPr>
          <a:xfrm>
            <a:off x="15133587" y="4312587"/>
            <a:ext cx="437550" cy="1718967"/>
            <a:chOff x="0" y="0"/>
            <a:chExt cx="583400" cy="2291956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583438" cy="2291969"/>
            </a:xfrm>
            <a:custGeom>
              <a:avLst/>
              <a:gdLst/>
              <a:ahLst/>
              <a:cxnLst/>
              <a:rect l="l" t="t" r="r" b="b"/>
              <a:pathLst>
                <a:path w="583438" h="2291969">
                  <a:moveTo>
                    <a:pt x="0" y="0"/>
                  </a:moveTo>
                  <a:lnTo>
                    <a:pt x="583438" y="0"/>
                  </a:lnTo>
                  <a:lnTo>
                    <a:pt x="583438" y="2291969"/>
                  </a:lnTo>
                  <a:lnTo>
                    <a:pt x="0" y="22919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t="-169" r="6" b="-168"/>
              </a:stretch>
            </a:blipFill>
          </p:spPr>
        </p:sp>
      </p:grpSp>
      <p:sp>
        <p:nvSpPr>
          <p:cNvPr id="23" name="TextBox 23"/>
          <p:cNvSpPr txBox="1"/>
          <p:nvPr/>
        </p:nvSpPr>
        <p:spPr>
          <a:xfrm>
            <a:off x="15691695" y="4562380"/>
            <a:ext cx="1665389" cy="12170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60"/>
              </a:lnSpc>
            </a:pPr>
            <a:r>
              <a:rPr lang="en-US" sz="2257" b="1">
                <a:solidFill>
                  <a:srgbClr val="07173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SDG areas ranked #1 in Türkiye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3532939" y="7546600"/>
            <a:ext cx="1098347" cy="6819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94"/>
              </a:lnSpc>
            </a:pPr>
            <a:r>
              <a:rPr lang="en-US" sz="5994">
                <a:solidFill>
                  <a:srgbClr val="071730"/>
                </a:solidFill>
                <a:latin typeface="League Gothic"/>
                <a:ea typeface="League Gothic"/>
                <a:cs typeface="League Gothic"/>
                <a:sym typeface="League Gothic"/>
              </a:rPr>
              <a:t>12</a:t>
            </a:r>
          </a:p>
        </p:txBody>
      </p:sp>
      <p:grpSp>
        <p:nvGrpSpPr>
          <p:cNvPr id="25" name="Group 25"/>
          <p:cNvGrpSpPr/>
          <p:nvPr/>
        </p:nvGrpSpPr>
        <p:grpSpPr>
          <a:xfrm>
            <a:off x="11099606" y="7496470"/>
            <a:ext cx="2397623" cy="433092"/>
            <a:chOff x="0" y="0"/>
            <a:chExt cx="3196831" cy="577456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3196844" cy="577469"/>
            </a:xfrm>
            <a:custGeom>
              <a:avLst/>
              <a:gdLst/>
              <a:ahLst/>
              <a:cxnLst/>
              <a:rect l="l" t="t" r="r" b="b"/>
              <a:pathLst>
                <a:path w="3196844" h="577469">
                  <a:moveTo>
                    <a:pt x="0" y="0"/>
                  </a:moveTo>
                  <a:lnTo>
                    <a:pt x="3196844" y="0"/>
                  </a:lnTo>
                  <a:lnTo>
                    <a:pt x="3196844" y="577469"/>
                  </a:lnTo>
                  <a:lnTo>
                    <a:pt x="0" y="5774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t="-327" b="-325"/>
              </a:stretch>
            </a:blipFill>
          </p:spPr>
        </p:sp>
      </p:grpSp>
      <p:grpSp>
        <p:nvGrpSpPr>
          <p:cNvPr id="27" name="Group 27"/>
          <p:cNvGrpSpPr/>
          <p:nvPr/>
        </p:nvGrpSpPr>
        <p:grpSpPr>
          <a:xfrm>
            <a:off x="15133587" y="7010400"/>
            <a:ext cx="437550" cy="1714500"/>
            <a:chOff x="0" y="0"/>
            <a:chExt cx="583400" cy="2286000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583438" cy="2286000"/>
            </a:xfrm>
            <a:custGeom>
              <a:avLst/>
              <a:gdLst/>
              <a:ahLst/>
              <a:cxnLst/>
              <a:rect l="l" t="t" r="r" b="b"/>
              <a:pathLst>
                <a:path w="583438" h="2286000">
                  <a:moveTo>
                    <a:pt x="0" y="0"/>
                  </a:moveTo>
                  <a:lnTo>
                    <a:pt x="583438" y="0"/>
                  </a:lnTo>
                  <a:lnTo>
                    <a:pt x="583438" y="2286000"/>
                  </a:lnTo>
                  <a:lnTo>
                    <a:pt x="0" y="228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-21" r="-15"/>
              </a:stretch>
            </a:blipFill>
          </p:spPr>
        </p:sp>
      </p:grpSp>
      <p:sp>
        <p:nvSpPr>
          <p:cNvPr id="29" name="TextBox 29"/>
          <p:cNvSpPr txBox="1"/>
          <p:nvPr/>
        </p:nvSpPr>
        <p:spPr>
          <a:xfrm>
            <a:off x="15691695" y="7192032"/>
            <a:ext cx="1772545" cy="14566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70"/>
              </a:lnSpc>
            </a:pPr>
            <a:r>
              <a:rPr lang="en-US" sz="2050" b="1" dirty="0">
                <a:solidFill>
                  <a:srgbClr val="07173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SDG areas ranked in the world top 50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4435613" y="5047521"/>
            <a:ext cx="1772545" cy="3822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70"/>
              </a:lnSpc>
            </a:pPr>
            <a:r>
              <a:rPr lang="en-US" sz="2050" b="1" dirty="0">
                <a:solidFill>
                  <a:srgbClr val="07173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fields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4402086" y="7669235"/>
            <a:ext cx="1772545" cy="3822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70"/>
              </a:lnSpc>
            </a:pPr>
            <a:r>
              <a:rPr lang="en-US" sz="2050" b="1" dirty="0">
                <a:solidFill>
                  <a:srgbClr val="07173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fields</a:t>
            </a:r>
          </a:p>
        </p:txBody>
      </p:sp>
      <p:grpSp>
        <p:nvGrpSpPr>
          <p:cNvPr id="32" name="Group 32"/>
          <p:cNvGrpSpPr/>
          <p:nvPr/>
        </p:nvGrpSpPr>
        <p:grpSpPr>
          <a:xfrm>
            <a:off x="1089422" y="9644062"/>
            <a:ext cx="3920128" cy="214312"/>
            <a:chOff x="0" y="0"/>
            <a:chExt cx="5226837" cy="285750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5226812" cy="285750"/>
            </a:xfrm>
            <a:custGeom>
              <a:avLst/>
              <a:gdLst/>
              <a:ahLst/>
              <a:cxnLst/>
              <a:rect l="l" t="t" r="r" b="b"/>
              <a:pathLst>
                <a:path w="5226812" h="285750">
                  <a:moveTo>
                    <a:pt x="0" y="0"/>
                  </a:moveTo>
                  <a:lnTo>
                    <a:pt x="5226812" y="0"/>
                  </a:lnTo>
                  <a:lnTo>
                    <a:pt x="5226812" y="285750"/>
                  </a:lnTo>
                  <a:lnTo>
                    <a:pt x="0" y="2857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t="-1204" b="-1204"/>
              </a:stretch>
            </a:blipFill>
          </p:spPr>
        </p:sp>
      </p:grpSp>
      <p:sp>
        <p:nvSpPr>
          <p:cNvPr id="34" name="TextBox 34"/>
          <p:cNvSpPr txBox="1"/>
          <p:nvPr/>
        </p:nvSpPr>
        <p:spPr>
          <a:xfrm>
            <a:off x="656330" y="9541955"/>
            <a:ext cx="401841" cy="3301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99"/>
              </a:lnSpc>
            </a:pPr>
            <a:r>
              <a:rPr lang="tr-TR" sz="1999" b="1" spc="199" dirty="0">
                <a:solidFill>
                  <a:srgbClr val="C69E5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17</a:t>
            </a:r>
            <a:endParaRPr lang="en-US" sz="1999" b="1" spc="199" dirty="0">
              <a:solidFill>
                <a:srgbClr val="C69E51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grpSp>
        <p:nvGrpSpPr>
          <p:cNvPr id="35" name="Group 35"/>
          <p:cNvGrpSpPr/>
          <p:nvPr/>
        </p:nvGrpSpPr>
        <p:grpSpPr>
          <a:xfrm>
            <a:off x="15946917" y="323621"/>
            <a:ext cx="1410167" cy="1410167"/>
            <a:chOff x="0" y="0"/>
            <a:chExt cx="1880222" cy="1880222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880235" cy="1880235"/>
            </a:xfrm>
            <a:custGeom>
              <a:avLst/>
              <a:gdLst/>
              <a:ahLst/>
              <a:cxnLst/>
              <a:rect l="l" t="t" r="r" b="b"/>
              <a:pathLst>
                <a:path w="1880235" h="1880235">
                  <a:moveTo>
                    <a:pt x="0" y="0"/>
                  </a:moveTo>
                  <a:lnTo>
                    <a:pt x="1880235" y="0"/>
                  </a:lnTo>
                  <a:lnTo>
                    <a:pt x="1880235" y="1880235"/>
                  </a:lnTo>
                  <a:lnTo>
                    <a:pt x="0" y="18802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/>
              </a:stretch>
            </a:blipFill>
          </p:spPr>
        </p:sp>
      </p:grpSp>
      <p:grpSp>
        <p:nvGrpSpPr>
          <p:cNvPr id="37" name="Group 37"/>
          <p:cNvGrpSpPr/>
          <p:nvPr/>
        </p:nvGrpSpPr>
        <p:grpSpPr>
          <a:xfrm rot="5400000">
            <a:off x="3665513" y="-687535"/>
            <a:ext cx="478842" cy="2769986"/>
            <a:chOff x="0" y="0"/>
            <a:chExt cx="583400" cy="2291956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583438" cy="2291969"/>
            </a:xfrm>
            <a:custGeom>
              <a:avLst/>
              <a:gdLst/>
              <a:ahLst/>
              <a:cxnLst/>
              <a:rect l="l" t="t" r="r" b="b"/>
              <a:pathLst>
                <a:path w="583438" h="2291969">
                  <a:moveTo>
                    <a:pt x="0" y="0"/>
                  </a:moveTo>
                  <a:lnTo>
                    <a:pt x="583438" y="0"/>
                  </a:lnTo>
                  <a:lnTo>
                    <a:pt x="583438" y="2291969"/>
                  </a:lnTo>
                  <a:lnTo>
                    <a:pt x="0" y="22919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t="-169" r="6" b="-168"/>
              </a:stretch>
            </a:blipFill>
          </p:spPr>
        </p: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0" y="4067470"/>
            <a:ext cx="5228330" cy="4719342"/>
            <a:chOff x="0" y="0"/>
            <a:chExt cx="6971106" cy="6292456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971157" cy="6292469"/>
            </a:xfrm>
            <a:custGeom>
              <a:avLst/>
              <a:gdLst/>
              <a:ahLst/>
              <a:cxnLst/>
              <a:rect l="l" t="t" r="r" b="b"/>
              <a:pathLst>
                <a:path w="6971157" h="6292469">
                  <a:moveTo>
                    <a:pt x="0" y="0"/>
                  </a:moveTo>
                  <a:lnTo>
                    <a:pt x="6971157" y="0"/>
                  </a:lnTo>
                  <a:lnTo>
                    <a:pt x="6971157" y="6292469"/>
                  </a:lnTo>
                  <a:lnTo>
                    <a:pt x="0" y="62924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30" r="-29"/>
              </a:stretch>
            </a:blipFill>
          </p:spPr>
        </p:sp>
      </p:grpSp>
      <p:sp>
        <p:nvSpPr>
          <p:cNvPr id="8" name="TextBox 8"/>
          <p:cNvSpPr txBox="1"/>
          <p:nvPr/>
        </p:nvSpPr>
        <p:spPr>
          <a:xfrm>
            <a:off x="495595" y="556870"/>
            <a:ext cx="2257518" cy="2811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47"/>
              </a:lnSpc>
            </a:pPr>
            <a:r>
              <a:rPr lang="en-US" sz="1676" b="1" spc="83">
                <a:solidFill>
                  <a:srgbClr val="C1934A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SUSTAINABILITY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-228599" y="1223010"/>
            <a:ext cx="6477000" cy="38587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987"/>
              </a:lnSpc>
            </a:pPr>
            <a:r>
              <a:rPr lang="en-US" sz="6000" b="1" dirty="0">
                <a:solidFill>
                  <a:schemeClr val="tx2">
                    <a:lumMod val="50000"/>
                  </a:schemeClr>
                </a:solidFill>
                <a:latin typeface="League Gothic"/>
                <a:ea typeface="League Gothic"/>
                <a:cs typeface="League Gothic"/>
                <a:sym typeface="League Gothic"/>
              </a:rPr>
              <a:t>GLOBAL RECOGNITION</a:t>
            </a:r>
            <a:r>
              <a:rPr lang="tr-TR" sz="6000" b="1" dirty="0">
                <a:solidFill>
                  <a:schemeClr val="tx2">
                    <a:lumMod val="50000"/>
                  </a:schemeClr>
                </a:solidFill>
                <a:latin typeface="League Gothic"/>
                <a:ea typeface="League Gothic"/>
                <a:cs typeface="League Gothic"/>
                <a:sym typeface="League Gothic"/>
              </a:rPr>
              <a:t> </a:t>
            </a:r>
            <a:r>
              <a:rPr lang="en-US" sz="6000" b="1" dirty="0">
                <a:solidFill>
                  <a:schemeClr val="tx2">
                    <a:lumMod val="50000"/>
                  </a:schemeClr>
                </a:solidFill>
                <a:latin typeface="League Gothic"/>
                <a:ea typeface="League Gothic"/>
                <a:cs typeface="League Gothic"/>
                <a:sym typeface="League Gothic"/>
              </a:rPr>
              <a:t>ACROSS </a:t>
            </a:r>
            <a:endParaRPr lang="en-US" sz="6000" b="1" dirty="0">
              <a:solidFill>
                <a:schemeClr val="tx2">
                  <a:lumMod val="50000"/>
                </a:schemeClr>
              </a:solidFill>
              <a:latin typeface="League Gothic"/>
              <a:ea typeface="League Gothic"/>
              <a:cs typeface="League Gothic"/>
            </a:endParaRPr>
          </a:p>
          <a:p>
            <a:pPr algn="ctr">
              <a:lnSpc>
                <a:spcPts val="5987"/>
              </a:lnSpc>
            </a:pPr>
            <a:r>
              <a:rPr lang="en-US" sz="6000" b="1" dirty="0">
                <a:solidFill>
                  <a:schemeClr val="tx2">
                    <a:lumMod val="50000"/>
                  </a:schemeClr>
                </a:solidFill>
                <a:latin typeface="League Gothic"/>
                <a:ea typeface="League Gothic"/>
                <a:cs typeface="League Gothic"/>
                <a:sym typeface="League Gothic"/>
              </a:rPr>
              <a:t>THE SUSTAINABLE DEVELOPMENT GOALS</a:t>
            </a:r>
            <a:endParaRPr lang="en-US" sz="6000" b="1" dirty="0">
              <a:solidFill>
                <a:schemeClr val="tx2">
                  <a:lumMod val="50000"/>
                </a:schemeClr>
              </a:solidFill>
              <a:latin typeface="League Gothic"/>
              <a:ea typeface="League Gothic"/>
              <a:cs typeface="League Gothic"/>
            </a:endParaRPr>
          </a:p>
          <a:p>
            <a:pPr algn="ctr">
              <a:lnSpc>
                <a:spcPts val="5987"/>
              </a:lnSpc>
            </a:pPr>
            <a:r>
              <a:rPr lang="en-US" sz="6000" b="1" dirty="0">
                <a:solidFill>
                  <a:schemeClr val="tx2">
                    <a:lumMod val="50000"/>
                  </a:schemeClr>
                </a:solidFill>
                <a:latin typeface="League Gothic"/>
                <a:ea typeface="League Gothic"/>
                <a:cs typeface="League Gothic"/>
                <a:sym typeface="League Gothic"/>
              </a:rPr>
              <a:t>(SDG)</a:t>
            </a:r>
            <a:endParaRPr lang="en-US" sz="6000" b="1" dirty="0">
              <a:solidFill>
                <a:schemeClr val="tx2">
                  <a:lumMod val="50000"/>
                </a:schemeClr>
              </a:solidFill>
              <a:latin typeface="League Gothic"/>
              <a:ea typeface="League Gothic"/>
              <a:cs typeface="League Gothic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6553200" y="7675360"/>
            <a:ext cx="2903487" cy="7437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870"/>
              </a:lnSpc>
            </a:pPr>
            <a:r>
              <a:rPr lang="tr-TR" sz="2600" b="1" dirty="0" err="1">
                <a:solidFill>
                  <a:srgbClr val="07173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Ranked</a:t>
            </a:r>
            <a:r>
              <a:rPr lang="tr-TR" sz="2600" b="1" dirty="0">
                <a:solidFill>
                  <a:srgbClr val="07173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3200" b="1" dirty="0">
                <a:solidFill>
                  <a:srgbClr val="0070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#</a:t>
            </a:r>
            <a:r>
              <a:rPr lang="tr-TR" sz="3200" b="1" dirty="0">
                <a:solidFill>
                  <a:srgbClr val="0070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3</a:t>
            </a:r>
            <a:r>
              <a:rPr lang="en-US" sz="3200" b="1" dirty="0">
                <a:solidFill>
                  <a:srgbClr val="0070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2600" b="1" dirty="0">
                <a:solidFill>
                  <a:srgbClr val="07173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in </a:t>
            </a:r>
            <a:r>
              <a:rPr lang="tr-TR" sz="2600" b="1" dirty="0" err="1">
                <a:solidFill>
                  <a:srgbClr val="07173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the</a:t>
            </a:r>
            <a:r>
              <a:rPr lang="tr-TR" sz="2600" b="1" dirty="0">
                <a:solidFill>
                  <a:srgbClr val="07173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World </a:t>
            </a:r>
            <a:endParaRPr lang="en-US" sz="2600" b="1" dirty="0">
              <a:solidFill>
                <a:srgbClr val="07173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grpSp>
        <p:nvGrpSpPr>
          <p:cNvPr id="32" name="Group 32"/>
          <p:cNvGrpSpPr/>
          <p:nvPr/>
        </p:nvGrpSpPr>
        <p:grpSpPr>
          <a:xfrm>
            <a:off x="1089422" y="9644062"/>
            <a:ext cx="3920128" cy="214312"/>
            <a:chOff x="0" y="0"/>
            <a:chExt cx="5226837" cy="285750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5226812" cy="285750"/>
            </a:xfrm>
            <a:custGeom>
              <a:avLst/>
              <a:gdLst/>
              <a:ahLst/>
              <a:cxnLst/>
              <a:rect l="l" t="t" r="r" b="b"/>
              <a:pathLst>
                <a:path w="5226812" h="285750">
                  <a:moveTo>
                    <a:pt x="0" y="0"/>
                  </a:moveTo>
                  <a:lnTo>
                    <a:pt x="5226812" y="0"/>
                  </a:lnTo>
                  <a:lnTo>
                    <a:pt x="5226812" y="285750"/>
                  </a:lnTo>
                  <a:lnTo>
                    <a:pt x="0" y="2857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1204" b="-1204"/>
              </a:stretch>
            </a:blipFill>
          </p:spPr>
        </p:sp>
      </p:grpSp>
      <p:sp>
        <p:nvSpPr>
          <p:cNvPr id="34" name="TextBox 34"/>
          <p:cNvSpPr txBox="1"/>
          <p:nvPr/>
        </p:nvSpPr>
        <p:spPr>
          <a:xfrm>
            <a:off x="656330" y="9541955"/>
            <a:ext cx="401841" cy="3301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99"/>
              </a:lnSpc>
            </a:pPr>
            <a:r>
              <a:rPr lang="tr-TR" sz="1999" b="1" spc="199" dirty="0">
                <a:solidFill>
                  <a:srgbClr val="C69E5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17</a:t>
            </a:r>
            <a:endParaRPr lang="en-US" sz="1999" b="1" spc="199" dirty="0">
              <a:solidFill>
                <a:srgbClr val="C69E51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grpSp>
        <p:nvGrpSpPr>
          <p:cNvPr id="35" name="Group 35"/>
          <p:cNvGrpSpPr/>
          <p:nvPr/>
        </p:nvGrpSpPr>
        <p:grpSpPr>
          <a:xfrm>
            <a:off x="15946917" y="323621"/>
            <a:ext cx="1410167" cy="1410167"/>
            <a:chOff x="0" y="0"/>
            <a:chExt cx="1880222" cy="1880222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880235" cy="1880235"/>
            </a:xfrm>
            <a:custGeom>
              <a:avLst/>
              <a:gdLst/>
              <a:ahLst/>
              <a:cxnLst/>
              <a:rect l="l" t="t" r="r" b="b"/>
              <a:pathLst>
                <a:path w="1880235" h="1880235">
                  <a:moveTo>
                    <a:pt x="0" y="0"/>
                  </a:moveTo>
                  <a:lnTo>
                    <a:pt x="1880235" y="0"/>
                  </a:lnTo>
                  <a:lnTo>
                    <a:pt x="1880235" y="1880235"/>
                  </a:lnTo>
                  <a:lnTo>
                    <a:pt x="0" y="18802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</p:grpSp>
      <p:grpSp>
        <p:nvGrpSpPr>
          <p:cNvPr id="37" name="Group 37"/>
          <p:cNvGrpSpPr/>
          <p:nvPr/>
        </p:nvGrpSpPr>
        <p:grpSpPr>
          <a:xfrm rot="5400000">
            <a:off x="3665513" y="-687535"/>
            <a:ext cx="478842" cy="2769986"/>
            <a:chOff x="0" y="0"/>
            <a:chExt cx="583400" cy="2291956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583438" cy="2291969"/>
            </a:xfrm>
            <a:custGeom>
              <a:avLst/>
              <a:gdLst/>
              <a:ahLst/>
              <a:cxnLst/>
              <a:rect l="l" t="t" r="r" b="b"/>
              <a:pathLst>
                <a:path w="583438" h="2291969">
                  <a:moveTo>
                    <a:pt x="0" y="0"/>
                  </a:moveTo>
                  <a:lnTo>
                    <a:pt x="583438" y="0"/>
                  </a:lnTo>
                  <a:lnTo>
                    <a:pt x="583438" y="2291969"/>
                  </a:lnTo>
                  <a:lnTo>
                    <a:pt x="0" y="22919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t="-169" r="6" b="-168"/>
              </a:stretch>
            </a:blipFill>
          </p:spPr>
        </p:sp>
      </p:grpSp>
      <p:pic>
        <p:nvPicPr>
          <p:cNvPr id="3" name="Resim 2">
            <a:extLst>
              <a:ext uri="{FF2B5EF4-FFF2-40B4-BE49-F238E27FC236}">
                <a16:creationId xmlns:a16="http://schemas.microsoft.com/office/drawing/2014/main" id="{0BE66C6B-47CE-4CB9-8114-57A694A521B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80087" y="2118761"/>
            <a:ext cx="3276600" cy="5234804"/>
          </a:xfrm>
          <a:prstGeom prst="rect">
            <a:avLst/>
          </a:prstGeom>
        </p:spPr>
      </p:pic>
      <p:pic>
        <p:nvPicPr>
          <p:cNvPr id="40" name="Resim 39">
            <a:extLst>
              <a:ext uri="{FF2B5EF4-FFF2-40B4-BE49-F238E27FC236}">
                <a16:creationId xmlns:a16="http://schemas.microsoft.com/office/drawing/2014/main" id="{41F03C26-6793-440C-962F-4323E1BF952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621530" y="2144161"/>
            <a:ext cx="3276600" cy="5234804"/>
          </a:xfrm>
          <a:prstGeom prst="rect">
            <a:avLst/>
          </a:prstGeom>
        </p:spPr>
      </p:pic>
      <p:pic>
        <p:nvPicPr>
          <p:cNvPr id="42" name="Resim 41">
            <a:extLst>
              <a:ext uri="{FF2B5EF4-FFF2-40B4-BE49-F238E27FC236}">
                <a16:creationId xmlns:a16="http://schemas.microsoft.com/office/drawing/2014/main" id="{DB52437B-6CCC-453C-9196-EF4AA5AB48A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563600" y="2144161"/>
            <a:ext cx="3343398" cy="5234804"/>
          </a:xfrm>
          <a:prstGeom prst="rect">
            <a:avLst/>
          </a:prstGeom>
        </p:spPr>
      </p:pic>
      <p:sp>
        <p:nvSpPr>
          <p:cNvPr id="46" name="TextBox 16">
            <a:extLst>
              <a:ext uri="{FF2B5EF4-FFF2-40B4-BE49-F238E27FC236}">
                <a16:creationId xmlns:a16="http://schemas.microsoft.com/office/drawing/2014/main" id="{458BA140-B2E3-4A94-A95A-9467D9981F71}"/>
              </a:ext>
            </a:extLst>
          </p:cNvPr>
          <p:cNvSpPr txBox="1"/>
          <p:nvPr/>
        </p:nvSpPr>
        <p:spPr>
          <a:xfrm>
            <a:off x="9888231" y="7675359"/>
            <a:ext cx="2743198" cy="7437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870"/>
              </a:lnSpc>
            </a:pPr>
            <a:r>
              <a:rPr lang="tr-TR" sz="2600" b="1" dirty="0" err="1">
                <a:solidFill>
                  <a:srgbClr val="07173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Ranked</a:t>
            </a:r>
            <a:r>
              <a:rPr lang="tr-TR" sz="2600" b="1" dirty="0">
                <a:solidFill>
                  <a:srgbClr val="07173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3200" b="1" dirty="0">
                <a:solidFill>
                  <a:srgbClr val="0070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#</a:t>
            </a:r>
            <a:r>
              <a:rPr lang="tr-TR" sz="3200" b="1" dirty="0">
                <a:solidFill>
                  <a:srgbClr val="0070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5</a:t>
            </a:r>
            <a:r>
              <a:rPr lang="en-US" sz="3200" b="1" dirty="0">
                <a:solidFill>
                  <a:srgbClr val="0070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2600" b="1" dirty="0">
                <a:solidFill>
                  <a:srgbClr val="07173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in </a:t>
            </a:r>
            <a:r>
              <a:rPr lang="tr-TR" sz="2600" b="1" dirty="0" err="1">
                <a:solidFill>
                  <a:srgbClr val="07173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the</a:t>
            </a:r>
            <a:r>
              <a:rPr lang="tr-TR" sz="2600" b="1" dirty="0">
                <a:solidFill>
                  <a:srgbClr val="07173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World </a:t>
            </a:r>
            <a:endParaRPr lang="en-US" sz="2600" b="1" dirty="0">
              <a:solidFill>
                <a:srgbClr val="07173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47" name="TextBox 16">
            <a:extLst>
              <a:ext uri="{FF2B5EF4-FFF2-40B4-BE49-F238E27FC236}">
                <a16:creationId xmlns:a16="http://schemas.microsoft.com/office/drawing/2014/main" id="{C2D480A4-AB12-411D-BEB9-FB6F4B42D449}"/>
              </a:ext>
            </a:extLst>
          </p:cNvPr>
          <p:cNvSpPr txBox="1"/>
          <p:nvPr/>
        </p:nvSpPr>
        <p:spPr>
          <a:xfrm>
            <a:off x="13716000" y="7674411"/>
            <a:ext cx="2743198" cy="7437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870"/>
              </a:lnSpc>
            </a:pPr>
            <a:r>
              <a:rPr lang="tr-TR" sz="2600" b="1" dirty="0" err="1">
                <a:solidFill>
                  <a:srgbClr val="07173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Ranked</a:t>
            </a:r>
            <a:r>
              <a:rPr lang="tr-TR" sz="2600" b="1" dirty="0">
                <a:solidFill>
                  <a:srgbClr val="07173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3200" b="1" dirty="0">
                <a:solidFill>
                  <a:srgbClr val="0070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#</a:t>
            </a:r>
            <a:r>
              <a:rPr lang="tr-TR" sz="3200" b="1" dirty="0">
                <a:solidFill>
                  <a:srgbClr val="0070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8</a:t>
            </a:r>
            <a:r>
              <a:rPr lang="en-US" sz="3200" b="1" dirty="0">
                <a:solidFill>
                  <a:srgbClr val="0070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2600" b="1" dirty="0">
                <a:solidFill>
                  <a:srgbClr val="07173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in </a:t>
            </a:r>
            <a:r>
              <a:rPr lang="tr-TR" sz="2600" b="1" dirty="0" err="1">
                <a:solidFill>
                  <a:srgbClr val="07173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the</a:t>
            </a:r>
            <a:r>
              <a:rPr lang="tr-TR" sz="2600" b="1" dirty="0">
                <a:solidFill>
                  <a:srgbClr val="07173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World </a:t>
            </a:r>
            <a:endParaRPr lang="en-US" sz="2600" b="1" dirty="0">
              <a:solidFill>
                <a:srgbClr val="07173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</p:spTree>
    <p:extLst>
      <p:ext uri="{BB962C8B-B14F-4D97-AF65-F5344CB8AC3E}">
        <p14:creationId xmlns:p14="http://schemas.microsoft.com/office/powerpoint/2010/main" val="409794084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13716000" y="0"/>
            <a:ext cx="4572000" cy="2571750"/>
            <a:chOff x="0" y="0"/>
            <a:chExt cx="6096000" cy="3429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096000" cy="3429000"/>
            </a:xfrm>
            <a:custGeom>
              <a:avLst/>
              <a:gdLst/>
              <a:ahLst/>
              <a:cxnLst/>
              <a:rect l="l" t="t" r="r" b="b"/>
              <a:pathLst>
                <a:path w="6096000" h="3429000">
                  <a:moveTo>
                    <a:pt x="0" y="0"/>
                  </a:moveTo>
                  <a:lnTo>
                    <a:pt x="6096000" y="0"/>
                  </a:lnTo>
                  <a:lnTo>
                    <a:pt x="6096000" y="3429000"/>
                  </a:lnTo>
                  <a:lnTo>
                    <a:pt x="0" y="3429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74" b="-74"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>
            <a:off x="0" y="3429000"/>
            <a:ext cx="2178844" cy="4714875"/>
            <a:chOff x="0" y="0"/>
            <a:chExt cx="2905125" cy="62865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905125" cy="6286500"/>
            </a:xfrm>
            <a:custGeom>
              <a:avLst/>
              <a:gdLst/>
              <a:ahLst/>
              <a:cxnLst/>
              <a:rect l="l" t="t" r="r" b="b"/>
              <a:pathLst>
                <a:path w="2905125" h="6286500">
                  <a:moveTo>
                    <a:pt x="0" y="0"/>
                  </a:moveTo>
                  <a:lnTo>
                    <a:pt x="2905125" y="0"/>
                  </a:lnTo>
                  <a:lnTo>
                    <a:pt x="2905125" y="6286500"/>
                  </a:lnTo>
                  <a:lnTo>
                    <a:pt x="0" y="62865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36" b="-36"/>
              </a:stretch>
            </a:blipFill>
          </p:spPr>
        </p:sp>
      </p:grpSp>
      <p:grpSp>
        <p:nvGrpSpPr>
          <p:cNvPr id="8" name="Group 8"/>
          <p:cNvGrpSpPr/>
          <p:nvPr/>
        </p:nvGrpSpPr>
        <p:grpSpPr>
          <a:xfrm>
            <a:off x="433092" y="8572500"/>
            <a:ext cx="1312659" cy="1076030"/>
            <a:chOff x="0" y="0"/>
            <a:chExt cx="1750212" cy="1434706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750187" cy="1434719"/>
            </a:xfrm>
            <a:custGeom>
              <a:avLst/>
              <a:gdLst/>
              <a:ahLst/>
              <a:cxnLst/>
              <a:rect l="l" t="t" r="r" b="b"/>
              <a:pathLst>
                <a:path w="1750187" h="1434719">
                  <a:moveTo>
                    <a:pt x="0" y="0"/>
                  </a:moveTo>
                  <a:lnTo>
                    <a:pt x="1750187" y="0"/>
                  </a:lnTo>
                  <a:lnTo>
                    <a:pt x="1750187" y="1434719"/>
                  </a:lnTo>
                  <a:lnTo>
                    <a:pt x="0" y="14347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215" r="-1" b="-214"/>
              </a:stretch>
            </a:blipFill>
          </p:spPr>
        </p:sp>
      </p:grpSp>
      <p:grpSp>
        <p:nvGrpSpPr>
          <p:cNvPr id="10" name="Group 10"/>
          <p:cNvGrpSpPr/>
          <p:nvPr/>
        </p:nvGrpSpPr>
        <p:grpSpPr>
          <a:xfrm>
            <a:off x="214312" y="1281408"/>
            <a:ext cx="18073688" cy="9005592"/>
            <a:chOff x="0" y="0"/>
            <a:chExt cx="24098250" cy="12007456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11" name="Freeform 11"/>
            <p:cNvSpPr/>
            <p:nvPr/>
          </p:nvSpPr>
          <p:spPr>
            <a:xfrm>
              <a:off x="0" y="0"/>
              <a:ext cx="24098250" cy="12007469"/>
            </a:xfrm>
            <a:custGeom>
              <a:avLst/>
              <a:gdLst/>
              <a:ahLst/>
              <a:cxnLst/>
              <a:rect l="l" t="t" r="r" b="b"/>
              <a:pathLst>
                <a:path w="24098250" h="12007469">
                  <a:moveTo>
                    <a:pt x="0" y="0"/>
                  </a:moveTo>
                  <a:lnTo>
                    <a:pt x="24098250" y="0"/>
                  </a:lnTo>
                  <a:lnTo>
                    <a:pt x="24098250" y="12007469"/>
                  </a:lnTo>
                  <a:lnTo>
                    <a:pt x="0" y="120074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t="-4" b="-4"/>
              </a:stretch>
            </a:blipFill>
          </p:spPr>
        </p:sp>
      </p:grpSp>
      <p:sp>
        <p:nvSpPr>
          <p:cNvPr id="12" name="TextBox 12"/>
          <p:cNvSpPr txBox="1"/>
          <p:nvPr/>
        </p:nvSpPr>
        <p:spPr>
          <a:xfrm>
            <a:off x="437550" y="267491"/>
            <a:ext cx="2321719" cy="3851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81"/>
              </a:lnSpc>
            </a:pPr>
            <a:r>
              <a:rPr lang="en-US" sz="1915" b="1" spc="95">
                <a:solidFill>
                  <a:srgbClr val="C2904D"/>
                </a:solidFill>
                <a:latin typeface="Roboto Bold"/>
                <a:ea typeface="Roboto Bold"/>
                <a:cs typeface="Roboto Bold"/>
                <a:sym typeface="Roboto Bold"/>
              </a:rPr>
              <a:t>PARTNER WITH US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2830716" y="428625"/>
            <a:ext cx="5228330" cy="214312"/>
            <a:chOff x="0" y="0"/>
            <a:chExt cx="6971106" cy="28575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6971157" cy="285750"/>
            </a:xfrm>
            <a:custGeom>
              <a:avLst/>
              <a:gdLst/>
              <a:ahLst/>
              <a:cxnLst/>
              <a:rect l="l" t="t" r="r" b="b"/>
              <a:pathLst>
                <a:path w="6971157" h="285750">
                  <a:moveTo>
                    <a:pt x="0" y="0"/>
                  </a:moveTo>
                  <a:lnTo>
                    <a:pt x="6971157" y="0"/>
                  </a:lnTo>
                  <a:lnTo>
                    <a:pt x="6971157" y="285750"/>
                  </a:lnTo>
                  <a:lnTo>
                    <a:pt x="0" y="2857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t="-1177" b="-1182"/>
              </a:stretch>
            </a:blipFill>
          </p:spPr>
        </p:sp>
      </p:grpSp>
      <p:sp>
        <p:nvSpPr>
          <p:cNvPr id="15" name="TextBox 15"/>
          <p:cNvSpPr txBox="1"/>
          <p:nvPr/>
        </p:nvSpPr>
        <p:spPr>
          <a:xfrm>
            <a:off x="656330" y="857239"/>
            <a:ext cx="5656935" cy="207300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268"/>
              </a:lnSpc>
            </a:pPr>
            <a:r>
              <a:rPr lang="en-US" sz="6000" b="1" dirty="0">
                <a:solidFill>
                  <a:srgbClr val="001532"/>
                </a:solidFill>
                <a:latin typeface="League Gothic"/>
                <a:ea typeface="League Gothic"/>
                <a:cs typeface="League Gothic"/>
                <a:sym typeface="League Gothic"/>
              </a:rPr>
              <a:t>FIVE PRACTICAL ROUTES TO BUILD LASTING COOPERATION</a:t>
            </a:r>
            <a:endParaRPr lang="en-US" sz="6000" b="1" dirty="0">
              <a:solidFill>
                <a:srgbClr val="001532"/>
              </a:solidFill>
              <a:latin typeface="League Gothic"/>
              <a:ea typeface="League Gothic"/>
              <a:cs typeface="League Gothic"/>
            </a:endParaRPr>
          </a:p>
        </p:txBody>
      </p:sp>
      <p:grpSp>
        <p:nvGrpSpPr>
          <p:cNvPr id="16" name="Group 16"/>
          <p:cNvGrpSpPr/>
          <p:nvPr/>
        </p:nvGrpSpPr>
        <p:grpSpPr>
          <a:xfrm>
            <a:off x="3915670" y="3214688"/>
            <a:ext cx="1312659" cy="1290342"/>
            <a:chOff x="0" y="0"/>
            <a:chExt cx="1750212" cy="1720456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750187" cy="1720469"/>
            </a:xfrm>
            <a:custGeom>
              <a:avLst/>
              <a:gdLst/>
              <a:ahLst/>
              <a:cxnLst/>
              <a:rect l="l" t="t" r="r" b="b"/>
              <a:pathLst>
                <a:path w="1750187" h="1720469">
                  <a:moveTo>
                    <a:pt x="0" y="0"/>
                  </a:moveTo>
                  <a:lnTo>
                    <a:pt x="1750187" y="0"/>
                  </a:lnTo>
                  <a:lnTo>
                    <a:pt x="1750187" y="1720469"/>
                  </a:lnTo>
                  <a:lnTo>
                    <a:pt x="0" y="17204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t="-155" r="-1" b="-155"/>
              </a:stretch>
            </a:blipFill>
          </p:spPr>
        </p:sp>
      </p:grpSp>
      <p:grpSp>
        <p:nvGrpSpPr>
          <p:cNvPr id="18" name="Group 18"/>
          <p:cNvGrpSpPr/>
          <p:nvPr/>
        </p:nvGrpSpPr>
        <p:grpSpPr>
          <a:xfrm>
            <a:off x="4786312" y="4500562"/>
            <a:ext cx="1526981" cy="1504655"/>
            <a:chOff x="0" y="0"/>
            <a:chExt cx="2035975" cy="2006206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2035937" cy="2006219"/>
            </a:xfrm>
            <a:custGeom>
              <a:avLst/>
              <a:gdLst/>
              <a:ahLst/>
              <a:cxnLst/>
              <a:rect l="l" t="t" r="r" b="b"/>
              <a:pathLst>
                <a:path w="2035937" h="2006219">
                  <a:moveTo>
                    <a:pt x="0" y="0"/>
                  </a:moveTo>
                  <a:lnTo>
                    <a:pt x="2035937" y="0"/>
                  </a:lnTo>
                  <a:lnTo>
                    <a:pt x="2035937" y="2006219"/>
                  </a:lnTo>
                  <a:lnTo>
                    <a:pt x="0" y="20062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-66" r="-68"/>
              </a:stretch>
            </a:blipFill>
          </p:spPr>
        </p:sp>
      </p:grpSp>
      <p:grpSp>
        <p:nvGrpSpPr>
          <p:cNvPr id="20" name="Group 20"/>
          <p:cNvGrpSpPr/>
          <p:nvPr/>
        </p:nvGrpSpPr>
        <p:grpSpPr>
          <a:xfrm>
            <a:off x="5661422" y="5996283"/>
            <a:ext cx="1526981" cy="1504655"/>
            <a:chOff x="0" y="0"/>
            <a:chExt cx="2035975" cy="2006206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2035937" cy="2006219"/>
            </a:xfrm>
            <a:custGeom>
              <a:avLst/>
              <a:gdLst/>
              <a:ahLst/>
              <a:cxnLst/>
              <a:rect l="l" t="t" r="r" b="b"/>
              <a:pathLst>
                <a:path w="2035937" h="2006219">
                  <a:moveTo>
                    <a:pt x="0" y="0"/>
                  </a:moveTo>
                  <a:lnTo>
                    <a:pt x="2035937" y="0"/>
                  </a:lnTo>
                  <a:lnTo>
                    <a:pt x="2035937" y="2006219"/>
                  </a:lnTo>
                  <a:lnTo>
                    <a:pt x="0" y="20062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-66" r="-68"/>
              </a:stretch>
            </a:blipFill>
          </p:spPr>
        </p:sp>
      </p:grpSp>
      <p:grpSp>
        <p:nvGrpSpPr>
          <p:cNvPr id="22" name="Group 22"/>
          <p:cNvGrpSpPr/>
          <p:nvPr/>
        </p:nvGrpSpPr>
        <p:grpSpPr>
          <a:xfrm>
            <a:off x="6313284" y="7715250"/>
            <a:ext cx="1526981" cy="1290342"/>
            <a:chOff x="0" y="0"/>
            <a:chExt cx="2035975" cy="1720456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2035937" cy="1720469"/>
            </a:xfrm>
            <a:custGeom>
              <a:avLst/>
              <a:gdLst/>
              <a:ahLst/>
              <a:cxnLst/>
              <a:rect l="l" t="t" r="r" b="b"/>
              <a:pathLst>
                <a:path w="2035937" h="1720469">
                  <a:moveTo>
                    <a:pt x="0" y="0"/>
                  </a:moveTo>
                  <a:lnTo>
                    <a:pt x="2035937" y="0"/>
                  </a:lnTo>
                  <a:lnTo>
                    <a:pt x="2035937" y="1720469"/>
                  </a:lnTo>
                  <a:lnTo>
                    <a:pt x="0" y="17204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l="-24" r="-25"/>
              </a:stretch>
            </a:blipFill>
          </p:spPr>
        </p:sp>
      </p:grpSp>
      <p:sp>
        <p:nvSpPr>
          <p:cNvPr id="24" name="TextBox 24"/>
          <p:cNvSpPr txBox="1"/>
          <p:nvPr/>
        </p:nvSpPr>
        <p:spPr>
          <a:xfrm>
            <a:off x="9690916" y="1735988"/>
            <a:ext cx="1281170" cy="9914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357"/>
              </a:lnSpc>
            </a:pPr>
            <a:r>
              <a:rPr lang="en-US" sz="5400" b="1">
                <a:solidFill>
                  <a:srgbClr val="C2904D"/>
                </a:solidFill>
                <a:latin typeface="League Gothic"/>
                <a:ea typeface="League Gothic"/>
                <a:cs typeface="League Gothic"/>
                <a:sym typeface="League Gothic"/>
              </a:rPr>
              <a:t>01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0580732" y="1951120"/>
            <a:ext cx="3683737" cy="6137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90220" lvl="2" algn="l">
              <a:lnSpc>
                <a:spcPts val="5035"/>
              </a:lnSpc>
            </a:pPr>
            <a:r>
              <a:rPr lang="en-US" sz="3550">
                <a:solidFill>
                  <a:srgbClr val="F8F0E6"/>
                </a:solidFill>
                <a:latin typeface="League Gothic"/>
                <a:ea typeface="League Gothic"/>
                <a:cs typeface="League Gothic"/>
                <a:sym typeface="League Gothic"/>
              </a:rPr>
              <a:t>Joint Education</a:t>
            </a:r>
            <a:endParaRPr lang="en-US"/>
          </a:p>
        </p:txBody>
      </p:sp>
      <p:sp>
        <p:nvSpPr>
          <p:cNvPr id="26" name="TextBox 26"/>
          <p:cNvSpPr txBox="1"/>
          <p:nvPr/>
        </p:nvSpPr>
        <p:spPr>
          <a:xfrm>
            <a:off x="10982620" y="2686822"/>
            <a:ext cx="4034371" cy="6251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459"/>
              </a:lnSpc>
            </a:pPr>
            <a:r>
              <a:rPr lang="en-US" sz="2000">
                <a:solidFill>
                  <a:srgbClr val="F8F0E6"/>
                </a:solidFill>
                <a:latin typeface="Roboto"/>
                <a:ea typeface="Roboto"/>
                <a:cs typeface="Roboto"/>
                <a:sym typeface="Roboto"/>
              </a:rPr>
              <a:t>Double degrees, joint modules and co-supervision.</a:t>
            </a:r>
            <a:endParaRPr lang="en-US" sz="2000">
              <a:solidFill>
                <a:srgbClr val="F8F0E6"/>
              </a:solidFill>
              <a:latin typeface="Roboto"/>
              <a:ea typeface="Roboto"/>
              <a:cs typeface="Roboto"/>
            </a:endParaRPr>
          </a:p>
        </p:txBody>
      </p:sp>
      <p:sp>
        <p:nvSpPr>
          <p:cNvPr id="27" name="TextBox 27"/>
          <p:cNvSpPr txBox="1"/>
          <p:nvPr/>
        </p:nvSpPr>
        <p:spPr>
          <a:xfrm>
            <a:off x="9052741" y="3197543"/>
            <a:ext cx="1235450" cy="9914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357"/>
              </a:lnSpc>
            </a:pPr>
            <a:r>
              <a:rPr lang="en-US" sz="5400" b="1">
                <a:solidFill>
                  <a:srgbClr val="C2904D"/>
                </a:solidFill>
                <a:latin typeface="League Gothic"/>
                <a:ea typeface="League Gothic"/>
                <a:cs typeface="League Gothic"/>
                <a:sym typeface="League Gothic"/>
              </a:rPr>
              <a:t>02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0296106" y="4232062"/>
            <a:ext cx="5616235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398"/>
              </a:lnSpc>
            </a:pPr>
            <a:r>
              <a:rPr lang="en-US" sz="2000">
                <a:solidFill>
                  <a:srgbClr val="F8F0E6"/>
                </a:solidFill>
                <a:latin typeface="Roboto"/>
                <a:ea typeface="Roboto"/>
                <a:cs typeface="Roboto"/>
                <a:sym typeface="Roboto"/>
              </a:rPr>
              <a:t>Student and staff exchanges with academic purpose.</a:t>
            </a:r>
            <a:endParaRPr lang="en-US" sz="2000">
              <a:solidFill>
                <a:srgbClr val="F8F0E6"/>
              </a:solidFill>
              <a:latin typeface="Roboto"/>
              <a:ea typeface="Roboto"/>
              <a:cs typeface="Roboto"/>
            </a:endParaRPr>
          </a:p>
        </p:txBody>
      </p:sp>
      <p:sp>
        <p:nvSpPr>
          <p:cNvPr id="29" name="TextBox 29"/>
          <p:cNvSpPr txBox="1"/>
          <p:nvPr/>
        </p:nvSpPr>
        <p:spPr>
          <a:xfrm>
            <a:off x="9062742" y="4744222"/>
            <a:ext cx="1403090" cy="9914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357"/>
              </a:lnSpc>
            </a:pPr>
            <a:r>
              <a:rPr lang="en-US" sz="5400" b="1">
                <a:solidFill>
                  <a:srgbClr val="C2904D"/>
                </a:solidFill>
                <a:latin typeface="League Gothic"/>
                <a:ea typeface="League Gothic"/>
                <a:cs typeface="League Gothic"/>
                <a:sym typeface="League Gothic"/>
              </a:rPr>
              <a:t>03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0478986" y="5644058"/>
            <a:ext cx="6315313" cy="2885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380"/>
              </a:lnSpc>
            </a:pPr>
            <a:r>
              <a:rPr lang="en-US">
                <a:solidFill>
                  <a:srgbClr val="F8F0E6"/>
                </a:solidFill>
                <a:latin typeface="Roboto"/>
                <a:ea typeface="Roboto"/>
                <a:cs typeface="Roboto"/>
                <a:sym typeface="Roboto"/>
              </a:rPr>
              <a:t>Consortia, shared infrastructure and co-publication.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295601" y="6200242"/>
            <a:ext cx="869690" cy="10107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357"/>
              </a:lnSpc>
            </a:pPr>
            <a:r>
              <a:rPr lang="en-US" sz="5400" b="1">
                <a:solidFill>
                  <a:srgbClr val="C2904D"/>
                </a:solidFill>
                <a:latin typeface="League Gothic"/>
                <a:ea typeface="League Gothic"/>
                <a:cs typeface="League Gothic"/>
                <a:sym typeface="League Gothic"/>
              </a:rPr>
              <a:t>04</a:t>
            </a:r>
            <a:endParaRPr lang="en-US" sz="5400" b="1">
              <a:solidFill>
                <a:srgbClr val="C2904D"/>
              </a:solidFill>
              <a:latin typeface="League Gothic"/>
              <a:ea typeface="League Gothic"/>
              <a:cs typeface="League Gothic"/>
            </a:endParaRPr>
          </a:p>
        </p:txBody>
      </p:sp>
      <p:sp>
        <p:nvSpPr>
          <p:cNvPr id="32" name="TextBox 32"/>
          <p:cNvSpPr txBox="1"/>
          <p:nvPr/>
        </p:nvSpPr>
        <p:spPr>
          <a:xfrm>
            <a:off x="11333140" y="7070198"/>
            <a:ext cx="5482171" cy="29674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459"/>
              </a:lnSpc>
            </a:pPr>
            <a:r>
              <a:rPr lang="en-US">
                <a:solidFill>
                  <a:srgbClr val="F8F0E6"/>
                </a:solidFill>
                <a:latin typeface="Roboto"/>
                <a:ea typeface="Roboto"/>
                <a:cs typeface="Roboto"/>
                <a:sym typeface="Roboto"/>
              </a:rPr>
              <a:t>Applied projects with industry and public partners.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9818075" y="7811872"/>
            <a:ext cx="1113530" cy="10107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357"/>
              </a:lnSpc>
            </a:pPr>
            <a:r>
              <a:rPr lang="en-US" sz="5400" b="1">
                <a:solidFill>
                  <a:srgbClr val="C2904D"/>
                </a:solidFill>
                <a:latin typeface="League Gothic"/>
                <a:ea typeface="League Gothic"/>
                <a:cs typeface="League Gothic"/>
                <a:sym typeface="League Gothic"/>
              </a:rPr>
              <a:t>05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10489292" y="7972054"/>
            <a:ext cx="5416687" cy="6181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90220" lvl="2" algn="l">
              <a:lnSpc>
                <a:spcPts val="5033"/>
              </a:lnSpc>
            </a:pPr>
            <a:r>
              <a:rPr lang="en-US" sz="3550">
                <a:solidFill>
                  <a:srgbClr val="F8F0E6"/>
                </a:solidFill>
                <a:latin typeface="League Gothic"/>
                <a:ea typeface="League Gothic"/>
                <a:cs typeface="League Gothic"/>
                <a:sym typeface="League Gothic"/>
              </a:rPr>
              <a:t>Global Engagement</a:t>
            </a:r>
            <a:endParaRPr lang="en-US"/>
          </a:p>
        </p:txBody>
      </p:sp>
      <p:sp>
        <p:nvSpPr>
          <p:cNvPr id="35" name="TextBox 35"/>
          <p:cNvSpPr txBox="1"/>
          <p:nvPr/>
        </p:nvSpPr>
        <p:spPr>
          <a:xfrm>
            <a:off x="11127638" y="8633660"/>
            <a:ext cx="5665051" cy="2885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380"/>
              </a:lnSpc>
            </a:pPr>
            <a:r>
              <a:rPr lang="en-US">
                <a:solidFill>
                  <a:srgbClr val="F8F0E6"/>
                </a:solidFill>
                <a:latin typeface="Roboto"/>
                <a:ea typeface="Roboto"/>
                <a:cs typeface="Roboto"/>
                <a:sym typeface="Roboto"/>
              </a:rPr>
              <a:t>Summer schools, conferences and cultural diplomacy.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9910172" y="3474406"/>
            <a:ext cx="3622777" cy="6029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90220" lvl="2" algn="l">
              <a:lnSpc>
                <a:spcPts val="5035"/>
              </a:lnSpc>
            </a:pPr>
            <a:r>
              <a:rPr lang="en-US" sz="3596">
                <a:solidFill>
                  <a:srgbClr val="F8F0E6"/>
                </a:solidFill>
                <a:latin typeface="League Gothic"/>
                <a:ea typeface="League Gothic"/>
                <a:cs typeface="League Gothic"/>
                <a:sym typeface="League Gothic"/>
              </a:rPr>
              <a:t>Mobility</a:t>
            </a:r>
            <a:endParaRPr lang="en-US"/>
          </a:p>
        </p:txBody>
      </p:sp>
      <p:sp>
        <p:nvSpPr>
          <p:cNvPr id="37" name="TextBox 37"/>
          <p:cNvSpPr txBox="1"/>
          <p:nvPr/>
        </p:nvSpPr>
        <p:spPr>
          <a:xfrm>
            <a:off x="9803492" y="5027400"/>
            <a:ext cx="3729457" cy="6029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90220" lvl="2" algn="l">
              <a:lnSpc>
                <a:spcPts val="5035"/>
              </a:lnSpc>
            </a:pPr>
            <a:r>
              <a:rPr lang="en-US" sz="3596">
                <a:solidFill>
                  <a:srgbClr val="F8F0E6"/>
                </a:solidFill>
                <a:latin typeface="League Gothic"/>
                <a:ea typeface="League Gothic"/>
                <a:cs typeface="League Gothic"/>
                <a:sym typeface="League Gothic"/>
              </a:rPr>
              <a:t>Research</a:t>
            </a:r>
            <a:endParaRPr lang="en-US"/>
          </a:p>
        </p:txBody>
      </p:sp>
      <p:sp>
        <p:nvSpPr>
          <p:cNvPr id="38" name="TextBox 38"/>
          <p:cNvSpPr txBox="1"/>
          <p:nvPr/>
        </p:nvSpPr>
        <p:spPr>
          <a:xfrm>
            <a:off x="10984944" y="6393047"/>
            <a:ext cx="2936977" cy="6029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90220" lvl="2" algn="l">
              <a:lnSpc>
                <a:spcPts val="5035"/>
              </a:lnSpc>
            </a:pPr>
            <a:r>
              <a:rPr lang="en-US" sz="3596">
                <a:solidFill>
                  <a:srgbClr val="F8F0E6"/>
                </a:solidFill>
                <a:latin typeface="League Gothic"/>
                <a:ea typeface="League Gothic"/>
                <a:cs typeface="League Gothic"/>
                <a:sym typeface="League Gothic"/>
              </a:rPr>
              <a:t>Innovation</a:t>
            </a:r>
            <a:endParaRPr lang="en-US"/>
          </a:p>
        </p:txBody>
      </p:sp>
      <p:grpSp>
        <p:nvGrpSpPr>
          <p:cNvPr id="39" name="Group 39"/>
          <p:cNvGrpSpPr/>
          <p:nvPr/>
        </p:nvGrpSpPr>
        <p:grpSpPr>
          <a:xfrm>
            <a:off x="1089422" y="9644062"/>
            <a:ext cx="3920128" cy="214312"/>
            <a:chOff x="0" y="0"/>
            <a:chExt cx="5226837" cy="285750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5226812" cy="285750"/>
            </a:xfrm>
            <a:custGeom>
              <a:avLst/>
              <a:gdLst/>
              <a:ahLst/>
              <a:cxnLst/>
              <a:rect l="l" t="t" r="r" b="b"/>
              <a:pathLst>
                <a:path w="5226812" h="285750">
                  <a:moveTo>
                    <a:pt x="0" y="0"/>
                  </a:moveTo>
                  <a:lnTo>
                    <a:pt x="5226812" y="0"/>
                  </a:lnTo>
                  <a:lnTo>
                    <a:pt x="5226812" y="285750"/>
                  </a:lnTo>
                  <a:lnTo>
                    <a:pt x="0" y="2857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 t="-1204" b="-1204"/>
              </a:stretch>
            </a:blipFill>
          </p:spPr>
        </p:sp>
      </p:grpSp>
      <p:sp>
        <p:nvSpPr>
          <p:cNvPr id="41" name="TextBox 41"/>
          <p:cNvSpPr txBox="1"/>
          <p:nvPr/>
        </p:nvSpPr>
        <p:spPr>
          <a:xfrm>
            <a:off x="656330" y="9541955"/>
            <a:ext cx="401841" cy="3301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99"/>
              </a:lnSpc>
            </a:pPr>
            <a:r>
              <a:rPr lang="tr-TR" sz="1999" b="1" spc="199" dirty="0">
                <a:solidFill>
                  <a:srgbClr val="C69E5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18</a:t>
            </a:r>
            <a:endParaRPr lang="en-US" sz="1999" b="1" spc="199" dirty="0">
              <a:solidFill>
                <a:srgbClr val="C69E51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grpSp>
        <p:nvGrpSpPr>
          <p:cNvPr id="42" name="Group 42"/>
          <p:cNvGrpSpPr/>
          <p:nvPr/>
        </p:nvGrpSpPr>
        <p:grpSpPr>
          <a:xfrm>
            <a:off x="16696249" y="535781"/>
            <a:ext cx="1410167" cy="1410167"/>
            <a:chOff x="0" y="0"/>
            <a:chExt cx="1880222" cy="1880222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1880235" cy="1880235"/>
            </a:xfrm>
            <a:custGeom>
              <a:avLst/>
              <a:gdLst/>
              <a:ahLst/>
              <a:cxnLst/>
              <a:rect l="l" t="t" r="r" b="b"/>
              <a:pathLst>
                <a:path w="1880235" h="1880235">
                  <a:moveTo>
                    <a:pt x="0" y="0"/>
                  </a:moveTo>
                  <a:lnTo>
                    <a:pt x="1880235" y="0"/>
                  </a:lnTo>
                  <a:lnTo>
                    <a:pt x="1880235" y="1880235"/>
                  </a:lnTo>
                  <a:lnTo>
                    <a:pt x="0" y="18802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/>
              </a:stretch>
            </a:blipFill>
          </p:spPr>
        </p:sp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663197" y="-1396670"/>
            <a:ext cx="19614385" cy="13080340"/>
            <a:chOff x="0" y="0"/>
            <a:chExt cx="26152513" cy="1744045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6152475" cy="17440402"/>
            </a:xfrm>
            <a:custGeom>
              <a:avLst/>
              <a:gdLst/>
              <a:ahLst/>
              <a:cxnLst/>
              <a:rect l="l" t="t" r="r" b="b"/>
              <a:pathLst>
                <a:path w="26152475" h="17440402">
                  <a:moveTo>
                    <a:pt x="0" y="0"/>
                  </a:moveTo>
                  <a:lnTo>
                    <a:pt x="26152475" y="0"/>
                  </a:lnTo>
                  <a:lnTo>
                    <a:pt x="26152475" y="17440402"/>
                  </a:lnTo>
                  <a:lnTo>
                    <a:pt x="0" y="174404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5" r="-5"/>
              </a:stretch>
            </a:blipFill>
          </p:spPr>
        </p:sp>
      </p:grpSp>
      <p:grpSp>
        <p:nvGrpSpPr>
          <p:cNvPr id="30" name="Group 30"/>
          <p:cNvGrpSpPr/>
          <p:nvPr/>
        </p:nvGrpSpPr>
        <p:grpSpPr>
          <a:xfrm>
            <a:off x="228600" y="0"/>
            <a:ext cx="2400262" cy="2400262"/>
            <a:chOff x="0" y="0"/>
            <a:chExt cx="3200349" cy="3200349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3200400" cy="3200400"/>
            </a:xfrm>
            <a:custGeom>
              <a:avLst/>
              <a:gdLst/>
              <a:ahLst/>
              <a:cxnLst/>
              <a:rect l="l" t="t" r="r" b="b"/>
              <a:pathLst>
                <a:path w="3200400" h="3200400">
                  <a:moveTo>
                    <a:pt x="0" y="0"/>
                  </a:moveTo>
                  <a:lnTo>
                    <a:pt x="3200400" y="0"/>
                  </a:lnTo>
                  <a:lnTo>
                    <a:pt x="3200400" y="3200400"/>
                  </a:lnTo>
                  <a:lnTo>
                    <a:pt x="0" y="3200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1" b="1"/>
              </a:stretch>
            </a:blipFill>
          </p:spPr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810</TotalTime>
  <Words>754</Words>
  <Application>Microsoft Office PowerPoint</Application>
  <PresentationFormat>Özel</PresentationFormat>
  <Paragraphs>284</Paragraphs>
  <Slides>25</Slides>
  <Notes>24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26</vt:i4>
      </vt:variant>
      <vt:variant>
        <vt:lpstr>Tema</vt:lpstr>
      </vt:variant>
      <vt:variant>
        <vt:i4>2</vt:i4>
      </vt:variant>
      <vt:variant>
        <vt:lpstr>Slayt Başlıkları</vt:lpstr>
      </vt:variant>
      <vt:variant>
        <vt:i4>25</vt:i4>
      </vt:variant>
    </vt:vector>
  </HeadingPairs>
  <TitlesOfParts>
    <vt:vector size="53" baseType="lpstr">
      <vt:lpstr>Antonio Bold</vt:lpstr>
      <vt:lpstr>Arial</vt:lpstr>
      <vt:lpstr>Lato</vt:lpstr>
      <vt:lpstr>HK Grotesk Bold</vt:lpstr>
      <vt:lpstr>League Gothic</vt:lpstr>
      <vt:lpstr>DM Sans</vt:lpstr>
      <vt:lpstr>Bebas Neue Bold</vt:lpstr>
      <vt:lpstr>Nourd Bold</vt:lpstr>
      <vt:lpstr>Calibri</vt:lpstr>
      <vt:lpstr>Bahnschrift Condensed</vt:lpstr>
      <vt:lpstr>Roboto Bold</vt:lpstr>
      <vt:lpstr>Poppins Bold</vt:lpstr>
      <vt:lpstr>Montserrat Bold</vt:lpstr>
      <vt:lpstr>Source Sans Pro</vt:lpstr>
      <vt:lpstr>Podkova</vt:lpstr>
      <vt:lpstr>Brice BoldCondensed</vt:lpstr>
      <vt:lpstr>Nourd</vt:lpstr>
      <vt:lpstr>Helvetica Neue</vt:lpstr>
      <vt:lpstr>Roboto</vt:lpstr>
      <vt:lpstr>Lato Bold</vt:lpstr>
      <vt:lpstr>Calibri Light</vt:lpstr>
      <vt:lpstr>Yesteryear</vt:lpstr>
      <vt:lpstr>DM Sans Bold</vt:lpstr>
      <vt:lpstr>Antonio</vt:lpstr>
      <vt:lpstr>Malgun Gothic</vt:lpstr>
      <vt:lpstr>Century Gothic</vt:lpstr>
      <vt:lpstr>Office Theme</vt:lpstr>
      <vt:lpstr>1_Office Theme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atauni_presentation.pptx</dc:title>
  <dc:creator>Çağdaş ÖNCÜ</dc:creator>
  <cp:lastModifiedBy>Asus Zenbook</cp:lastModifiedBy>
  <cp:revision>575</cp:revision>
  <dcterms:created xsi:type="dcterms:W3CDTF">2006-08-16T00:00:00Z</dcterms:created>
  <dcterms:modified xsi:type="dcterms:W3CDTF">2026-11-05T11:13:47Z</dcterms:modified>
  <dc:identifier>DAHSu8fDy5I</dc:identifier>
</cp:coreProperties>
</file>