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1.xml" ContentType="application/vnd.openxmlformats-officedocument.drawingml.chart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5"/>
  </p:notesMasterIdLst>
  <p:handoutMasterIdLst>
    <p:handoutMasterId r:id="rId66"/>
  </p:handoutMasterIdLst>
  <p:sldIdLst>
    <p:sldId id="906" r:id="rId2"/>
    <p:sldId id="885" r:id="rId3"/>
    <p:sldId id="329" r:id="rId4"/>
    <p:sldId id="817" r:id="rId5"/>
    <p:sldId id="905" r:id="rId6"/>
    <p:sldId id="881" r:id="rId7"/>
    <p:sldId id="869" r:id="rId8"/>
    <p:sldId id="871" r:id="rId9"/>
    <p:sldId id="866" r:id="rId10"/>
    <p:sldId id="861" r:id="rId11"/>
    <p:sldId id="870" r:id="rId12"/>
    <p:sldId id="879" r:id="rId13"/>
    <p:sldId id="873" r:id="rId14"/>
    <p:sldId id="872" r:id="rId15"/>
    <p:sldId id="855" r:id="rId16"/>
    <p:sldId id="820" r:id="rId17"/>
    <p:sldId id="784" r:id="rId18"/>
    <p:sldId id="788" r:id="rId19"/>
    <p:sldId id="877" r:id="rId20"/>
    <p:sldId id="883" r:id="rId21"/>
    <p:sldId id="886" r:id="rId22"/>
    <p:sldId id="857" r:id="rId23"/>
    <p:sldId id="860" r:id="rId24"/>
    <p:sldId id="858" r:id="rId25"/>
    <p:sldId id="859" r:id="rId26"/>
    <p:sldId id="882" r:id="rId27"/>
    <p:sldId id="884" r:id="rId28"/>
    <p:sldId id="834" r:id="rId29"/>
    <p:sldId id="841" r:id="rId30"/>
    <p:sldId id="842" r:id="rId31"/>
    <p:sldId id="840" r:id="rId32"/>
    <p:sldId id="789" r:id="rId33"/>
    <p:sldId id="791" r:id="rId34"/>
    <p:sldId id="904" r:id="rId35"/>
    <p:sldId id="792" r:id="rId36"/>
    <p:sldId id="795" r:id="rId37"/>
    <p:sldId id="798" r:id="rId38"/>
    <p:sldId id="790" r:id="rId39"/>
    <p:sldId id="793" r:id="rId40"/>
    <p:sldId id="777" r:id="rId41"/>
    <p:sldId id="796" r:id="rId42"/>
    <p:sldId id="799" r:id="rId43"/>
    <p:sldId id="813" r:id="rId44"/>
    <p:sldId id="800" r:id="rId45"/>
    <p:sldId id="827" r:id="rId46"/>
    <p:sldId id="812" r:id="rId47"/>
    <p:sldId id="810" r:id="rId48"/>
    <p:sldId id="874" r:id="rId49"/>
    <p:sldId id="803" r:id="rId50"/>
    <p:sldId id="811" r:id="rId51"/>
    <p:sldId id="806" r:id="rId52"/>
    <p:sldId id="779" r:id="rId53"/>
    <p:sldId id="801" r:id="rId54"/>
    <p:sldId id="805" r:id="rId55"/>
    <p:sldId id="814" r:id="rId56"/>
    <p:sldId id="781" r:id="rId57"/>
    <p:sldId id="815" r:id="rId58"/>
    <p:sldId id="888" r:id="rId59"/>
    <p:sldId id="844" r:id="rId60"/>
    <p:sldId id="851" r:id="rId61"/>
    <p:sldId id="816" r:id="rId62"/>
    <p:sldId id="853" r:id="rId63"/>
    <p:sldId id="887" r:id="rId6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UPG" id="{C8130E8E-487B-2C4E-9BD7-5A68EF27FFDF}">
          <p14:sldIdLst>
            <p14:sldId id="906"/>
            <p14:sldId id="885"/>
            <p14:sldId id="329"/>
            <p14:sldId id="817"/>
            <p14:sldId id="905"/>
            <p14:sldId id="881"/>
            <p14:sldId id="869"/>
            <p14:sldId id="871"/>
            <p14:sldId id="866"/>
            <p14:sldId id="861"/>
            <p14:sldId id="870"/>
            <p14:sldId id="879"/>
            <p14:sldId id="873"/>
            <p14:sldId id="872"/>
            <p14:sldId id="855"/>
            <p14:sldId id="820"/>
            <p14:sldId id="784"/>
            <p14:sldId id="788"/>
            <p14:sldId id="877"/>
            <p14:sldId id="883"/>
            <p14:sldId id="886"/>
            <p14:sldId id="857"/>
            <p14:sldId id="860"/>
            <p14:sldId id="858"/>
            <p14:sldId id="859"/>
            <p14:sldId id="882"/>
            <p14:sldId id="884"/>
            <p14:sldId id="834"/>
            <p14:sldId id="841"/>
            <p14:sldId id="842"/>
            <p14:sldId id="840"/>
            <p14:sldId id="789"/>
            <p14:sldId id="791"/>
            <p14:sldId id="904"/>
            <p14:sldId id="792"/>
            <p14:sldId id="795"/>
            <p14:sldId id="798"/>
            <p14:sldId id="790"/>
            <p14:sldId id="793"/>
            <p14:sldId id="777"/>
            <p14:sldId id="796"/>
            <p14:sldId id="799"/>
            <p14:sldId id="813"/>
            <p14:sldId id="800"/>
            <p14:sldId id="827"/>
            <p14:sldId id="812"/>
            <p14:sldId id="810"/>
            <p14:sldId id="874"/>
            <p14:sldId id="803"/>
            <p14:sldId id="811"/>
            <p14:sldId id="806"/>
            <p14:sldId id="779"/>
            <p14:sldId id="801"/>
            <p14:sldId id="805"/>
            <p14:sldId id="814"/>
            <p14:sldId id="781"/>
            <p14:sldId id="815"/>
            <p14:sldId id="888"/>
            <p14:sldId id="844"/>
            <p14:sldId id="851"/>
            <p14:sldId id="816"/>
            <p14:sldId id="853"/>
            <p14:sldId id="88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7FC"/>
    <a:srgbClr val="16AAA8"/>
    <a:srgbClr val="DAE3F3"/>
    <a:srgbClr val="7030A0"/>
    <a:srgbClr val="456990"/>
    <a:srgbClr val="C00000"/>
    <a:srgbClr val="404042"/>
    <a:srgbClr val="3172AE"/>
    <a:srgbClr val="117F7D"/>
    <a:srgbClr val="FF2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47"/>
    <p:restoredTop sz="90463" autoAdjust="0"/>
  </p:normalViewPr>
  <p:slideViewPr>
    <p:cSldViewPr snapToGrid="0" snapToObjects="1">
      <p:cViewPr>
        <p:scale>
          <a:sx n="130" d="100"/>
          <a:sy n="130" d="100"/>
        </p:scale>
        <p:origin x="1096" y="23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36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2" d="100"/>
        <a:sy n="62" d="100"/>
      </p:scale>
      <p:origin x="0" y="0"/>
    </p:cViewPr>
  </p:sorterViewPr>
  <p:notesViewPr>
    <p:cSldViewPr snapToGrid="0" snapToObjects="1">
      <p:cViewPr varScale="1">
        <p:scale>
          <a:sx n="55" d="100"/>
          <a:sy n="55" d="100"/>
        </p:scale>
        <p:origin x="2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handoutMaster" Target="handoutMasters/handout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Dersler</c:v>
                </c:pt>
              </c:strCache>
            </c:strRef>
          </c:tx>
          <c:spPr>
            <a:solidFill>
              <a:srgbClr val="C00000"/>
            </a:solidFill>
          </c:spPr>
          <c:explosion val="42"/>
          <c:dPt>
            <c:idx val="0"/>
            <c:bubble3D val="0"/>
            <c:explosion val="9"/>
            <c:spPr>
              <a:solidFill>
                <a:srgbClr val="00206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413-EB4D-B0A5-107F2E612B8A}"/>
              </c:ext>
            </c:extLst>
          </c:dPt>
          <c:dPt>
            <c:idx val="1"/>
            <c:bubble3D val="0"/>
            <c:explosion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413-EB4D-B0A5-107F2E612B8A}"/>
              </c:ext>
            </c:extLst>
          </c:dPt>
          <c:dPt>
            <c:idx val="2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413-EB4D-B0A5-107F2E612B8A}"/>
              </c:ext>
            </c:extLst>
          </c:dPt>
          <c:dPt>
            <c:idx val="3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413-EB4D-B0A5-107F2E612B8A}"/>
              </c:ext>
            </c:extLst>
          </c:dPt>
          <c:dLbls>
            <c:dLbl>
              <c:idx val="0"/>
              <c:layout>
                <c:manualLayout>
                  <c:x val="-0.228762903587018"/>
                  <c:y val="-0.075037306016424"/>
                </c:manualLayout>
              </c:layout>
              <c:tx>
                <c:rich>
                  <a:bodyPr/>
                  <a:lstStyle/>
                  <a:p>
                    <a:fld id="{F7F37E81-17BB-7C4A-9148-702437672C8E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 %</a:t>
                    </a:r>
                    <a:fld id="{176F7B69-50C1-9744-B84B-F37201576A81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413-EB4D-B0A5-107F2E612B8A}"/>
                </c:ext>
              </c:extLst>
            </c:dLbl>
            <c:dLbl>
              <c:idx val="1"/>
              <c:layout>
                <c:manualLayout>
                  <c:x val="0.233745600209584"/>
                  <c:y val="0.0662725297361821"/>
                </c:manualLayout>
              </c:layout>
              <c:tx>
                <c:rich>
                  <a:bodyPr/>
                  <a:lstStyle/>
                  <a:p>
                    <a:fld id="{6D11E676-3D00-4745-BBEC-5A348D261D29}" type="CATEGORYNAME">
                      <a:rPr lang="en-US" smtClean="0"/>
                      <a:pPr/>
                      <a:t>[CATEGORY NAME]</a:t>
                    </a:fld>
                    <a:r>
                      <a:rPr lang="en-US" baseline="0" dirty="0"/>
                      <a:t> %</a:t>
                    </a:r>
                    <a:fld id="{412DBBBE-6D8F-F74C-8DDD-E8FE8025DE42}" type="VALUE">
                      <a:rPr lang="en-US" baseline="0" smtClean="0"/>
                      <a:pPr/>
                      <a:t>[VALUE]</a:t>
                    </a:fld>
                    <a:endParaRPr lang="en-US" baseline="0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413-EB4D-B0A5-107F2E612B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bg1"/>
                    </a:solidFill>
                    <a:latin typeface="Helvetica Neue Medium" panose="02000503000000020004" pitchFamily="2" charset="0"/>
                    <a:ea typeface="Helvetica Neue Medium" panose="02000503000000020004" pitchFamily="2" charset="0"/>
                    <a:cs typeface="Helvetica Neue Medium" panose="02000503000000020004" pitchFamily="2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Sayfa1!$A$2:$A$5</c:f>
              <c:strCache>
                <c:ptCount val="2"/>
                <c:pt idx="0">
                  <c:v>Final</c:v>
                </c:pt>
                <c:pt idx="1">
                  <c:v>Vize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60.0</c:v>
                </c:pt>
                <c:pt idx="1">
                  <c:v>40.0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413-EB4D-B0A5-107F2E612B8A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5AA923-1DCF-8544-8E97-BC5765C32047}" type="doc">
      <dgm:prSet loTypeId="urn:microsoft.com/office/officeart/2005/8/layout/chevron1" loCatId="" qsTypeId="urn:microsoft.com/office/officeart/2005/8/quickstyle/simple1" qsCatId="simple" csTypeId="urn:microsoft.com/office/officeart/2005/8/colors/accent1_2" csCatId="accent1" phldr="1"/>
      <dgm:spPr/>
    </dgm:pt>
    <dgm:pt modelId="{F908E9DC-2564-9A4B-9159-733587FFA09B}">
      <dgm:prSet phldrT="[Text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tr-TR" sz="1600" b="0" i="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Üniversite</a:t>
          </a:r>
        </a:p>
      </dgm:t>
    </dgm:pt>
    <dgm:pt modelId="{472A4A62-ABDA-3243-8220-756B3249C3B3}" type="parTrans" cxnId="{86EC22C8-0176-924A-BF9C-6FF2CDBC3233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11D8C968-A1B1-F343-93F6-E51DE23BA3E5}" type="sibTrans" cxnId="{86EC22C8-0176-924A-BF9C-6FF2CDBC3233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2C2962F4-FCFA-8B49-A0B7-EE25FA4E0FB9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tr-TR" sz="1600" b="0" i="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Fakülte</a:t>
          </a:r>
        </a:p>
      </dgm:t>
    </dgm:pt>
    <dgm:pt modelId="{F8042788-16C6-9E42-8C6F-A9A27F2AEAA0}" type="parTrans" cxnId="{F16A6D3E-3EA8-174A-942A-3730D528BAED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5786D38C-AE4B-F845-A7CC-CD5F86ACE492}" type="sibTrans" cxnId="{F16A6D3E-3EA8-174A-942A-3730D528BAED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4AE8507C-55CC-D94A-BCB8-E81179D0E1CE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algn="ctr"/>
          <a:r>
            <a:rPr lang="tr-TR" sz="1600" b="0" i="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Bölüm</a:t>
          </a:r>
        </a:p>
        <a:p>
          <a:pPr algn="ctr"/>
          <a:r>
            <a:rPr lang="tr-TR" sz="1600" b="0" i="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Anabilim Dalı</a:t>
          </a:r>
        </a:p>
      </dgm:t>
    </dgm:pt>
    <dgm:pt modelId="{C4F3AAC8-FBD4-2F42-8E57-7810B12479F7}" type="parTrans" cxnId="{46E8F584-4126-A44A-83E3-9BCDDD537C66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0DE30909-7C60-5D47-BFFB-9047BF845326}" type="sibTrans" cxnId="{46E8F584-4126-A44A-83E3-9BCDDD537C66}">
      <dgm:prSet/>
      <dgm:spPr/>
      <dgm:t>
        <a:bodyPr/>
        <a:lstStyle/>
        <a:p>
          <a:endParaRPr lang="en-US" sz="1600" b="0" i="0">
            <a:solidFill>
              <a:schemeClr val="bg1">
                <a:lumMod val="95000"/>
              </a:schemeClr>
            </a:solidFill>
            <a:latin typeface="Helvetica Neue Medium" panose="02000503000000020004" pitchFamily="2" charset="0"/>
            <a:ea typeface="Helvetica Neue Medium" panose="02000503000000020004" pitchFamily="2" charset="0"/>
            <a:cs typeface="Helvetica Neue Medium" panose="02000503000000020004" pitchFamily="2" charset="0"/>
          </a:endParaRPr>
        </a:p>
      </dgm:t>
    </dgm:pt>
    <dgm:pt modelId="{7CE850C5-F8F8-B540-A6E4-C48167E11F5D}" type="pres">
      <dgm:prSet presAssocID="{1C5AA923-1DCF-8544-8E97-BC5765C32047}" presName="Name0" presStyleCnt="0">
        <dgm:presLayoutVars>
          <dgm:dir/>
          <dgm:animLvl val="lvl"/>
          <dgm:resizeHandles val="exact"/>
        </dgm:presLayoutVars>
      </dgm:prSet>
      <dgm:spPr/>
    </dgm:pt>
    <dgm:pt modelId="{DC7878F9-2CF2-8E45-8DF2-2936E3CE4E32}" type="pres">
      <dgm:prSet presAssocID="{F908E9DC-2564-9A4B-9159-733587FFA09B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435954-669B-EF41-9D75-A27F9E4247D2}" type="pres">
      <dgm:prSet presAssocID="{11D8C968-A1B1-F343-93F6-E51DE23BA3E5}" presName="parTxOnlySpace" presStyleCnt="0"/>
      <dgm:spPr/>
    </dgm:pt>
    <dgm:pt modelId="{E66AB090-56D6-1940-A8A5-544E0F212007}" type="pres">
      <dgm:prSet presAssocID="{2C2962F4-FCFA-8B49-A0B7-EE25FA4E0FB9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E97ABE-1537-2C40-B28C-F990D210B10C}" type="pres">
      <dgm:prSet presAssocID="{5786D38C-AE4B-F845-A7CC-CD5F86ACE492}" presName="parTxOnlySpace" presStyleCnt="0"/>
      <dgm:spPr/>
    </dgm:pt>
    <dgm:pt modelId="{CBBAB9F4-6099-B546-9616-C759BFA46210}" type="pres">
      <dgm:prSet presAssocID="{4AE8507C-55CC-D94A-BCB8-E81179D0E1C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ED36E44-118F-3846-9EC8-873AA138BB2F}" type="presOf" srcId="{1C5AA923-1DCF-8544-8E97-BC5765C32047}" destId="{7CE850C5-F8F8-B540-A6E4-C48167E11F5D}" srcOrd="0" destOrd="0" presId="urn:microsoft.com/office/officeart/2005/8/layout/chevron1"/>
    <dgm:cxn modelId="{46E8F584-4126-A44A-83E3-9BCDDD537C66}" srcId="{1C5AA923-1DCF-8544-8E97-BC5765C32047}" destId="{4AE8507C-55CC-D94A-BCB8-E81179D0E1CE}" srcOrd="2" destOrd="0" parTransId="{C4F3AAC8-FBD4-2F42-8E57-7810B12479F7}" sibTransId="{0DE30909-7C60-5D47-BFFB-9047BF845326}"/>
    <dgm:cxn modelId="{4A3D961D-054C-374D-BBA4-57A6B76B98C3}" type="presOf" srcId="{4AE8507C-55CC-D94A-BCB8-E81179D0E1CE}" destId="{CBBAB9F4-6099-B546-9616-C759BFA46210}" srcOrd="0" destOrd="0" presId="urn:microsoft.com/office/officeart/2005/8/layout/chevron1"/>
    <dgm:cxn modelId="{4DDA3C97-49E9-954F-84D3-2C31AC148025}" type="presOf" srcId="{F908E9DC-2564-9A4B-9159-733587FFA09B}" destId="{DC7878F9-2CF2-8E45-8DF2-2936E3CE4E32}" srcOrd="0" destOrd="0" presId="urn:microsoft.com/office/officeart/2005/8/layout/chevron1"/>
    <dgm:cxn modelId="{A5D7BE0F-B8E2-9246-9C94-D7822646C3FA}" type="presOf" srcId="{2C2962F4-FCFA-8B49-A0B7-EE25FA4E0FB9}" destId="{E66AB090-56D6-1940-A8A5-544E0F212007}" srcOrd="0" destOrd="0" presId="urn:microsoft.com/office/officeart/2005/8/layout/chevron1"/>
    <dgm:cxn modelId="{86EC22C8-0176-924A-BF9C-6FF2CDBC3233}" srcId="{1C5AA923-1DCF-8544-8E97-BC5765C32047}" destId="{F908E9DC-2564-9A4B-9159-733587FFA09B}" srcOrd="0" destOrd="0" parTransId="{472A4A62-ABDA-3243-8220-756B3249C3B3}" sibTransId="{11D8C968-A1B1-F343-93F6-E51DE23BA3E5}"/>
    <dgm:cxn modelId="{F16A6D3E-3EA8-174A-942A-3730D528BAED}" srcId="{1C5AA923-1DCF-8544-8E97-BC5765C32047}" destId="{2C2962F4-FCFA-8B49-A0B7-EE25FA4E0FB9}" srcOrd="1" destOrd="0" parTransId="{F8042788-16C6-9E42-8C6F-A9A27F2AEAA0}" sibTransId="{5786D38C-AE4B-F845-A7CC-CD5F86ACE492}"/>
    <dgm:cxn modelId="{F3B84B63-317F-7149-B402-1D86660D81C2}" type="presParOf" srcId="{7CE850C5-F8F8-B540-A6E4-C48167E11F5D}" destId="{DC7878F9-2CF2-8E45-8DF2-2936E3CE4E32}" srcOrd="0" destOrd="0" presId="urn:microsoft.com/office/officeart/2005/8/layout/chevron1"/>
    <dgm:cxn modelId="{1FDCB487-C9A4-E54C-85B7-E4C6F797D85E}" type="presParOf" srcId="{7CE850C5-F8F8-B540-A6E4-C48167E11F5D}" destId="{F7435954-669B-EF41-9D75-A27F9E4247D2}" srcOrd="1" destOrd="0" presId="urn:microsoft.com/office/officeart/2005/8/layout/chevron1"/>
    <dgm:cxn modelId="{8614C8BE-054A-1D4B-9DF5-D7534C4F8CB4}" type="presParOf" srcId="{7CE850C5-F8F8-B540-A6E4-C48167E11F5D}" destId="{E66AB090-56D6-1940-A8A5-544E0F212007}" srcOrd="2" destOrd="0" presId="urn:microsoft.com/office/officeart/2005/8/layout/chevron1"/>
    <dgm:cxn modelId="{A9E41272-44B8-F249-8C30-A76EA6458053}" type="presParOf" srcId="{7CE850C5-F8F8-B540-A6E4-C48167E11F5D}" destId="{0EE97ABE-1537-2C40-B28C-F990D210B10C}" srcOrd="3" destOrd="0" presId="urn:microsoft.com/office/officeart/2005/8/layout/chevron1"/>
    <dgm:cxn modelId="{C27AC758-68AF-614D-AA0B-C09331FD56C8}" type="presParOf" srcId="{7CE850C5-F8F8-B540-A6E4-C48167E11F5D}" destId="{CBBAB9F4-6099-B546-9616-C759BFA4621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878F9-2CF2-8E45-8DF2-2936E3CE4E32}">
      <dsp:nvSpPr>
        <dsp:cNvPr id="0" name=""/>
        <dsp:cNvSpPr/>
      </dsp:nvSpPr>
      <dsp:spPr>
        <a:xfrm>
          <a:off x="2752" y="250699"/>
          <a:ext cx="3353573" cy="1341429"/>
        </a:xfrm>
        <a:prstGeom prst="chevron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0" i="0" kern="120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Üniversite</a:t>
          </a:r>
        </a:p>
      </dsp:txBody>
      <dsp:txXfrm>
        <a:off x="673467" y="250699"/>
        <a:ext cx="2012144" cy="1341429"/>
      </dsp:txXfrm>
    </dsp:sp>
    <dsp:sp modelId="{E66AB090-56D6-1940-A8A5-544E0F212007}">
      <dsp:nvSpPr>
        <dsp:cNvPr id="0" name=""/>
        <dsp:cNvSpPr/>
      </dsp:nvSpPr>
      <dsp:spPr>
        <a:xfrm>
          <a:off x="3020968" y="250699"/>
          <a:ext cx="3353573" cy="1341429"/>
        </a:xfrm>
        <a:prstGeom prst="chevron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0" i="0" kern="120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Fakülte</a:t>
          </a:r>
        </a:p>
      </dsp:txBody>
      <dsp:txXfrm>
        <a:off x="3691683" y="250699"/>
        <a:ext cx="2012144" cy="1341429"/>
      </dsp:txXfrm>
    </dsp:sp>
    <dsp:sp modelId="{CBBAB9F4-6099-B546-9616-C759BFA46210}">
      <dsp:nvSpPr>
        <dsp:cNvPr id="0" name=""/>
        <dsp:cNvSpPr/>
      </dsp:nvSpPr>
      <dsp:spPr>
        <a:xfrm>
          <a:off x="6039184" y="250699"/>
          <a:ext cx="3353573" cy="1341429"/>
        </a:xfrm>
        <a:prstGeom prst="chevron">
          <a:avLst/>
        </a:prstGeom>
        <a:solidFill>
          <a:schemeClr val="accent5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0" i="0" kern="120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Bölüm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0" i="0" kern="1200" noProof="0" dirty="0">
              <a:solidFill>
                <a:schemeClr val="bg1">
                  <a:lumMod val="9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rPr>
            <a:t>Anabilim Dalı</a:t>
          </a:r>
        </a:p>
      </dsp:txBody>
      <dsp:txXfrm>
        <a:off x="6709899" y="250699"/>
        <a:ext cx="2012144" cy="1341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8BDB772-7439-CA44-A629-6C001AC339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DED064-FBFC-BB49-AFF9-FCE54B23898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7379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E3B0F-A7CA-D947-BF42-5CA2A03C82F6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4CF8B0-938A-B940-827E-E11CB1E17B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2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3DE8FD2-89F2-4B83-F9DC-6729B2FC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9243ACF9-FCD3-3109-403A-13A23A1C8B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0E3930B-AC20-E236-1D18-E2828DB8B6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71053F7-458D-402D-B715-69F347E4C0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68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100" dirty="0">
                <a:latin typeface="Aptos" panose="020B0004020202020204" pitchFamily="34" charset="0"/>
              </a:rPr>
              <a:t>Lütfen oryantasyon programı başlamadan 10 dk. önce </a:t>
            </a:r>
            <a:r>
              <a:rPr lang="tr-TR" sz="1100" b="1" dirty="0">
                <a:latin typeface="Aptos" panose="020B0004020202020204" pitchFamily="34" charset="0"/>
              </a:rPr>
              <a:t>Atatürk Üniversitesi Tanıtım Filmi </a:t>
            </a:r>
            <a:r>
              <a:rPr lang="tr-TR" sz="1100" dirty="0">
                <a:latin typeface="Aptos" panose="020B0004020202020204" pitchFamily="34" charset="0"/>
              </a:rPr>
              <a:t>gösterimini başlatınız.</a:t>
            </a:r>
            <a:endParaRPr lang="x-none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4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Danışman</a:t>
            </a:r>
            <a:endParaRPr lang="en-US" sz="1100" kern="1200" dirty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algn="l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Öncelikle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Atatürk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Üniversitesi’ne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hoş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geldiniz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! Yeni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öğrencilerimizin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üniversite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yaşamına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uyum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sürecini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hızlandırmak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amacıyla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hazırladığımız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bu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oryantasyon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programı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üniversitenin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işleyişi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akademik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ve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sosyal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imkanları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ile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birlikte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birçok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faydalı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bilgiyi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içermektedir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.</a:t>
            </a:r>
          </a:p>
          <a:p>
            <a:pPr marL="0" marR="0" algn="l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Şimdi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,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programımızın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devamında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bölüm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başkanımız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sizlere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kısaca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kendini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tanıtacak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.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Kendisine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sözü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 </a:t>
            </a:r>
            <a:r>
              <a:rPr lang="en-US" sz="1100" kern="1200" dirty="0" err="1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bırakıyorum</a:t>
            </a:r>
            <a:r>
              <a:rPr lang="en-US" sz="1100" kern="1200" dirty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054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Akışı</a:t>
            </a:r>
            <a:endParaRPr lang="en-US" sz="1100" b="1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Oryantasyon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oluşmaktadır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İlk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uluslararasılaşma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vereceğiz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kampüste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bağlı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olduğumuz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bölümümüz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detaylı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sunacağız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İkinci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birimimizdeki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tanıtacak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paylaşacaklar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danışmanlarınızı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tanıyacak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onlardan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beklentilerini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yakalayacaksınız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müfredatımız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bilgilendirmeler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yapılacak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Uyum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sürecinizi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hızlandırmak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sınavlar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ölçme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konularda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faydalı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aldığı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sunumlarımız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Lütfen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boyunca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aklınıza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takılan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not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unutmayın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soru-cevap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bölümünde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bizimle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paylaşabilirsiniz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oryantasyon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programımızı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değerlendireceğiniz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anket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bekliyor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4667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78C83CE-F921-D6D1-F94C-F04F3B4D1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B9C8BFF-A53E-E3B7-5E2F-7529D2164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5E7C8-AA12-A3E9-26DE-305395774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A951A0E-5AFD-F44D-7E23-B75AB7610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631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7BAB2C0-1CA4-2353-C380-7B36B5F3D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886F87E-FBFA-C838-BAFB-14D87DC984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23290D9-089E-4A2B-77E3-3EF1DDCAB5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bünyesinde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seviyede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eğitim-öğretim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Düzeyi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kapsayan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Meslek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Yüksekokulu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yaptıran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3.919,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20.086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Düzeyi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Açıköğretim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üzere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yüksekokul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konservatuvar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mevcuttur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yaptıran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9.027,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43.275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Lisansüstü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Lisansüstü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sanatta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yeterlilik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doktora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enstitü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aracılığıyla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yürütülmektedir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Lisansüstü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seviyede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yaptıran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2.319,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12.916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70.000’in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üzerinde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9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nitelikli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sürdürmektedir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5BEEC0F-0E9B-104C-096E-E48DF48661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68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119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163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422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lisansüstü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eğitim-öğretim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sunulmaktadır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yelpazesinin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çift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yürütülmektedir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zenginleştirmek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Çift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Dal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program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diplomasına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imkânına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olursunuz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hedeflerinizi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genişletmek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mükemmel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 Dal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 dal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dışındaki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beceriler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geliştirebilirsiniz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disiplinlerdeki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yeteneklerinizi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donanımlı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yetiştirebilirsiniz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imkânlarla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hedeflemektedir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güçlendirin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862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Nisan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Avrupa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Birliği'ne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(EUA) tam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kabul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edilmiştir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saygınlığının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göstergesidir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statüsüne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39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Avrupa’daki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entegre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yakalamıştır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üyeliğimiz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avantajlar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yönünde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çaba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olduğumuzu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Avrupa’daki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diğer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işbirliği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bulacaksınız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adım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ortamımızı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zenginleştirecek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hem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mezunlarımızın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genişletecektir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şekillendirmek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sunduğu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58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belge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olmaktan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çok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fazlasıdır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sunduğu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standartlarla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alacağınız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mezuniyet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şansınız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ölçüde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işverenler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güvenilirlik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kaynağıdır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çünkü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kalitenizin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belirli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olduğunu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geliştirmeyi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hedefler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yöntemleri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güncel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içerikleri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ortam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teorik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beceriler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olurlar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Sonuç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kişisel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gelişiminiz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hem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hedefleriniz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kritik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unsurdur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kalitenizle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gelecekteki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başarılarınızda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oynamaktadır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size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akreditasyon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gösterilen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hepimiz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avantaj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anlamına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37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sunduğu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garantisidir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yoğun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yürütülmektedir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2024 YKS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Kılavuzunda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52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program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sayısıyla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çıkmaktadır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Son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güncellemelerle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68’e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ulaşmıştır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durum,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kalitemizi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konusundaki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kararlılığımızı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açıkça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alacağınız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gelecekteki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avantaj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9648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diğer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işaret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TYÇ (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Yeterlilikler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Çerçevesi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logosuna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olmasıdır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logoyu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öncelikle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akredite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gerekmektedir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Kontenjanları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Kılavuzunda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39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TYÇ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logosuna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devlet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arasında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2’nci,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sıralamasında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3’üncü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kalitemizi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önüne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Mezunlarımızın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diplomalarında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TYÇ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avantajlar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mezun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diplomaları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yurt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dışında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tanınmakta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istihdam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TYÇ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staj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yeterliliklerinin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yurt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dışında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geçirilen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dönemlerinin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kazanımlarının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tanınmasını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kolaylaştırır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durum,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yatay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dikey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hareketliliğinde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avantaj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TYÇ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logosuna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olabilmesi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yoğun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titiz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sürdürülmektedir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kalitemizi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taşımaktadır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nitelikli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anlamına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seçtiğiniz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doğru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tercih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2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576F3B-611D-8BB7-20BE-E0143EAC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8A6DE4D-43FE-0AF1-7BF0-F4FA1F0A6A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4C1DD4E-7BEE-CA63-4684-F9F14B5716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Üniversitesinde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Başlıyorsunuz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2021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(YÖK)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yayınlanan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20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devlet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vakıf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belirlenmiştir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yürüttüğü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seviyelerdeki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yaptığı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sunduğu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prestijli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statüyü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kazanmıştır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inovasyon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anlamına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unvanıyla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yetkin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diğer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işbirliği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ihtiyaçlarına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çözümler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üretiyor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kazandırmakla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kalmayacak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eleştirel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düşünme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problem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çözme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becerilerinizi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sunacaktır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alanlarınıza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uzman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akademisyenlerle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işbirliği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gerçek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dünya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çözüm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üretme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yaşayacaksınız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inovasyon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odaklı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kariyerinize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güçlü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şansına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olacaksınız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Unutmayın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tamamen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elinizde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şekillendirmek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seçtiğiniz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doğru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verdiğinizi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hatırlatmak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isterim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7A5C725-3FEB-E9A0-4276-02E033277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82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86D23E-9FE9-2A3C-B1FF-5920D8D89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FC7FC97-8092-5352-CBFA-B36884595E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806EA1B-D101-1F69-1BF5-9FFF427F3D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45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(AUM: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UAM: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pratik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uygulamalara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tanıyarak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ziyaret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uzman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yöneticilerinden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detaylı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Ziyaretleriniz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alanlarınıza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edinmenizi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sürecinize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katacaktır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Akademisyenlerimiz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merkezlerde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sabırsızlandıklarını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belirtmek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isterim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şekillendirmek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lütfen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4DC9CFA-4F77-8BDC-A9A4-340642439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6333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sorunlara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çözüm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önerileri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elemanlarımız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yürüttüğü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birliktelik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duygusunun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gelişmesini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olumlu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yetkinliğinin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kazandırılmasını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hedeflemektedir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sorumluluk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geçirmelerine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Duyarlılık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Merkezi’ni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kurmuştur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sorumluluk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uygulamaları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bağlamda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birçok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geçirilmiştir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(YÖK)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yayınlanan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İzleme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Raporu’nda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2022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yıllarında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yürütülen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sorumluluk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açısından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belirlenmiştir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kalmayıp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duyarlı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yaratıcı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fikirler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ortaya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koyma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çabalarının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sonucudur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teşvik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ediyoruz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unutmayın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her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fikriniz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gelecekte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açabilir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tr-TR" sz="1200" dirty="0">
              <a:solidFill>
                <a:schemeClr val="tx1"/>
              </a:solidFill>
              <a:latin typeface="+mn-lt"/>
              <a:ea typeface="Helvetica Neue Light" panose="020004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455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İzleme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Raporu’na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sayısı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bakımından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5.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global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alanındaki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cazibesini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Erasmus+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Anlaşması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Mevlana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Protokolü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Farabi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Protokolü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350’den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dünyanın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üniversitesiyle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yaptığımız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anlaşmalar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katılmalarını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teşvik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ediyoruz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kazandırarak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kariyerinize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katkılarda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bulunabilir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Dış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İlişkiler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Ofisi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iletişime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geçebilir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detaylı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884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yükseköğretimle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kavramlar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vereceğiz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eğitim-öğretim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farklı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birimlerde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23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bunlara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bağlı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bölümler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anabilim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dalları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altında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sunmaktayız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Rektör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Rektör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Yardımcıları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Senato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bileşenlerden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oluşmaktadır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fakültede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yönetim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yapısı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Dekan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Dekan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Yardımcıları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Sekreteri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yürütülmektedir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anabilim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düzeyinde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Başkanları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Anabilim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Başkanları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temsil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kalitesini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yönetmek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802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Yükseköğretim Kanuna göre;</a:t>
            </a:r>
          </a:p>
          <a:p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1206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Şimdi de Üniversitemizin Rektör ve Rektör yardımcılarını tanıyalım. </a:t>
            </a:r>
            <a:endParaRPr lang="x-none" sz="11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846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200" b="1" noProof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109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781496B-8A2C-ACBA-DF72-F3DB5D226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A2A359D-4A90-FEC4-D13D-EB37E89FB3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96D6C1B-5397-7DAF-3685-7F104E9BC5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boyunca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duyabileceğiniz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ayrıntılı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İşleri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Daire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Başkanlığı’nın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web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sayfasını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ziyaret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etmenizi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öneriyoruz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sayfa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birçok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yardımcı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Web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sayfasında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bulabileceğiniz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içerikler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şunlardır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Eğitim-Öğretim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Mevzuatları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anlamanızı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kurallar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düzenlemeler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Güncel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Takvim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dönemleriniz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sınav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tarihleriniz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duyurular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Ücretleri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detayları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&amp;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Seçmeli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Ders (USD)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Hangi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alabileceğiniz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süreçleri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Faydalı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Rehberler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sürecinizi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destekleyecek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kaynaklar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Burs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Olanakları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Maddi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sağlayacak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burs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imkanları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marR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kaynaklardan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yararlanarak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sürecinizi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hale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getirebilir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duyduğunuz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kolayca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1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77A1892-07A0-C489-43A7-627683D105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89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61CF5D9-6E46-3B86-7A76-E9470D797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49488E-C032-7425-609B-39F290B75C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C43ACD7-4E61-C7DD-3C22-FDAA6D867F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kişisel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gelişimlerini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desteklemek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bireysel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yeteneklerini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kişilerarası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diyalogu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duyarlılığı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yaşatmak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250'den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fazla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kulübü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kulüpler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tamamen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katılımıyla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kurulmuş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sportif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duyarlılık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katılma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imkânı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alanlarınıza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mevcut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kulüplere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yeni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kulüp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oluşturmak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girişimlerde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fırsatlar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zenginleştirecek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geliştirme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konusunda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size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olacaktır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613183A-6B6C-BA15-01B6-281E68EA9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39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1200" b="1" noProof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69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performanslarının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bedensel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ruhsal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taşımaktadır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sportif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bünyesinde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10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uluslararası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standartlara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3,000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seyirci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kapasiteli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stadyum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yüzme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havuzu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aktivitelerine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uygun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kompleksi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kompleksler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tenis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basketbol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voleybol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sahaları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futbol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sahalarını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sporcu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test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merkezi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kafeterya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dinlenme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bowling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yürüyüş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koşu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parkurları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dinlenme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mevcuttur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imkanlar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fiziksel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hem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gelişiminizi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desteklemek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sunulmaktadır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7212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dışındaki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zamanlarını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kültürel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sanatsal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değerlendirmelerini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kültürel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sunulmaktadır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oyunları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tiyatro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kursları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düzenlenmektedir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boyunca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birçok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gerçekleştirilmektedir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tiyatro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gösterimleri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konserler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kültür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şenlikleri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halk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oyunları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gösterileri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sinema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sokak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şenlikleri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kutlama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törenleri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düzenlenmektedir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Bunun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kongreler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paneller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sempozyumlar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konferanslar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katılımına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açıktır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sanatın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toplumla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paylaşılması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adına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birçok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müzeye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Biyoçeşitlilik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baskı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teknikleri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örneklerinin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sergilendiği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Türkiye’nin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Hurufat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tarım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teknolojilerinin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gelişimini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gösteren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Tarım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iletişim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teknolojilerindeki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değişimleri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İletişim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teknolojilerinin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tarihsel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dönüşümünü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sergileyen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kültürel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mirasının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parçasıdır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müzeleri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ziyaret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bilgilendirici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keyifli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deneyim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yaşayabilirsiniz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82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Merkez,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Yüksekokul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yapıya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sahiptir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Kampüs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içerisinde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Merkez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kayıtları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tarihi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kitapları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ülkemizin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kütüphanelerinden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çıkmaktadır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biçilmez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yazması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ciltlerinden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oluşan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nadir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eserler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barındırmakta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Ulusal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Ekonomik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Ağı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üyesi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eğitim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faaliyetlerine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doğrudan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katkıda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kapasiteli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okuma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salonuyla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sessiz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konforlu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çalışma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imkânı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Merkez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başarılarınıza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 zaman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yanınızdadır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Kütüphane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olanaklarından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yararlanarak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dağarcığınızı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zenginleştirebilirsiniz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256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26DC71-6351-FFBE-97AF-916D77E7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C109B72-8BB5-5837-DC7B-23FCCF823A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2A6D754-4550-EE91-D125-071E0F9F8B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hayatınızın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önemli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unsurlarından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biridir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sorunlarınızla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Araştırma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Hastanesi’nin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web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sayfasındaki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randevu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sekmesinden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başvuruda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sayfa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randevu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kolaylaştıracak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ihtiyacınız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ulaşmanızı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Hekimliği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Fakültesi’nde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Klinik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Hekimliği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tedavi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Burada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uzman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hekimlerimiz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tarafından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gerçekleştirilen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tedavilerini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yaptırabilir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ağız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koruma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konusunda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profesyonel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Unutmayın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birey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hem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başarıyı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hem de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yaşamı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verimli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sürdürebilirsiniz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Kendinize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iyi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fiziksel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değil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zihinsel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olumlu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yönde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hizmetlerimizden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yararlanarak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sağlığınızı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korumak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adımları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atmayı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ihmal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etmeyin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Herhangi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sorununuzda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gerekli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desteği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kullanabilirsiniz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FB3C0D9-38FE-426A-2ADB-2D21C12A36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7938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E5BF36-9FB7-6AF8-70C7-CF206F4A1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31F9B94-60E7-4B61-C28B-1409A94855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E52D601-8FB9-D40C-F1BC-7B5DB86524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durumlarla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karşılaştığınızda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alabilmeniz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kampüs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güvenliğiyle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iletişim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kurmak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büyük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önem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taşır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Kampüs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birimine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0 442 231 3333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numarasını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arayabilirsiniz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durumda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karşılaşabileceğiniz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size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yardımcı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 zaman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Yangın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kaybolma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herhangi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endişesi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durumlarda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numarayı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arayarak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Lütfen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numarayı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telefonunuza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kaydedin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böylece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acil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durumda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hemen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Unutmayın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hızlı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müdahale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sorunların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çözümünü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kolaylaştırır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güvenliğinizi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artırır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Kampüsümüzdeki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birimi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her zaman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yanınızdadır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gerektiğinde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müdahale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korumak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hazır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beklemektedir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nedenle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konusunda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herhangi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endişeniz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olduğunda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çekinmeden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numarayı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kullanabilirsiniz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Güvenliğiniz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her zaman </a:t>
            </a:r>
            <a:r>
              <a:rPr lang="en-US" sz="1100" b="1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önceliğimizdir</a:t>
            </a:r>
            <a:r>
              <a:rPr lang="en-US" sz="1100" b="1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4ADAB72-1879-9F16-3B55-0F79AD174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202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ettiğiniz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atauni.edu.tr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adresinden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site,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akademik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duyurular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hakkında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kapsamlı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Ayrıca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sunumda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sosyal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hesaplarımızı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takip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güncel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haberlerden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etkinliklerden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anında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haberdar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Bunun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sıra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102.0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frekansından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radyosunu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dinleyerek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eğlenceli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içeriklere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bilgilendirici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yayınlara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ulaşabilirsiniz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Tüm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kaynaklar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hayatınızı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daha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zengin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bilgilendirici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hale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getirecektir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155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lisanslı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ürünlerini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ATA 1957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Mağazası'na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uğrayabilirsiniz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mağaza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Atatürk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Üniversitesi'nin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ruhunu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kimliğini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yansıtan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çeşitli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ürünler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7891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sahibi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öğrencilerimize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olmak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amacıyla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"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Giy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Çık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"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mağazası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bulunmaktadır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Bu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mağaza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kullanmadığınız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giysi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kitapları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bağışlayarak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veya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ihtiyaç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duyduğunuz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ürünleri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ücretsiz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ederek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sizlere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vermektedir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4211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Üniversitemizle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ilgili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genel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bilgilerden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sonra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şimdi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bölümde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fakültemizin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yüksekokulumuzun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konservatuvarımızın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meslek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yüksekokulumuzun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özelliklerini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olanakları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detaylı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bir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şekilde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inceleyeceğiz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602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Dekanımız/Müdürümüz….</a:t>
            </a:r>
          </a:p>
          <a:p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Dekan/Müdür Yardımcılarımız….</a:t>
            </a:r>
          </a:p>
          <a:p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Ve Birim Sekreterimiz….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0409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Lütfen bu kısmında yer alacak bilgileri </a:t>
            </a:r>
            <a:r>
              <a:rPr lang="tr-TR" sz="1100" b="1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Fakülte/Yüksekokul/Konservatuvar/Meslek Yüksekokul</a:t>
            </a: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</a:rPr>
              <a:t> yönetiminden talep ediniz. </a:t>
            </a:r>
            <a:endParaRPr lang="x-none" sz="110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9593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875F45-0EA2-2487-6F8B-D9E58724C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69DFC74-8882-45A7-FD68-8E7CB8D06F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AB44EFE-F864-AE6A-F52C-85DE4B3733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kern="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CF70EA1-420D-8EF7-3532-AA435537A5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903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Programın genel tanıtımı</a:t>
            </a:r>
            <a:endParaRPr lang="en-US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İstihdam olanakları </a:t>
            </a:r>
            <a:endParaRPr lang="en-US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Öğrencilere sunduğu olanaklar</a:t>
            </a:r>
            <a:endParaRPr lang="en-US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Anabilim dalındaki atölye, laboratuvar, stüdyo vb. gibi birimlerin gezilerek tanıtılması (Bu aşama, bilgilendirme toplantısının ardından danışmanlar tarafından gerçekleştirecektir)</a:t>
            </a:r>
            <a:endParaRPr lang="en-US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7663" marR="0" lvl="0" indent="-339725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solidFill>
                  <a:schemeClr val="tx1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Birim Web sayfası ve işlevleri hakkında bilgilendirme.</a:t>
            </a:r>
            <a:endParaRPr lang="en-US" sz="1100" dirty="0">
              <a:solidFill>
                <a:schemeClr val="tx1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61559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015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  <a:endParaRPr lang="tr-TR" sz="1100" dirty="0">
              <a:latin typeface="Aptos" panose="020B0004020202020204" pitchFamily="34" charset="0"/>
            </a:endParaRP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5623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0141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Öğretim elamanlarının kendisini tanıtması, ofis ve iletişim bilgilerinin/yollarının paylaşması (ofis saatleri, e-posta vb.) ve dersleri hakkında genel bilgiler sunması. </a:t>
            </a:r>
            <a:endParaRPr lang="en-US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Öğrenci sayısının uygun olduğu durumlarda öğrencilerin kendilerini tanıtması.</a:t>
            </a:r>
            <a:endParaRPr lang="en-US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686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Danışmanın görevleri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656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solidFill>
                <a:srgbClr val="000000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tr-TR" sz="1100" dirty="0">
                <a:solidFill>
                  <a:srgbClr val="000000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Her sınıf ya da şubenin danışmanının ilgili öğrencilere tanıtılması.</a:t>
            </a:r>
            <a:endParaRPr lang="en-US" sz="1100" dirty="0">
              <a:solidFill>
                <a:srgbClr val="000000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tr-TR" sz="1100" dirty="0">
                <a:solidFill>
                  <a:srgbClr val="000000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Hangi durumlarda danışmanla iletişime geçileceği konusunda bilgilendirme.</a:t>
            </a:r>
            <a:endParaRPr lang="en-US" sz="1100" dirty="0">
              <a:solidFill>
                <a:srgbClr val="000000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tr-TR" sz="1100" dirty="0">
                <a:solidFill>
                  <a:srgbClr val="000000"/>
                </a:solidFill>
                <a:latin typeface="Aptos" panose="020B0004020202020204" pitchFamily="34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Danışmanların ofis saatleri ve iletişim kanalları hakkında açıklama.</a:t>
            </a:r>
            <a:endParaRPr lang="en-US" sz="1100" dirty="0">
              <a:solidFill>
                <a:srgbClr val="000000"/>
              </a:solidFill>
              <a:latin typeface="Aptos" panose="020B0004020202020204" pitchFamily="34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437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7598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Kimlik kartları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0108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Akademik Danışman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595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Bölüm/Anabilim dalı başkanı veya danışman tarafından müfredat ve eğitimle ilgili genel bilgilerin verilmesi.</a:t>
            </a:r>
            <a:endParaRPr lang="x-none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65588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dirty="0">
              <a:effectLst/>
              <a:latin typeface="Aptos" panose="020B0004020202020204" pitchFamily="34" charset="0"/>
              <a:ea typeface="Calibri" panose="020F0502020204030204" pitchFamily="34" charset="0"/>
            </a:endParaRPr>
          </a:p>
          <a:p>
            <a:r>
              <a:rPr lang="tr-TR" sz="1100" dirty="0">
                <a:effectLst/>
                <a:latin typeface="Aptos" panose="020B0004020202020204" pitchFamily="34" charset="0"/>
                <a:ea typeface="Calibri" panose="020F0502020204030204" pitchFamily="34" charset="0"/>
              </a:rPr>
              <a:t>İlk yıl derslerinin tanıtılması.</a:t>
            </a:r>
            <a:endParaRPr lang="x-none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5321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372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Sistemleri tanıtılması.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4263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2076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38143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57712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8938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1819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11401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0363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9664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Öğrencilerin animasyonu izletiniz ve</a:t>
            </a: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  <a:ea typeface="+mn-ea"/>
              </a:rPr>
              <a:t> </a:t>
            </a: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sunumda yer alan metinleri aktarınız!</a:t>
            </a:r>
            <a:endParaRPr lang="tr-TR" sz="1200" dirty="0">
              <a:latin typeface="Aptos" panose="020B0004020202020204" pitchFamily="34" charset="0"/>
              <a:ea typeface="Helvetica Neue Light" panose="02000403000000020004" pitchFamily="2" charset="0"/>
            </a:endParaRPr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4829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3D04E33-8AB1-0E12-1963-AB3B83969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EB4EFC9-1682-29A6-45CC-897752C04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382849-E8E0-980A-7ADD-E9A59645A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Web sayfamızı tanıtılması.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9DC9FBF-85CA-6F24-07F9-E75A2CFDEC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52793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dirty="0">
                <a:latin typeface="Aptos" panose="020B0004020202020204" pitchFamily="34" charset="0"/>
                <a:ea typeface="Helvetica Neue Light" panose="02000403000000020004" pitchFamily="2" charset="0"/>
              </a:rPr>
              <a:t>Web sayfamızı tanıtılması.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89701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0" noProof="0" dirty="0">
                <a:solidFill>
                  <a:schemeClr val="tx1"/>
                </a:solidFill>
                <a:latin typeface="Aptos" panose="020B0004020202020204" pitchFamily="34" charset="0"/>
              </a:rPr>
              <a:t>ATA101 oryantasyon dersi hakkında bilgi verilmesi.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0202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</a:p>
          <a:p>
            <a:r>
              <a:rPr lang="tr-TR" sz="1100" dirty="0">
                <a:latin typeface="Aptos" panose="020B0004020202020204" pitchFamily="34" charset="0"/>
              </a:rPr>
              <a:t>Soru cevap bölümü.</a:t>
            </a:r>
            <a:endParaRPr lang="x-none" sz="1100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7714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1" noProof="0" dirty="0">
                <a:solidFill>
                  <a:schemeClr val="tx1"/>
                </a:solidFill>
                <a:latin typeface="Aptos" panose="020B0004020202020204" pitchFamily="34" charset="0"/>
              </a:rPr>
              <a:t>Sunucu: Bölüm/Anabilim Dalı Başkanı</a:t>
            </a:r>
            <a:endParaRPr lang="tr-TR" sz="1100" b="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100" b="0" noProof="0" dirty="0">
                <a:solidFill>
                  <a:schemeClr val="tx1"/>
                </a:solidFill>
                <a:latin typeface="Aptos" panose="020B0004020202020204" pitchFamily="34" charset="0"/>
              </a:rPr>
              <a:t>Öğrencilerin ankete erişim sağlaması ve tamamlaması.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CF8B0-938A-B940-827E-E11CB1E17B31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3797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CBB99D-2C92-6058-58C5-4FBB1B76A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E59BCB9-69CA-5C03-ED22-E6D6857DE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71B673-9DB8-2F3E-FB5D-6B752ED98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kern="100" dirty="0" err="1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Kapanış</a:t>
            </a:r>
            <a:r>
              <a:rPr lang="en-US" sz="1100" kern="100" dirty="0"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CAA44C7-2248-7C34-EDB9-BDA732A34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6D261-4ACC-5E49-97C5-9D8FD2D9A3A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844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page">
    <p:bg>
      <p:bgPr>
        <a:solidFill>
          <a:srgbClr val="201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70539" y="2610847"/>
            <a:ext cx="10879131" cy="1485992"/>
          </a:xfrm>
        </p:spPr>
        <p:txBody>
          <a:bodyPr anchor="ctr">
            <a:normAutofit/>
          </a:bodyPr>
          <a:lstStyle>
            <a:lvl1pPr>
              <a:lnSpc>
                <a:spcPct val="90000"/>
              </a:lnSpc>
              <a:defRPr sz="5333" b="1" i="0" spc="0" baseline="0">
                <a:solidFill>
                  <a:schemeClr val="bg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r>
              <a:rPr lang="en-US" dirty="0"/>
              <a:t>Master Project</a:t>
            </a:r>
          </a:p>
        </p:txBody>
      </p:sp>
      <p:sp>
        <p:nvSpPr>
          <p:cNvPr id="9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670539" y="4297866"/>
            <a:ext cx="10879131" cy="642349"/>
          </a:xfrm>
        </p:spPr>
        <p:txBody>
          <a:bodyPr anchor="ctr">
            <a:noAutofit/>
          </a:bodyPr>
          <a:lstStyle>
            <a:lvl1pPr marL="0" indent="0">
              <a:buNone/>
              <a:defRPr sz="3200" b="0" spc="0" baseline="0">
                <a:solidFill>
                  <a:srgbClr val="A6A6A6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School of Education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C8AC109-1A10-CB40-9638-3BC799919A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93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only: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D77C2D9-FD70-8E4D-BD31-F98435A7991B}"/>
              </a:ext>
            </a:extLst>
          </p:cNvPr>
          <p:cNvSpPr/>
          <p:nvPr userDrawn="1"/>
        </p:nvSpPr>
        <p:spPr>
          <a:xfrm>
            <a:off x="-139032" y="32033"/>
            <a:ext cx="568690" cy="6908593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79E1F27-B4A2-B24B-B705-69B990026FB6}"/>
              </a:ext>
            </a:extLst>
          </p:cNvPr>
          <p:cNvSpPr/>
          <p:nvPr userDrawn="1"/>
        </p:nvSpPr>
        <p:spPr>
          <a:xfrm>
            <a:off x="-69516" y="-21388"/>
            <a:ext cx="12331032" cy="512342"/>
          </a:xfrm>
          <a:prstGeom prst="rect">
            <a:avLst/>
          </a:prstGeom>
          <a:solidFill>
            <a:srgbClr val="201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3389" y="490954"/>
            <a:ext cx="10244210" cy="1130545"/>
          </a:xfrm>
        </p:spPr>
        <p:txBody>
          <a:bodyPr>
            <a:noAutofit/>
          </a:bodyPr>
          <a:lstStyle>
            <a:lvl1pPr algn="ctr">
              <a:defRPr sz="2800" b="1" i="0" cap="none" spc="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741335" y="472141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1033388" y="1674921"/>
            <a:ext cx="10244211" cy="50204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Tx/>
              <a:buNone/>
              <a:tabLst/>
              <a:defRPr sz="2400">
                <a:solidFill>
                  <a:srgbClr val="404041"/>
                </a:solidFill>
                <a:latin typeface="Century Gothic" panose="020B0502020202020204" pitchFamily="34" charset="0"/>
                <a:cs typeface="Arial"/>
              </a:defRPr>
            </a:lvl1pPr>
            <a:lvl2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2pPr>
            <a:lvl3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3pPr>
            <a:lvl4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4pPr>
            <a:lvl5pPr>
              <a:lnSpc>
                <a:spcPct val="100000"/>
              </a:lnSpc>
              <a:defRPr sz="2133">
                <a:solidFill>
                  <a:srgbClr val="404041"/>
                </a:solidFill>
                <a:latin typeface="Arial"/>
                <a:cs typeface="Arial"/>
              </a:defRPr>
            </a:lvl5pPr>
          </a:lstStyle>
          <a:p>
            <a:pPr marL="457178" marR="0" lvl="0" indent="-457178" algn="l" defTabSz="6095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chemeClr val="tx1">
                  <a:lumMod val="50000"/>
                  <a:lumOff val="50000"/>
                </a:schemeClr>
              </a:buClr>
              <a:buSzPct val="100000"/>
              <a:buFont typeface="+mj-lt"/>
              <a:buAutoNum type="arabicPeriod"/>
              <a:tabLst/>
              <a:defRPr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98D911-37FD-2849-9B02-026FA857C0EF}"/>
              </a:ext>
            </a:extLst>
          </p:cNvPr>
          <p:cNvSpPr txBox="1"/>
          <p:nvPr userDrawn="1"/>
        </p:nvSpPr>
        <p:spPr>
          <a:xfrm>
            <a:off x="11228681" y="993423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b="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Resim 5">
            <a:extLst>
              <a:ext uri="{FF2B5EF4-FFF2-40B4-BE49-F238E27FC236}">
                <a16:creationId xmlns:a16="http://schemas.microsoft.com/office/drawing/2014/main" xmlns="" id="{D5F3628E-A447-F845-AA2B-5DC25C62F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8427" t="33791" r="38341" b="33516"/>
          <a:stretch/>
        </p:blipFill>
        <p:spPr>
          <a:xfrm>
            <a:off x="-43526" y="31051"/>
            <a:ext cx="969257" cy="96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41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F0160C-EB1D-8943-A23A-52F5F378E1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2A47288D-C4DF-474B-BDB9-3F2FA52AFB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1851BE9-6E79-5A4F-A120-419BC7C86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F20C4E-E52B-9A47-B19C-04631C1B7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09D2E20-7333-744B-85E8-F47E08E24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739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7311AB-8697-7D49-B904-24DA6C72F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13E3D19-4E2A-7F40-B528-1F5B63079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FA9A258-D679-AA4A-BBCD-CE0E110AC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907E4D-558A-1140-B5B1-36E88D0E8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ECE5237-F4A9-4A43-83CB-96D76BCE0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13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C36076E-8231-1942-843D-B870B9AC7C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DCDA872-07C4-7A4A-A62D-2F032D1FE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3E532EC-2EC4-904C-BE18-41FB91594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81C43C-1375-3247-9451-BE8125D4C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CA7F901-270D-CE4E-AC30-FA41E7AB0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23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24D01E-FB0B-8349-B3D6-D556EB514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9BA695F-960F-5743-A7AB-8B31D68BA1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E35AEE0-12B0-304C-B6A6-CC420D4CDE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B125BE3-B84A-8C42-8255-59406324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3993597-62E1-0042-940F-774F8FA7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E1CD57E-338B-3B47-ADD4-6E24E6198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220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98042-40B1-AE4E-B796-E25CEC998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9EB69CE-5721-2048-88DE-1C68033EC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97C4697-F602-4746-AF27-41C34B0795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7B73F3F-49D1-8745-93AA-0B7A68D183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AB4FC9C-5ACD-A849-81A6-73A045D23F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4057366-4C3D-0949-9B42-4DC94BDFD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2141895-3415-ED4C-BEC3-8535968BB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41DF1EFC-8143-7A41-9ADF-27F81572F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72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488406-D1FC-804A-B123-28DAC27B0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7CAFEC7-BE99-5B41-947F-6C9F7EB0F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9A36B2D-A1E2-0B42-8341-27BF929FA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4CF3134-F4AF-024B-A164-8F6281CA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36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693288C-BC1B-2741-8005-F49BCD8CE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92763DFD-9D16-1D46-BE1B-2A41902A6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34A6452-3E59-AC46-B500-1B4480C3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482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989F9A-BA62-CE40-A0BD-431470889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B99DA7C-13A3-764D-8428-2ECEF4DD2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EA1E4FB-716E-E74A-9DC0-5BEA6C58C1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2C85427-E906-AF46-98BD-CE5C3991F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F5A812B-8397-B842-AD3B-8B9FAF15E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15417A-D12E-3045-BFE8-55730B6ED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65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4039D7-3166-8C4C-83D6-51DB4B105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23D28F2-D8AB-FA46-82FA-1FE6179C43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58E19BD-4E60-6F45-919F-6E2AAB8640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5B9F308-4B67-B549-88BC-88B4DE1E9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0A30340-2C6A-AC45-908B-875A7B1E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07F86D6-8CB2-594F-B6AA-596F721D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982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0DA609-82D4-2A4B-ADA5-1EAD2D0E1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3AF5D09-F8AB-8C42-BE08-1F1D404D89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B95693C-4D02-754E-989F-515620F08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AC9D593-115E-DC40-A61E-085A2343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F484C35-126E-6A4C-9435-8EAFDAF5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751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112A38A-D75B-094C-82BF-CF4209FA8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616383D1-C00E-804A-890F-785874C09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077429D-EE2E-5647-9C7D-150527122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E4D2D0-9154-4541-849F-9FE930D66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605D7C2-5035-8D4C-9C91-B1B042510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94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12E883E5-FD3E-CF44-A120-05A7D218D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8E5D53E-FAE9-7F4B-84A1-C287CF8E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3F7E64-B217-F64C-B974-22E24CDAA5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118B6-408D-8E46-9361-FC3A4D84A945}" type="datetimeFigureOut">
              <a:rPr lang="en-US" smtClean="0"/>
              <a:t>16.10.24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F639E8A-43D1-5D40-ADBD-38DDF62CE4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D21B4F-F186-CF43-B3C0-96CF245060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4808F-FF2D-754D-B79B-2CF1F42B5A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41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4.jpeg"/><Relationship Id="rId1" Type="http://schemas.openxmlformats.org/officeDocument/2006/relationships/video" Target="https://www.youtube.com/embed/kRft-YcFrYQ?feature=oembed" TargetMode="Externa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20" Type="http://schemas.openxmlformats.org/officeDocument/2006/relationships/image" Target="../media/image31.png"/><Relationship Id="rId21" Type="http://schemas.openxmlformats.org/officeDocument/2006/relationships/image" Target="../media/image32.png"/><Relationship Id="rId22" Type="http://schemas.openxmlformats.org/officeDocument/2006/relationships/image" Target="../media/image33.jpeg"/><Relationship Id="rId23" Type="http://schemas.openxmlformats.org/officeDocument/2006/relationships/image" Target="../media/image34.png"/><Relationship Id="rId24" Type="http://schemas.openxmlformats.org/officeDocument/2006/relationships/image" Target="../media/image35.png"/><Relationship Id="rId25" Type="http://schemas.openxmlformats.org/officeDocument/2006/relationships/image" Target="../media/image36.jpeg"/><Relationship Id="rId26" Type="http://schemas.openxmlformats.org/officeDocument/2006/relationships/image" Target="../media/image37.jpeg"/><Relationship Id="rId10" Type="http://schemas.openxmlformats.org/officeDocument/2006/relationships/image" Target="../media/image21.png"/><Relationship Id="rId11" Type="http://schemas.openxmlformats.org/officeDocument/2006/relationships/image" Target="../media/image22.jpe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jpe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png"/><Relationship Id="rId18" Type="http://schemas.openxmlformats.org/officeDocument/2006/relationships/image" Target="../media/image29.png"/><Relationship Id="rId19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4" Type="http://schemas.openxmlformats.org/officeDocument/2006/relationships/image" Target="../media/image43.jpeg"/><Relationship Id="rId5" Type="http://schemas.openxmlformats.org/officeDocument/2006/relationships/image" Target="../media/image44.png"/><Relationship Id="rId6" Type="http://schemas.openxmlformats.org/officeDocument/2006/relationships/image" Target="../media/image45.jpeg"/><Relationship Id="rId7" Type="http://schemas.openxmlformats.org/officeDocument/2006/relationships/image" Target="../media/image46.png"/><Relationship Id="rId8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hyperlink" Target="https://birimler.atauni.edu.tr/ogrenci-isleri-daire-baskanligi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kulupler.atauni.edu.tr/index.php/kulupler" TargetMode="External"/><Relationship Id="rId4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4" Type="http://schemas.openxmlformats.org/officeDocument/2006/relationships/image" Target="../media/image5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astane.atauni.edu.tr/" TargetMode="External"/><Relationship Id="rId4" Type="http://schemas.openxmlformats.org/officeDocument/2006/relationships/image" Target="../media/image58.jpg"/><Relationship Id="rId5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4" Type="http://schemas.openxmlformats.org/officeDocument/2006/relationships/image" Target="../media/image63.png"/><Relationship Id="rId5" Type="http://schemas.openxmlformats.org/officeDocument/2006/relationships/image" Target="../media/image64.png"/><Relationship Id="rId6" Type="http://schemas.openxmlformats.org/officeDocument/2006/relationships/image" Target="../media/image65.png"/><Relationship Id="rId7" Type="http://schemas.openxmlformats.org/officeDocument/2006/relationships/image" Target="../media/image66.png"/><Relationship Id="rId8" Type="http://schemas.openxmlformats.org/officeDocument/2006/relationships/image" Target="../media/image67.png"/><Relationship Id="rId9" Type="http://schemas.microsoft.com/office/2007/relationships/hdphoto" Target="../media/hdphoto1.wdp"/><Relationship Id="rId10" Type="http://schemas.openxmlformats.org/officeDocument/2006/relationships/image" Target="../media/image68.png"/><Relationship Id="rId11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4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4" Type="http://schemas.openxmlformats.org/officeDocument/2006/relationships/image" Target="../media/image73.jpeg"/><Relationship Id="rId5" Type="http://schemas.openxmlformats.org/officeDocument/2006/relationships/image" Target="../media/image74.jpeg"/><Relationship Id="rId6" Type="http://schemas.openxmlformats.org/officeDocument/2006/relationships/image" Target="../media/image75.jpeg"/><Relationship Id="rId7" Type="http://schemas.openxmlformats.org/officeDocument/2006/relationships/image" Target="../media/image7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4" Type="http://schemas.openxmlformats.org/officeDocument/2006/relationships/image" Target="../media/image78.png"/><Relationship Id="rId5" Type="http://schemas.openxmlformats.org/officeDocument/2006/relationships/image" Target="../media/image79.png"/><Relationship Id="rId6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birimler.atauni.edu.tr/ogrenci-isleri-daire-baskanligi/" TargetMode="External"/><Relationship Id="rId4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obs.atauni.edu.tr/" TargetMode="External"/><Relationship Id="rId4" Type="http://schemas.openxmlformats.org/officeDocument/2006/relationships/hyperlink" Target="https://dbs.atauni.edu.tr/" TargetMode="External"/><Relationship Id="rId5" Type="http://schemas.openxmlformats.org/officeDocument/2006/relationships/hyperlink" Target="https://obs.atauni.edu.tr/moduller/dbp/eobs/icerik/anasayfa" TargetMode="External"/><Relationship Id="rId6" Type="http://schemas.openxmlformats.org/officeDocument/2006/relationships/image" Target="../media/image85.png"/><Relationship Id="rId7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7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hyperlink" Target="https://birimler.atauni.edu.tr/ogrenci-isleri-daire-baskanligi/ders-kayitlari/" TargetMode="Externa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chart" Target="../charts/char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atauni.edu.tr/yuklemeler/19531f14d91bafbe2b3e251667833729.pdf" TargetMode="External"/><Relationship Id="rId4" Type="http://schemas.openxmlformats.org/officeDocument/2006/relationships/hyperlink" Target="https://atauni.edu.tr/yuklemeler/6e0a4c585862367ce1fe9fc0de9921f4.pdf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4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4" Type="http://schemas.openxmlformats.org/officeDocument/2006/relationships/image" Target="../media/image91.png"/><Relationship Id="rId5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4" Type="http://schemas.openxmlformats.org/officeDocument/2006/relationships/image" Target="../media/image93.jpeg"/><Relationship Id="rId5" Type="http://schemas.openxmlformats.org/officeDocument/2006/relationships/image" Target="../media/image94.png"/><Relationship Id="rId1" Type="http://schemas.openxmlformats.org/officeDocument/2006/relationships/video" Target="https://www.youtube.com/embed/MjGpUAzWm_Y?feature=oembed" TargetMode="Externa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4" Type="http://schemas.openxmlformats.org/officeDocument/2006/relationships/hyperlink" Target="https://www.atauni.edu.tr/" TargetMode="External"/><Relationship Id="rId5" Type="http://schemas.openxmlformats.org/officeDocument/2006/relationships/image" Target="../media/image96.png"/><Relationship Id="rId6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4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01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688648EB-0EBE-6E34-83AD-21F0BF4F2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002E12C-FD29-5B6B-D1AC-CF730A77C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3" t="3165" r="2132" b="3166"/>
          <a:stretch/>
        </p:blipFill>
        <p:spPr>
          <a:xfrm>
            <a:off x="2812647" y="1085295"/>
            <a:ext cx="6566703" cy="6494912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xmlns="" id="{50756F3B-C135-F3E1-EA0C-6B6E31ADB877}"/>
              </a:ext>
            </a:extLst>
          </p:cNvPr>
          <p:cNvSpPr txBox="1">
            <a:spLocks/>
          </p:cNvSpPr>
          <p:nvPr/>
        </p:nvSpPr>
        <p:spPr>
          <a:xfrm>
            <a:off x="1102965" y="755607"/>
            <a:ext cx="9986065" cy="1130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r>
              <a:rPr lang="tr-TR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Birim Oryantasyon Programı</a:t>
            </a:r>
          </a:p>
        </p:txBody>
      </p:sp>
    </p:spTree>
    <p:extLst>
      <p:ext uri="{BB962C8B-B14F-4D97-AF65-F5344CB8AC3E}">
        <p14:creationId xmlns:p14="http://schemas.microsoft.com/office/powerpoint/2010/main" val="2300485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ATATÜRK ÜNİVERSİTESİ TANITIM FİLMİ 2024">
            <a:hlinkClick r:id="" action="ppaction://media"/>
            <a:extLst>
              <a:ext uri="{FF2B5EF4-FFF2-40B4-BE49-F238E27FC236}">
                <a16:creationId xmlns:a16="http://schemas.microsoft.com/office/drawing/2014/main" xmlns="" id="{EFEEF2A6-95FD-BC23-280F-5665BFE26A63}"/>
              </a:ext>
            </a:extLst>
          </p:cNvPr>
          <p:cNvPicPr>
            <a:picLocks noRot="1" noChangeAspect="1"/>
          </p:cNvPicPr>
          <p:nvPr>
            <a:quickTimeFile r:link="rId1"/>
          </p:nvPr>
        </p:nvPicPr>
        <p:blipFill>
          <a:blip r:embed="rId4"/>
          <a:stretch>
            <a:fillRect/>
          </a:stretch>
        </p:blipFill>
        <p:spPr>
          <a:xfrm>
            <a:off x="1204169" y="798504"/>
            <a:ext cx="10357819" cy="58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485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57DE2D0-260B-474F-B51C-851CD8D7A5E2}"/>
              </a:ext>
            </a:extLst>
          </p:cNvPr>
          <p:cNvSpPr/>
          <p:nvPr/>
        </p:nvSpPr>
        <p:spPr>
          <a:xfrm>
            <a:off x="1523674" y="1589314"/>
            <a:ext cx="10668326" cy="5268686"/>
          </a:xfrm>
          <a:prstGeom prst="rect">
            <a:avLst/>
          </a:prstGeom>
          <a:solidFill>
            <a:srgbClr val="201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7A337521-B5C3-EF42-8975-60812492D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50" y="2651517"/>
            <a:ext cx="8715023" cy="14859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2024-2025 Eğitim-Öğretim Yılı</a:t>
            </a:r>
            <a:b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Birim Oryantasyon Programı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41098318-849D-274D-BF5F-838586C76E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59650" y="4612965"/>
            <a:ext cx="8454124" cy="130684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tr-TR" sz="2400" dirty="0" smtClean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Edebiyat Fakültesi</a:t>
            </a:r>
            <a:endParaRPr lang="tr-TR" sz="24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spcBef>
                <a:spcPts val="600"/>
              </a:spcBef>
            </a:pPr>
            <a:r>
              <a:rPr lang="tr-TR" sz="2000" dirty="0" smtClean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Felsefe Bölümü</a:t>
            </a:r>
            <a:endParaRPr lang="tr-TR" sz="2000" dirty="0">
              <a:solidFill>
                <a:srgbClr val="E9B77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1BF22D-A00C-ED41-87E7-94B78A161556}"/>
              </a:ext>
            </a:extLst>
          </p:cNvPr>
          <p:cNvSpPr txBox="1"/>
          <p:nvPr/>
        </p:nvSpPr>
        <p:spPr>
          <a:xfrm>
            <a:off x="971227" y="80591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4FD004AA-D786-984E-8A96-674CAD656703}"/>
              </a:ext>
            </a:extLst>
          </p:cNvPr>
          <p:cNvCxnSpPr/>
          <p:nvPr/>
        </p:nvCxnSpPr>
        <p:spPr>
          <a:xfrm>
            <a:off x="2359650" y="4344570"/>
            <a:ext cx="871502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C2A30A62-F669-6B4B-92FF-9D89CBEEAAA8}"/>
              </a:ext>
            </a:extLst>
          </p:cNvPr>
          <p:cNvSpPr/>
          <p:nvPr/>
        </p:nvSpPr>
        <p:spPr>
          <a:xfrm>
            <a:off x="1719943" y="132203"/>
            <a:ext cx="5562600" cy="1238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56CD5E1-D241-8B4E-AEE1-4DD640D0DFF7}"/>
              </a:ext>
            </a:extLst>
          </p:cNvPr>
          <p:cNvSpPr txBox="1"/>
          <p:nvPr/>
        </p:nvSpPr>
        <p:spPr>
          <a:xfrm>
            <a:off x="1338943" y="-43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1A2AA849-9D42-CD42-B4D6-F0661F8257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B749B65-EF8F-B541-8B9B-D784EEAF35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786" b="32051"/>
          <a:stretch/>
        </p:blipFill>
        <p:spPr>
          <a:xfrm>
            <a:off x="10091102" y="840275"/>
            <a:ext cx="1445344" cy="334916"/>
          </a:xfrm>
          <a:prstGeom prst="rect">
            <a:avLst/>
          </a:prstGeom>
        </p:spPr>
      </p:pic>
      <p:pic>
        <p:nvPicPr>
          <p:cNvPr id="13" name="Resim 9">
            <a:extLst>
              <a:ext uri="{FF2B5EF4-FFF2-40B4-BE49-F238E27FC236}">
                <a16:creationId xmlns:a16="http://schemas.microsoft.com/office/drawing/2014/main" xmlns="" id="{57A23D5A-D0E1-CE45-953E-D4967F5BF1B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r="3441"/>
          <a:stretch/>
        </p:blipFill>
        <p:spPr>
          <a:xfrm>
            <a:off x="10091102" y="242847"/>
            <a:ext cx="1445344" cy="63068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6458784"/>
      </p:ext>
    </p:extLst>
  </p:cSld>
  <p:clrMapOvr>
    <a:masterClrMapping/>
  </p:clrMapOvr>
  <p:transition xmlns:p14="http://schemas.microsoft.com/office/powerpoint/2010/main"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0A1B2B9-4FA0-6847-9E0B-5D828A6AC50E}"/>
              </a:ext>
            </a:extLst>
          </p:cNvPr>
          <p:cNvSpPr/>
          <p:nvPr/>
        </p:nvSpPr>
        <p:spPr>
          <a:xfrm>
            <a:off x="1551478" y="1621498"/>
            <a:ext cx="4082363" cy="523650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İçeriği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4448749-0462-2731-F12B-F6F44D330BD2}"/>
              </a:ext>
            </a:extLst>
          </p:cNvPr>
          <p:cNvSpPr txBox="1"/>
          <p:nvPr/>
        </p:nvSpPr>
        <p:spPr>
          <a:xfrm>
            <a:off x="1944942" y="1815003"/>
            <a:ext cx="4081478" cy="484632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1. Bölüm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Tanıtımı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Yararlı Bilgiler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Fakülte Tanıtımı</a:t>
            </a:r>
          </a:p>
          <a:p>
            <a:pPr>
              <a:lnSpc>
                <a:spcPct val="150000"/>
              </a:lnSpc>
            </a:pPr>
            <a:endParaRPr lang="tr-TR" sz="1600" noProof="1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2. Bölüm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Tanıtımı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Kadro &amp; Tanışma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Danışman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Müfredat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Soru-Cevap</a:t>
            </a:r>
          </a:p>
          <a:p>
            <a:pPr>
              <a:lnSpc>
                <a:spcPct val="150000"/>
              </a:lnSpc>
            </a:pPr>
            <a:r>
              <a:rPr lang="tr-TR" sz="1600" noProof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Anket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4F9F387D-9729-DE43-91A4-AB5B99007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296" y="490954"/>
            <a:ext cx="6566704" cy="63671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25A8679-E01D-561D-B959-5432CC65B6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63" t="3165" r="2132" b="3166"/>
          <a:stretch/>
        </p:blipFill>
        <p:spPr>
          <a:xfrm>
            <a:off x="5625297" y="490954"/>
            <a:ext cx="6566703" cy="649491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A80D5B42-EA18-74EE-BDB8-A7B118282408}"/>
              </a:ext>
            </a:extLst>
          </p:cNvPr>
          <p:cNvCxnSpPr/>
          <p:nvPr/>
        </p:nvCxnSpPr>
        <p:spPr>
          <a:xfrm>
            <a:off x="1817351" y="3976577"/>
            <a:ext cx="315868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720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7D6735A6-8237-F7D1-6185-61FD6828B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xmlns="" id="{34B18492-026E-4BA7-BB04-8B428A7F8CCA}"/>
              </a:ext>
            </a:extLst>
          </p:cNvPr>
          <p:cNvSpPr txBox="1">
            <a:spLocks/>
          </p:cNvSpPr>
          <p:nvPr/>
        </p:nvSpPr>
        <p:spPr>
          <a:xfrm>
            <a:off x="1102967" y="1394705"/>
            <a:ext cx="9986065" cy="1130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l"/>
            <a:r>
              <a:rPr lang="tr-TR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1. Bölüm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08B84CA-FF2C-120D-FD25-BB831AD532FE}"/>
              </a:ext>
            </a:extLst>
          </p:cNvPr>
          <p:cNvSpPr txBox="1"/>
          <p:nvPr/>
        </p:nvSpPr>
        <p:spPr>
          <a:xfrm>
            <a:off x="1102967" y="2730909"/>
            <a:ext cx="278281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Tanıtımı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Kampüste Yaşam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Yararlı Bilgiler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Fakülte Tanıtımı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C39F20F-493F-D3A7-F473-17277E612F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3" t="3165" r="2132" b="3166"/>
          <a:stretch/>
        </p:blipFill>
        <p:spPr>
          <a:xfrm>
            <a:off x="5625297" y="490954"/>
            <a:ext cx="6566703" cy="64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2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2CF4EDA-A8DB-3DE2-3285-E2481F640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DAB82AC-1BA9-B441-2A93-BF93D72B2283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3E1D63E0-B641-3800-B622-F6175F843193}"/>
              </a:ext>
            </a:extLst>
          </p:cNvPr>
          <p:cNvSpPr/>
          <p:nvPr/>
        </p:nvSpPr>
        <p:spPr>
          <a:xfrm>
            <a:off x="182622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A1E58A9-482B-1EE0-EB0F-3582D69E10E5}"/>
              </a:ext>
            </a:extLst>
          </p:cNvPr>
          <p:cNvSpPr txBox="1"/>
          <p:nvPr/>
        </p:nvSpPr>
        <p:spPr>
          <a:xfrm>
            <a:off x="2181248" y="2056003"/>
            <a:ext cx="182015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Ön Lisans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2C25576-AA48-CA20-16DE-F3ABCC6AF996}"/>
              </a:ext>
            </a:extLst>
          </p:cNvPr>
          <p:cNvSpPr txBox="1"/>
          <p:nvPr/>
        </p:nvSpPr>
        <p:spPr>
          <a:xfrm>
            <a:off x="2527710" y="3163752"/>
            <a:ext cx="112723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14.637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AEEC0F1-6DDA-9226-E43A-02617A632686}"/>
              </a:ext>
            </a:extLst>
          </p:cNvPr>
          <p:cNvSpPr txBox="1"/>
          <p:nvPr/>
        </p:nvSpPr>
        <p:spPr>
          <a:xfrm>
            <a:off x="9680517" y="3404855"/>
            <a:ext cx="955710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tr-TR" dirty="0"/>
              <a:t>3.939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xmlns="" id="{9B159186-D2F3-5C95-EC5B-BD3A1B824D8A}"/>
              </a:ext>
            </a:extLst>
          </p:cNvPr>
          <p:cNvSpPr/>
          <p:nvPr/>
        </p:nvSpPr>
        <p:spPr>
          <a:xfrm>
            <a:off x="1826224" y="3163752"/>
            <a:ext cx="2604038" cy="71831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AE4F45C8-4CE6-B03F-F4EF-87701DFC44CB}"/>
              </a:ext>
            </a:extLst>
          </p:cNvPr>
          <p:cNvSpPr txBox="1"/>
          <p:nvPr/>
        </p:nvSpPr>
        <p:spPr>
          <a:xfrm>
            <a:off x="2047694" y="3174175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13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97467DF5-C2F5-4523-3875-D33E940BA5B7}"/>
              </a:ext>
            </a:extLst>
          </p:cNvPr>
          <p:cNvSpPr txBox="1"/>
          <p:nvPr/>
        </p:nvSpPr>
        <p:spPr>
          <a:xfrm>
            <a:off x="2920464" y="3286778"/>
            <a:ext cx="1121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Meslek</a:t>
            </a:r>
          </a:p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Yüksekokul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D4370433-4541-8A5D-9ED4-8EA6D6084CAF}"/>
              </a:ext>
            </a:extLst>
          </p:cNvPr>
          <p:cNvSpPr/>
          <p:nvPr/>
        </p:nvSpPr>
        <p:spPr>
          <a:xfrm>
            <a:off x="520958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A7836659-D245-6A69-C702-873754FEA072}"/>
              </a:ext>
            </a:extLst>
          </p:cNvPr>
          <p:cNvSpPr txBox="1"/>
          <p:nvPr/>
        </p:nvSpPr>
        <p:spPr>
          <a:xfrm>
            <a:off x="5545691" y="2049984"/>
            <a:ext cx="161710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xmlns="" id="{CFBC886D-09C9-8B55-ECC2-C23601E32B48}"/>
              </a:ext>
            </a:extLst>
          </p:cNvPr>
          <p:cNvSpPr/>
          <p:nvPr/>
        </p:nvSpPr>
        <p:spPr>
          <a:xfrm>
            <a:off x="859294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2965D648-407C-F06D-1289-C1A1C8487387}"/>
              </a:ext>
            </a:extLst>
          </p:cNvPr>
          <p:cNvSpPr txBox="1"/>
          <p:nvPr/>
        </p:nvSpPr>
        <p:spPr>
          <a:xfrm>
            <a:off x="8937418" y="2062258"/>
            <a:ext cx="18691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Lisansüstü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354FFC27-3179-C1CA-C189-A8BC7DF2827C}"/>
              </a:ext>
            </a:extLst>
          </p:cNvPr>
          <p:cNvSpPr/>
          <p:nvPr/>
        </p:nvSpPr>
        <p:spPr>
          <a:xfrm>
            <a:off x="2808454" y="3265248"/>
            <a:ext cx="27432" cy="54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F1569505-4B0E-C3F8-F2CC-86DAAA0294DA}"/>
              </a:ext>
            </a:extLst>
          </p:cNvPr>
          <p:cNvSpPr txBox="1"/>
          <p:nvPr/>
        </p:nvSpPr>
        <p:spPr>
          <a:xfrm>
            <a:off x="9294430" y="3176167"/>
            <a:ext cx="112723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14.637</a:t>
            </a: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xmlns="" id="{B1DF2FEC-4437-6E0C-C79A-8F1535D3AD1C}"/>
              </a:ext>
            </a:extLst>
          </p:cNvPr>
          <p:cNvSpPr/>
          <p:nvPr/>
        </p:nvSpPr>
        <p:spPr>
          <a:xfrm>
            <a:off x="8592944" y="3176167"/>
            <a:ext cx="2604038" cy="71831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E8EE8B6-972F-7FBD-5FC8-6C63AE01BA9A}"/>
              </a:ext>
            </a:extLst>
          </p:cNvPr>
          <p:cNvSpPr txBox="1"/>
          <p:nvPr/>
        </p:nvSpPr>
        <p:spPr>
          <a:xfrm>
            <a:off x="8901195" y="3168964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8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E0CB9A8E-345A-FD3D-C597-7701AEA97304}"/>
              </a:ext>
            </a:extLst>
          </p:cNvPr>
          <p:cNvSpPr txBox="1"/>
          <p:nvPr/>
        </p:nvSpPr>
        <p:spPr>
          <a:xfrm>
            <a:off x="9558642" y="3369018"/>
            <a:ext cx="758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Enstitü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7E66450C-4A8B-93D9-BEF7-593916F81615}"/>
              </a:ext>
            </a:extLst>
          </p:cNvPr>
          <p:cNvSpPr/>
          <p:nvPr/>
        </p:nvSpPr>
        <p:spPr>
          <a:xfrm>
            <a:off x="9382164" y="3252907"/>
            <a:ext cx="27432" cy="54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xmlns="" id="{D036A42C-5973-85C8-0B88-4A2CA905E4FF}"/>
              </a:ext>
            </a:extLst>
          </p:cNvPr>
          <p:cNvSpPr/>
          <p:nvPr/>
        </p:nvSpPr>
        <p:spPr>
          <a:xfrm>
            <a:off x="1823134" y="4086138"/>
            <a:ext cx="2604038" cy="432460"/>
          </a:xfrm>
          <a:prstGeom prst="roundRect">
            <a:avLst/>
          </a:prstGeom>
          <a:solidFill>
            <a:srgbClr val="F66C11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802A6658-B480-A24A-48DC-16613AD26EE1}"/>
              </a:ext>
            </a:extLst>
          </p:cNvPr>
          <p:cNvSpPr txBox="1"/>
          <p:nvPr/>
        </p:nvSpPr>
        <p:spPr>
          <a:xfrm>
            <a:off x="2047694" y="4176266"/>
            <a:ext cx="882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Yeni Kayıt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6BCC16EB-5F1A-D61E-CA1F-594DD06B53CB}"/>
              </a:ext>
            </a:extLst>
          </p:cNvPr>
          <p:cNvSpPr txBox="1"/>
          <p:nvPr/>
        </p:nvSpPr>
        <p:spPr>
          <a:xfrm>
            <a:off x="3569745" y="413010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3.919</a:t>
            </a:r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xmlns="" id="{8DED15AE-0C9A-DDF9-E5FA-488117581C27}"/>
              </a:ext>
            </a:extLst>
          </p:cNvPr>
          <p:cNvSpPr/>
          <p:nvPr/>
        </p:nvSpPr>
        <p:spPr>
          <a:xfrm>
            <a:off x="1833168" y="4593213"/>
            <a:ext cx="2604038" cy="4324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02A9A59A-B0F8-AEEC-853B-87705B55E292}"/>
              </a:ext>
            </a:extLst>
          </p:cNvPr>
          <p:cNvSpPr txBox="1"/>
          <p:nvPr/>
        </p:nvSpPr>
        <p:spPr>
          <a:xfrm>
            <a:off x="2047694" y="4670943"/>
            <a:ext cx="1299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Toplam Öğrenci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BE3F0D24-4189-5E15-99E9-9F268F420092}"/>
              </a:ext>
            </a:extLst>
          </p:cNvPr>
          <p:cNvSpPr txBox="1"/>
          <p:nvPr/>
        </p:nvSpPr>
        <p:spPr>
          <a:xfrm>
            <a:off x="3424823" y="4618120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20.086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xmlns="" id="{5AB532CD-6FA2-7194-0EFC-A5FF8AE0E87B}"/>
              </a:ext>
            </a:extLst>
          </p:cNvPr>
          <p:cNvSpPr/>
          <p:nvPr/>
        </p:nvSpPr>
        <p:spPr>
          <a:xfrm>
            <a:off x="5228016" y="4308314"/>
            <a:ext cx="2574118" cy="432460"/>
          </a:xfrm>
          <a:prstGeom prst="roundRect">
            <a:avLst/>
          </a:prstGeom>
          <a:solidFill>
            <a:srgbClr val="F66C11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670B2612-59DB-0A2E-BF1D-C0530BB1FDF1}"/>
              </a:ext>
            </a:extLst>
          </p:cNvPr>
          <p:cNvSpPr txBox="1"/>
          <p:nvPr/>
        </p:nvSpPr>
        <p:spPr>
          <a:xfrm>
            <a:off x="5422656" y="4398442"/>
            <a:ext cx="882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Yeni Kayıt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DB7F18A5-0DA7-144F-0C8F-B68C280EE707}"/>
              </a:ext>
            </a:extLst>
          </p:cNvPr>
          <p:cNvSpPr txBox="1"/>
          <p:nvPr/>
        </p:nvSpPr>
        <p:spPr>
          <a:xfrm>
            <a:off x="6944707" y="4352276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9.027</a:t>
            </a:r>
          </a:p>
        </p:txBody>
      </p:sp>
      <p:sp>
        <p:nvSpPr>
          <p:cNvPr id="104" name="Rounded Rectangle 103">
            <a:extLst>
              <a:ext uri="{FF2B5EF4-FFF2-40B4-BE49-F238E27FC236}">
                <a16:creationId xmlns:a16="http://schemas.microsoft.com/office/drawing/2014/main" xmlns="" id="{B73F821E-DEDE-0BF8-DFFF-E04B4995FF25}"/>
              </a:ext>
            </a:extLst>
          </p:cNvPr>
          <p:cNvSpPr/>
          <p:nvPr/>
        </p:nvSpPr>
        <p:spPr>
          <a:xfrm>
            <a:off x="5219618" y="4815389"/>
            <a:ext cx="2592550" cy="4324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xmlns="" id="{CB8474A4-B15E-4CD0-37A9-A5681A51CDE6}"/>
              </a:ext>
            </a:extLst>
          </p:cNvPr>
          <p:cNvSpPr txBox="1"/>
          <p:nvPr/>
        </p:nvSpPr>
        <p:spPr>
          <a:xfrm>
            <a:off x="5422656" y="4893119"/>
            <a:ext cx="1299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Toplam Öğrenci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xmlns="" id="{75841AD6-A07B-CDD2-3E99-E91DD1018CF7}"/>
              </a:ext>
            </a:extLst>
          </p:cNvPr>
          <p:cNvSpPr txBox="1"/>
          <p:nvPr/>
        </p:nvSpPr>
        <p:spPr>
          <a:xfrm>
            <a:off x="6799785" y="4840296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43.275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xmlns="" id="{A047EBB3-2536-A600-BCCA-2A7A906F6B46}"/>
              </a:ext>
            </a:extLst>
          </p:cNvPr>
          <p:cNvSpPr/>
          <p:nvPr/>
        </p:nvSpPr>
        <p:spPr>
          <a:xfrm>
            <a:off x="8592944" y="4082145"/>
            <a:ext cx="2604038" cy="432460"/>
          </a:xfrm>
          <a:prstGeom prst="roundRect">
            <a:avLst/>
          </a:prstGeom>
          <a:solidFill>
            <a:srgbClr val="F66C11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xmlns="" id="{59ED5431-D01A-31B2-7D8D-0177C85A3693}"/>
              </a:ext>
            </a:extLst>
          </p:cNvPr>
          <p:cNvSpPr txBox="1"/>
          <p:nvPr/>
        </p:nvSpPr>
        <p:spPr>
          <a:xfrm>
            <a:off x="8817504" y="4172273"/>
            <a:ext cx="8822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Yeni Kayıt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xmlns="" id="{2EEF535F-6381-4D22-04AE-E79E14FCB561}"/>
              </a:ext>
            </a:extLst>
          </p:cNvPr>
          <p:cNvSpPr txBox="1"/>
          <p:nvPr/>
        </p:nvSpPr>
        <p:spPr>
          <a:xfrm>
            <a:off x="10339555" y="4126107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2.319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xmlns="" id="{B268A954-CD7F-B955-CFEB-8B4307C458DD}"/>
              </a:ext>
            </a:extLst>
          </p:cNvPr>
          <p:cNvSpPr/>
          <p:nvPr/>
        </p:nvSpPr>
        <p:spPr>
          <a:xfrm>
            <a:off x="8602978" y="4589220"/>
            <a:ext cx="2604038" cy="4324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xmlns="" id="{BA9C196E-81F7-7199-8EEC-8907AC7F409E}"/>
              </a:ext>
            </a:extLst>
          </p:cNvPr>
          <p:cNvSpPr txBox="1"/>
          <p:nvPr/>
        </p:nvSpPr>
        <p:spPr>
          <a:xfrm>
            <a:off x="8817504" y="4666950"/>
            <a:ext cx="1299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Toplam Öğrenci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xmlns="" id="{1A48F484-5619-52C9-4900-9476E5A7684C}"/>
              </a:ext>
            </a:extLst>
          </p:cNvPr>
          <p:cNvSpPr txBox="1"/>
          <p:nvPr/>
        </p:nvSpPr>
        <p:spPr>
          <a:xfrm>
            <a:off x="10194633" y="4614127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12.916</a:t>
            </a: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xmlns="" id="{00BFE18B-C7DB-0F9A-BFF1-D88A9A85A57C}"/>
              </a:ext>
            </a:extLst>
          </p:cNvPr>
          <p:cNvSpPr/>
          <p:nvPr/>
        </p:nvSpPr>
        <p:spPr>
          <a:xfrm>
            <a:off x="5219618" y="3150935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xmlns="" id="{87DE132C-F56F-30F0-F210-AFD3FEAD3D01}"/>
              </a:ext>
            </a:extLst>
          </p:cNvPr>
          <p:cNvSpPr txBox="1"/>
          <p:nvPr/>
        </p:nvSpPr>
        <p:spPr>
          <a:xfrm>
            <a:off x="5509559" y="323625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23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xmlns="" id="{B19AAAC0-0B28-505E-F116-CC1D4EBC5ADF}"/>
              </a:ext>
            </a:extLst>
          </p:cNvPr>
          <p:cNvSpPr txBox="1"/>
          <p:nvPr/>
        </p:nvSpPr>
        <p:spPr>
          <a:xfrm>
            <a:off x="6032413" y="3525934"/>
            <a:ext cx="1121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Yüksekokul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xmlns="" id="{456C3518-702C-B688-C5A1-72E1E3AAB954}"/>
              </a:ext>
            </a:extLst>
          </p:cNvPr>
          <p:cNvSpPr/>
          <p:nvPr/>
        </p:nvSpPr>
        <p:spPr>
          <a:xfrm>
            <a:off x="5939142" y="3298361"/>
            <a:ext cx="27432" cy="7188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xmlns="" id="{3C8ED428-9F86-E999-C21E-6AB04151D869}"/>
              </a:ext>
            </a:extLst>
          </p:cNvPr>
          <p:cNvSpPr txBox="1"/>
          <p:nvPr/>
        </p:nvSpPr>
        <p:spPr>
          <a:xfrm>
            <a:off x="6046385" y="326470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Fakülte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xmlns="" id="{E8C0E1CD-0CC5-05E3-9A63-C3F7E9215A63}"/>
              </a:ext>
            </a:extLst>
          </p:cNvPr>
          <p:cNvSpPr txBox="1"/>
          <p:nvPr/>
        </p:nvSpPr>
        <p:spPr>
          <a:xfrm>
            <a:off x="6043055" y="3768382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Konservatuvar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xmlns="" id="{4256E962-3CF1-C8E7-0798-E8F475B1470B}"/>
              </a:ext>
            </a:extLst>
          </p:cNvPr>
          <p:cNvSpPr txBox="1"/>
          <p:nvPr/>
        </p:nvSpPr>
        <p:spPr>
          <a:xfrm>
            <a:off x="5505792" y="34951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AA6F78C8-4491-7EA0-D0D5-030A564FDBEE}"/>
              </a:ext>
            </a:extLst>
          </p:cNvPr>
          <p:cNvSpPr txBox="1"/>
          <p:nvPr/>
        </p:nvSpPr>
        <p:spPr>
          <a:xfrm>
            <a:off x="5505792" y="37323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xmlns="" id="{2BE5BDE8-BC5E-FD9F-6D2F-50B588FBDDCA}"/>
              </a:ext>
            </a:extLst>
          </p:cNvPr>
          <p:cNvSpPr/>
          <p:nvPr/>
        </p:nvSpPr>
        <p:spPr>
          <a:xfrm>
            <a:off x="4337530" y="5590589"/>
            <a:ext cx="4378203" cy="657341"/>
          </a:xfrm>
          <a:prstGeom prst="roundRect">
            <a:avLst/>
          </a:prstGeom>
          <a:solidFill>
            <a:srgbClr val="C0000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xmlns="" id="{253AA9A7-EF21-883C-B5A9-F8D6831284EC}"/>
              </a:ext>
            </a:extLst>
          </p:cNvPr>
          <p:cNvSpPr txBox="1"/>
          <p:nvPr/>
        </p:nvSpPr>
        <p:spPr>
          <a:xfrm>
            <a:off x="6610497" y="5688889"/>
            <a:ext cx="7397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Toplam</a:t>
            </a:r>
          </a:p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xmlns="" id="{F1A1D121-A7A9-DD0D-A805-C6EE1E8640B7}"/>
              </a:ext>
            </a:extLst>
          </p:cNvPr>
          <p:cNvSpPr txBox="1"/>
          <p:nvPr/>
        </p:nvSpPr>
        <p:spPr>
          <a:xfrm>
            <a:off x="5634018" y="5688889"/>
            <a:ext cx="882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Yeni Kayıt</a:t>
            </a:r>
          </a:p>
          <a:p>
            <a:pPr algn="r"/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4EB895C3-B539-AA2D-D99B-18CE4479AAA7}"/>
              </a:ext>
            </a:extLst>
          </p:cNvPr>
          <p:cNvSpPr txBox="1"/>
          <p:nvPr/>
        </p:nvSpPr>
        <p:spPr>
          <a:xfrm>
            <a:off x="7465712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72.591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xmlns="" id="{2CBC61AE-314B-13F4-839E-A4EFCE725BF2}"/>
              </a:ext>
            </a:extLst>
          </p:cNvPr>
          <p:cNvSpPr/>
          <p:nvPr/>
        </p:nvSpPr>
        <p:spPr>
          <a:xfrm>
            <a:off x="3613518" y="704969"/>
            <a:ext cx="5997832" cy="1040445"/>
          </a:xfrm>
          <a:prstGeom prst="roundRect">
            <a:avLst/>
          </a:prstGeom>
          <a:noFill/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20033643-1F64-8551-2676-12FD92E6A1AD}"/>
              </a:ext>
            </a:extLst>
          </p:cNvPr>
          <p:cNvSpPr txBox="1"/>
          <p:nvPr/>
        </p:nvSpPr>
        <p:spPr>
          <a:xfrm>
            <a:off x="4423854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15.407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D156D2EB-50E9-2DB9-2FF0-E7C96E621281}"/>
              </a:ext>
            </a:extLst>
          </p:cNvPr>
          <p:cNvSpPr/>
          <p:nvPr/>
        </p:nvSpPr>
        <p:spPr>
          <a:xfrm>
            <a:off x="6539501" y="5744964"/>
            <a:ext cx="18000" cy="359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26120A84-1294-6BC0-FF76-82E46D222A54}"/>
              </a:ext>
            </a:extLst>
          </p:cNvPr>
          <p:cNvSpPr txBox="1"/>
          <p:nvPr/>
        </p:nvSpPr>
        <p:spPr>
          <a:xfrm>
            <a:off x="2181248" y="2544156"/>
            <a:ext cx="1820155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 Yıllık </a:t>
            </a:r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Programlar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FC41B761-D39F-9634-BC9C-A5184097E511}"/>
              </a:ext>
            </a:extLst>
          </p:cNvPr>
          <p:cNvSpPr txBox="1"/>
          <p:nvPr/>
        </p:nvSpPr>
        <p:spPr>
          <a:xfrm>
            <a:off x="5545691" y="2560744"/>
            <a:ext cx="1820155" cy="2616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4/5/6 Yıllık Programlar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686F4819-EE5F-E993-3BAF-05A1E92DAE48}"/>
              </a:ext>
            </a:extLst>
          </p:cNvPr>
          <p:cNvSpPr txBox="1"/>
          <p:nvPr/>
        </p:nvSpPr>
        <p:spPr>
          <a:xfrm>
            <a:off x="8937417" y="2488786"/>
            <a:ext cx="2269599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 Lisans, Sanatta Yeterlik</a:t>
            </a:r>
          </a:p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&amp; Doktora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E109A7A4-CD84-675A-CEA1-289219F81DB1}"/>
              </a:ext>
            </a:extLst>
          </p:cNvPr>
          <p:cNvSpPr/>
          <p:nvPr/>
        </p:nvSpPr>
        <p:spPr>
          <a:xfrm>
            <a:off x="2188816" y="2516246"/>
            <a:ext cx="2035787" cy="182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3BDB09CA-8C1C-65E5-9C33-BC1541F1AF80}"/>
              </a:ext>
            </a:extLst>
          </p:cNvPr>
          <p:cNvSpPr/>
          <p:nvPr/>
        </p:nvSpPr>
        <p:spPr>
          <a:xfrm>
            <a:off x="5545691" y="2499062"/>
            <a:ext cx="2035787" cy="1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70F8036B-78A0-2A7B-D334-369DD0A0FED7}"/>
              </a:ext>
            </a:extLst>
          </p:cNvPr>
          <p:cNvSpPr/>
          <p:nvPr/>
        </p:nvSpPr>
        <p:spPr>
          <a:xfrm>
            <a:off x="8937417" y="2478024"/>
            <a:ext cx="2035787" cy="182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7705FE7A-9871-A300-16CA-44E2A3D92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Eğitim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BB6871AF-301C-3380-5599-1CC485383D3F}"/>
              </a:ext>
            </a:extLst>
          </p:cNvPr>
          <p:cNvSpPr txBox="1"/>
          <p:nvPr/>
        </p:nvSpPr>
        <p:spPr>
          <a:xfrm>
            <a:off x="1831267" y="6443228"/>
            <a:ext cx="5101347" cy="24622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0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Not: </a:t>
            </a:r>
            <a:r>
              <a:rPr lang="tr-TR" sz="1000" i="1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 sayıları ile ilgili istatistiklere </a:t>
            </a:r>
            <a:r>
              <a:rPr lang="tr-TR" sz="1000" i="1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Açıköğretim</a:t>
            </a:r>
            <a:r>
              <a:rPr lang="tr-TR" sz="1000" i="1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Fakültesi verileri dahil edilmemiştir.</a:t>
            </a:r>
          </a:p>
        </p:txBody>
      </p:sp>
    </p:spTree>
    <p:extLst>
      <p:ext uri="{BB962C8B-B14F-4D97-AF65-F5344CB8AC3E}">
        <p14:creationId xmlns:p14="http://schemas.microsoft.com/office/powerpoint/2010/main" val="171752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F96153A1-42DB-D043-9B21-E525F83C0EA1}"/>
              </a:ext>
            </a:extLst>
          </p:cNvPr>
          <p:cNvSpPr/>
          <p:nvPr/>
        </p:nvSpPr>
        <p:spPr>
          <a:xfrm>
            <a:off x="182622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6A4A77D-FD8B-4545-804F-9073BD1A0065}"/>
              </a:ext>
            </a:extLst>
          </p:cNvPr>
          <p:cNvSpPr txBox="1"/>
          <p:nvPr/>
        </p:nvSpPr>
        <p:spPr>
          <a:xfrm>
            <a:off x="2181248" y="2056003"/>
            <a:ext cx="1820155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Ön Lisans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7632DB82-CD45-914A-8512-90C6FA0D1D3C}"/>
              </a:ext>
            </a:extLst>
          </p:cNvPr>
          <p:cNvSpPr/>
          <p:nvPr/>
        </p:nvSpPr>
        <p:spPr>
          <a:xfrm>
            <a:off x="520958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55099387-CD5E-1342-8132-732D576CAF21}"/>
              </a:ext>
            </a:extLst>
          </p:cNvPr>
          <p:cNvSpPr txBox="1"/>
          <p:nvPr/>
        </p:nvSpPr>
        <p:spPr>
          <a:xfrm>
            <a:off x="5545691" y="2049984"/>
            <a:ext cx="1617109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xmlns="" id="{11FA532A-D963-314B-A94C-962D4063AD37}"/>
              </a:ext>
            </a:extLst>
          </p:cNvPr>
          <p:cNvSpPr/>
          <p:nvPr/>
        </p:nvSpPr>
        <p:spPr>
          <a:xfrm>
            <a:off x="8592944" y="1949632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xmlns="" id="{920DF8D0-18B6-0E4B-894B-46F5E4FEA506}"/>
              </a:ext>
            </a:extLst>
          </p:cNvPr>
          <p:cNvSpPr txBox="1"/>
          <p:nvPr/>
        </p:nvSpPr>
        <p:spPr>
          <a:xfrm>
            <a:off x="8937418" y="2062258"/>
            <a:ext cx="186912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Lisansüstü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xmlns="" id="{19FBD114-E688-F64E-A225-22E7A0512BE1}"/>
              </a:ext>
            </a:extLst>
          </p:cNvPr>
          <p:cNvSpPr/>
          <p:nvPr/>
        </p:nvSpPr>
        <p:spPr>
          <a:xfrm>
            <a:off x="1823077" y="4367217"/>
            <a:ext cx="2604038" cy="1828800"/>
          </a:xfrm>
          <a:prstGeom prst="roundRect">
            <a:avLst/>
          </a:prstGeom>
          <a:solidFill>
            <a:srgbClr val="C0000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9C1E24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xmlns="" id="{915670F4-2DC2-FB43-82F7-367DFD8D2B80}"/>
              </a:ext>
            </a:extLst>
          </p:cNvPr>
          <p:cNvSpPr txBox="1"/>
          <p:nvPr/>
        </p:nvSpPr>
        <p:spPr>
          <a:xfrm>
            <a:off x="1819930" y="5054540"/>
            <a:ext cx="2641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Ön Lisans Programı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C83F5A94-7E17-1241-95F7-581C42D692F5}"/>
              </a:ext>
            </a:extLst>
          </p:cNvPr>
          <p:cNvSpPr txBox="1"/>
          <p:nvPr/>
        </p:nvSpPr>
        <p:spPr>
          <a:xfrm>
            <a:off x="1823077" y="4449810"/>
            <a:ext cx="2607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119</a:t>
            </a:r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xmlns="" id="{A2207FA8-22FE-0E42-9E81-181F9EB2E2AD}"/>
              </a:ext>
            </a:extLst>
          </p:cNvPr>
          <p:cNvSpPr/>
          <p:nvPr/>
        </p:nvSpPr>
        <p:spPr>
          <a:xfrm>
            <a:off x="3613518" y="704969"/>
            <a:ext cx="5997832" cy="1040445"/>
          </a:xfrm>
          <a:prstGeom prst="roundRect">
            <a:avLst/>
          </a:prstGeom>
          <a:noFill/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xmlns="" id="{3352FA8E-AD91-0F40-9B74-C0545632F2F2}"/>
              </a:ext>
            </a:extLst>
          </p:cNvPr>
          <p:cNvSpPr txBox="1"/>
          <p:nvPr/>
        </p:nvSpPr>
        <p:spPr>
          <a:xfrm>
            <a:off x="4423854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18.434</a:t>
            </a: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xmlns="" id="{10FFBA6F-8F16-AC49-AD2D-0607294EE978}"/>
              </a:ext>
            </a:extLst>
          </p:cNvPr>
          <p:cNvSpPr/>
          <p:nvPr/>
        </p:nvSpPr>
        <p:spPr>
          <a:xfrm>
            <a:off x="6554523" y="5247751"/>
            <a:ext cx="18000" cy="359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xmlns="" id="{8DB1120C-8996-9B49-A878-371C2C6C0A03}"/>
              </a:ext>
            </a:extLst>
          </p:cNvPr>
          <p:cNvSpPr txBox="1"/>
          <p:nvPr/>
        </p:nvSpPr>
        <p:spPr>
          <a:xfrm>
            <a:off x="2181248" y="2544156"/>
            <a:ext cx="1820155" cy="27699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2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 Yıllık </a:t>
            </a:r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Programlar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38FB23A6-8C52-344D-823B-1447F84987DA}"/>
              </a:ext>
            </a:extLst>
          </p:cNvPr>
          <p:cNvSpPr txBox="1"/>
          <p:nvPr/>
        </p:nvSpPr>
        <p:spPr>
          <a:xfrm>
            <a:off x="5545691" y="2560744"/>
            <a:ext cx="1820155" cy="2616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4/5</a:t>
            </a:r>
            <a:r>
              <a:rPr lang="tr-TR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/6</a:t>
            </a:r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Yıllık Programlar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51170D4A-C690-0A48-809D-6071C9725CD9}"/>
              </a:ext>
            </a:extLst>
          </p:cNvPr>
          <p:cNvSpPr txBox="1"/>
          <p:nvPr/>
        </p:nvSpPr>
        <p:spPr>
          <a:xfrm>
            <a:off x="8937417" y="2488786"/>
            <a:ext cx="2269599" cy="43088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 Lisans, Sanatta Yeterlik</a:t>
            </a:r>
          </a:p>
          <a:p>
            <a:r>
              <a:rPr lang="en-US" sz="1100" noProof="1">
                <a:solidFill>
                  <a:srgbClr val="1B1B1D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&amp; Doktora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739D5889-EB8E-E840-B77E-B527C1B0B8F3}"/>
              </a:ext>
            </a:extLst>
          </p:cNvPr>
          <p:cNvSpPr/>
          <p:nvPr/>
        </p:nvSpPr>
        <p:spPr>
          <a:xfrm>
            <a:off x="2188816" y="2516246"/>
            <a:ext cx="2035787" cy="182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xmlns="" id="{578C8D68-E9A6-EF49-9C9C-D3982B822122}"/>
              </a:ext>
            </a:extLst>
          </p:cNvPr>
          <p:cNvSpPr/>
          <p:nvPr/>
        </p:nvSpPr>
        <p:spPr>
          <a:xfrm>
            <a:off x="5545691" y="2499062"/>
            <a:ext cx="2035787" cy="1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xmlns="" id="{9BD188BF-2CE3-FC43-94FC-76D431437490}"/>
              </a:ext>
            </a:extLst>
          </p:cNvPr>
          <p:cNvSpPr/>
          <p:nvPr/>
        </p:nvSpPr>
        <p:spPr>
          <a:xfrm>
            <a:off x="8937417" y="2478024"/>
            <a:ext cx="2035787" cy="182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Eğitim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954A9C80-B5D3-F9F5-6548-75AE289F3DAB}"/>
              </a:ext>
            </a:extLst>
          </p:cNvPr>
          <p:cNvSpPr/>
          <p:nvPr/>
        </p:nvSpPr>
        <p:spPr>
          <a:xfrm>
            <a:off x="5264052" y="4375060"/>
            <a:ext cx="2604038" cy="1828800"/>
          </a:xfrm>
          <a:prstGeom prst="roundRect">
            <a:avLst/>
          </a:prstGeom>
          <a:solidFill>
            <a:srgbClr val="538234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86F0245-0EF9-18D5-5E8C-FF8B12721733}"/>
              </a:ext>
            </a:extLst>
          </p:cNvPr>
          <p:cNvSpPr txBox="1"/>
          <p:nvPr/>
        </p:nvSpPr>
        <p:spPr>
          <a:xfrm>
            <a:off x="5264052" y="4457653"/>
            <a:ext cx="26040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163 </a:t>
            </a:r>
          </a:p>
          <a:p>
            <a:pPr algn="ctr"/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 Programı </a:t>
            </a:r>
          </a:p>
          <a:p>
            <a:pPr algn="ctr"/>
            <a:endParaRPr lang="tr-TR" sz="3600" b="1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A42A9DBF-5100-8F1B-617F-01BCD34CCCDE}"/>
              </a:ext>
            </a:extLst>
          </p:cNvPr>
          <p:cNvSpPr/>
          <p:nvPr/>
        </p:nvSpPr>
        <p:spPr>
          <a:xfrm>
            <a:off x="9893449" y="5239908"/>
            <a:ext cx="18000" cy="359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2D7E1706-B6A1-52E9-3980-16B75DF9C778}"/>
              </a:ext>
            </a:extLst>
          </p:cNvPr>
          <p:cNvSpPr/>
          <p:nvPr/>
        </p:nvSpPr>
        <p:spPr>
          <a:xfrm>
            <a:off x="8602978" y="4367217"/>
            <a:ext cx="2604038" cy="1828800"/>
          </a:xfrm>
          <a:prstGeom prst="roundRect">
            <a:avLst/>
          </a:prstGeom>
          <a:solidFill>
            <a:srgbClr val="272559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A74E7A9-3AF1-DABC-C7D5-93272BF915BC}"/>
              </a:ext>
            </a:extLst>
          </p:cNvPr>
          <p:cNvSpPr txBox="1"/>
          <p:nvPr/>
        </p:nvSpPr>
        <p:spPr>
          <a:xfrm>
            <a:off x="9242146" y="5054540"/>
            <a:ext cx="1338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Lisansüstü</a:t>
            </a:r>
          </a:p>
          <a:p>
            <a:pPr algn="ctr"/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F966692-6ABF-F6D3-32BE-B5E01D8208D1}"/>
              </a:ext>
            </a:extLst>
          </p:cNvPr>
          <p:cNvSpPr txBox="1"/>
          <p:nvPr/>
        </p:nvSpPr>
        <p:spPr>
          <a:xfrm>
            <a:off x="8616104" y="4449810"/>
            <a:ext cx="25909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422</a:t>
            </a:r>
          </a:p>
        </p:txBody>
      </p:sp>
      <p:sp>
        <p:nvSpPr>
          <p:cNvPr id="49" name="TextBox 2">
            <a:extLst>
              <a:ext uri="{FF2B5EF4-FFF2-40B4-BE49-F238E27FC236}">
                <a16:creationId xmlns:a16="http://schemas.microsoft.com/office/drawing/2014/main" xmlns="" id="{BD1B4E9F-5E35-46C5-846C-90CA8EC6430F}"/>
              </a:ext>
            </a:extLst>
          </p:cNvPr>
          <p:cNvSpPr txBox="1"/>
          <p:nvPr/>
        </p:nvSpPr>
        <p:spPr>
          <a:xfrm>
            <a:off x="5566926" y="5439338"/>
            <a:ext cx="2011192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AÖF:</a:t>
            </a:r>
            <a:r>
              <a:rPr lang="tr-TR" sz="13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  <a:p>
            <a:pPr algn="ctr"/>
            <a:r>
              <a:rPr lang="tr-TR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Merkezi Yerleştirme:</a:t>
            </a:r>
            <a:r>
              <a:rPr lang="tr-TR" sz="13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131</a:t>
            </a:r>
          </a:p>
          <a:p>
            <a:pPr algn="ctr"/>
            <a:r>
              <a:rPr lang="tr-TR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Özel Yetenek Sınavı: </a:t>
            </a:r>
            <a:r>
              <a:rPr lang="tr-TR" sz="13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51" name="TextBox 2">
            <a:extLst>
              <a:ext uri="{FF2B5EF4-FFF2-40B4-BE49-F238E27FC236}">
                <a16:creationId xmlns:a16="http://schemas.microsoft.com/office/drawing/2014/main" xmlns="" id="{235CCC67-B7D5-44ED-9623-EAC7A7320F6D}"/>
              </a:ext>
            </a:extLst>
          </p:cNvPr>
          <p:cNvSpPr txBox="1"/>
          <p:nvPr/>
        </p:nvSpPr>
        <p:spPr>
          <a:xfrm>
            <a:off x="2053875" y="5473316"/>
            <a:ext cx="196470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AÖF: </a:t>
            </a:r>
            <a:r>
              <a:rPr lang="tr-TR" sz="13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  <a:p>
            <a:pPr algn="ctr"/>
            <a:r>
              <a:rPr lang="tr-TR" sz="13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Merkezi Yerleştirme: </a:t>
            </a:r>
            <a:r>
              <a:rPr lang="tr-TR" sz="13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90</a:t>
            </a:r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xmlns="" id="{FAAD5F3E-57AD-45E2-8380-3BDEB5F6020F}"/>
              </a:ext>
            </a:extLst>
          </p:cNvPr>
          <p:cNvSpPr/>
          <p:nvPr/>
        </p:nvSpPr>
        <p:spPr>
          <a:xfrm>
            <a:off x="5330643" y="6400623"/>
            <a:ext cx="248375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chemeClr val="accent3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Çift ve Yan Dal İmkanları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53B0AFDC-2B2B-A92A-80DC-F9023694AA97}"/>
              </a:ext>
            </a:extLst>
          </p:cNvPr>
          <p:cNvSpPr/>
          <p:nvPr/>
        </p:nvSpPr>
        <p:spPr>
          <a:xfrm>
            <a:off x="2047694" y="5423872"/>
            <a:ext cx="2176909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E72C996-6CCF-EFD5-9F72-CCCB7BDCEB28}"/>
              </a:ext>
            </a:extLst>
          </p:cNvPr>
          <p:cNvSpPr/>
          <p:nvPr/>
        </p:nvSpPr>
        <p:spPr>
          <a:xfrm>
            <a:off x="5484068" y="5395989"/>
            <a:ext cx="2176909" cy="18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46B8F14-C085-FF1F-C3BA-3EEB71429D24}"/>
              </a:ext>
            </a:extLst>
          </p:cNvPr>
          <p:cNvSpPr txBox="1"/>
          <p:nvPr/>
        </p:nvSpPr>
        <p:spPr>
          <a:xfrm>
            <a:off x="2527710" y="3163752"/>
            <a:ext cx="112723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14.637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D815090-B207-49DB-29D3-D1094D94F963}"/>
              </a:ext>
            </a:extLst>
          </p:cNvPr>
          <p:cNvSpPr txBox="1"/>
          <p:nvPr/>
        </p:nvSpPr>
        <p:spPr>
          <a:xfrm>
            <a:off x="9680517" y="3404855"/>
            <a:ext cx="955710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40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tr-TR" dirty="0"/>
              <a:t>3.939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E9806E57-E4DE-5F6B-3C7B-72E2FCA0A8D5}"/>
              </a:ext>
            </a:extLst>
          </p:cNvPr>
          <p:cNvSpPr/>
          <p:nvPr/>
        </p:nvSpPr>
        <p:spPr>
          <a:xfrm>
            <a:off x="1826224" y="3163752"/>
            <a:ext cx="2604038" cy="71831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237B3387-6075-49CC-C252-381482FC9208}"/>
              </a:ext>
            </a:extLst>
          </p:cNvPr>
          <p:cNvSpPr txBox="1"/>
          <p:nvPr/>
        </p:nvSpPr>
        <p:spPr>
          <a:xfrm>
            <a:off x="2047694" y="3174175"/>
            <a:ext cx="7553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A2B9D989-F793-5879-A7FB-FF50149BB489}"/>
              </a:ext>
            </a:extLst>
          </p:cNvPr>
          <p:cNvSpPr txBox="1"/>
          <p:nvPr/>
        </p:nvSpPr>
        <p:spPr>
          <a:xfrm>
            <a:off x="2920464" y="3286778"/>
            <a:ext cx="1121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Meslek</a:t>
            </a:r>
          </a:p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Yüksekokul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0755CD8-08E2-C71B-7040-AE08158E7471}"/>
              </a:ext>
            </a:extLst>
          </p:cNvPr>
          <p:cNvSpPr/>
          <p:nvPr/>
        </p:nvSpPr>
        <p:spPr>
          <a:xfrm>
            <a:off x="2808454" y="3265248"/>
            <a:ext cx="27432" cy="54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94939931-2EFF-F8FD-39B8-A5091F03D757}"/>
              </a:ext>
            </a:extLst>
          </p:cNvPr>
          <p:cNvSpPr txBox="1"/>
          <p:nvPr/>
        </p:nvSpPr>
        <p:spPr>
          <a:xfrm>
            <a:off x="9294430" y="3176167"/>
            <a:ext cx="1127232" cy="461665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pPr algn="ctr"/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14.637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88EA249E-061D-536A-7089-A95F0515A55A}"/>
              </a:ext>
            </a:extLst>
          </p:cNvPr>
          <p:cNvSpPr/>
          <p:nvPr/>
        </p:nvSpPr>
        <p:spPr>
          <a:xfrm>
            <a:off x="8592944" y="3176167"/>
            <a:ext cx="2604038" cy="71831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7BBD156-12FA-8E12-22C1-D429A4AA0808}"/>
              </a:ext>
            </a:extLst>
          </p:cNvPr>
          <p:cNvSpPr txBox="1"/>
          <p:nvPr/>
        </p:nvSpPr>
        <p:spPr>
          <a:xfrm>
            <a:off x="8901195" y="3168964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8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6044D55C-4F23-9B2A-F5F6-E22B2D31E454}"/>
              </a:ext>
            </a:extLst>
          </p:cNvPr>
          <p:cNvSpPr txBox="1"/>
          <p:nvPr/>
        </p:nvSpPr>
        <p:spPr>
          <a:xfrm>
            <a:off x="9558642" y="3369018"/>
            <a:ext cx="758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Enstitü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FA4393F9-AD38-7D6D-DB7D-54D829414311}"/>
              </a:ext>
            </a:extLst>
          </p:cNvPr>
          <p:cNvSpPr/>
          <p:nvPr/>
        </p:nvSpPr>
        <p:spPr>
          <a:xfrm>
            <a:off x="9382164" y="3252907"/>
            <a:ext cx="27432" cy="540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A9A6BD23-F5FA-1DB5-7743-5B40B392ED4A}"/>
              </a:ext>
            </a:extLst>
          </p:cNvPr>
          <p:cNvSpPr/>
          <p:nvPr/>
        </p:nvSpPr>
        <p:spPr>
          <a:xfrm>
            <a:off x="5219618" y="3150935"/>
            <a:ext cx="2604038" cy="986068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A7134744-E87F-2AEC-F645-E65F0567E19A}"/>
              </a:ext>
            </a:extLst>
          </p:cNvPr>
          <p:cNvSpPr txBox="1"/>
          <p:nvPr/>
        </p:nvSpPr>
        <p:spPr>
          <a:xfrm>
            <a:off x="5509559" y="323625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0A2819F5-1148-35AA-D35F-B7EEFBAF7574}"/>
              </a:ext>
            </a:extLst>
          </p:cNvPr>
          <p:cNvSpPr txBox="1"/>
          <p:nvPr/>
        </p:nvSpPr>
        <p:spPr>
          <a:xfrm>
            <a:off x="6032413" y="3525934"/>
            <a:ext cx="11213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Yüksekokul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DA093428-14B6-48E3-168A-4F869A265583}"/>
              </a:ext>
            </a:extLst>
          </p:cNvPr>
          <p:cNvSpPr/>
          <p:nvPr/>
        </p:nvSpPr>
        <p:spPr>
          <a:xfrm>
            <a:off x="5939142" y="3298361"/>
            <a:ext cx="27432" cy="7188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51E5C7A4-5207-2807-9F88-1350EC0C5F2B}"/>
              </a:ext>
            </a:extLst>
          </p:cNvPr>
          <p:cNvSpPr txBox="1"/>
          <p:nvPr/>
        </p:nvSpPr>
        <p:spPr>
          <a:xfrm>
            <a:off x="6046385" y="3264707"/>
            <a:ext cx="7906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Fakülte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AE5DEE51-D358-464E-BD13-D583EA79996B}"/>
              </a:ext>
            </a:extLst>
          </p:cNvPr>
          <p:cNvSpPr txBox="1"/>
          <p:nvPr/>
        </p:nvSpPr>
        <p:spPr>
          <a:xfrm>
            <a:off x="6043055" y="3768382"/>
            <a:ext cx="13805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Konservatuvar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5C154212-A498-F5EA-EDA4-A485BD668020}"/>
              </a:ext>
            </a:extLst>
          </p:cNvPr>
          <p:cNvSpPr txBox="1"/>
          <p:nvPr/>
        </p:nvSpPr>
        <p:spPr>
          <a:xfrm>
            <a:off x="5505792" y="349515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0E710FF-B4F8-5AB3-959D-4DEEBBA20964}"/>
              </a:ext>
            </a:extLst>
          </p:cNvPr>
          <p:cNvSpPr txBox="1"/>
          <p:nvPr/>
        </p:nvSpPr>
        <p:spPr>
          <a:xfrm>
            <a:off x="5505792" y="37323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433839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1F176BA2-FBAA-CC4A-B19E-AB2CD48FD838}"/>
              </a:ext>
            </a:extLst>
          </p:cNvPr>
          <p:cNvSpPr txBox="1"/>
          <p:nvPr/>
        </p:nvSpPr>
        <p:spPr>
          <a:xfrm>
            <a:off x="7465712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68.730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Avrupa Üniversiteler Birliğine (EUA)  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6529838-E897-FE88-977B-777B170046DF}"/>
              </a:ext>
            </a:extLst>
          </p:cNvPr>
          <p:cNvSpPr/>
          <p:nvPr/>
        </p:nvSpPr>
        <p:spPr>
          <a:xfrm>
            <a:off x="1574393" y="3212151"/>
            <a:ext cx="182880" cy="893480"/>
          </a:xfrm>
          <a:prstGeom prst="rect">
            <a:avLst/>
          </a:prstGeom>
          <a:solidFill>
            <a:srgbClr val="D70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35B75E29-EA5E-CC2C-5CD7-AD2FF2E9055E}"/>
              </a:ext>
            </a:extLst>
          </p:cNvPr>
          <p:cNvSpPr txBox="1"/>
          <p:nvPr/>
        </p:nvSpPr>
        <p:spPr>
          <a:xfrm>
            <a:off x="1839695" y="3243392"/>
            <a:ext cx="4403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Atatürk Üniversitesi 19 Nisan 2024 tarihinde Avrupa Üniversiteler Birliğine (EUA)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tam üye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olarak kabul edilmiştir.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C0F3B08-6159-6941-6575-2CF7772F3A3E}"/>
              </a:ext>
            </a:extLst>
          </p:cNvPr>
          <p:cNvSpPr txBox="1"/>
          <p:nvPr/>
        </p:nvSpPr>
        <p:spPr>
          <a:xfrm>
            <a:off x="1839695" y="4635659"/>
            <a:ext cx="44037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Kurulunun (YÖK) kolektif tam üye olduğu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EUA’da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ülkemizden 33 devlet ve 18 vakıf üniversitesi olmak üzere 52 üyesi bulunurken, bunların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39’u tam üyelik statüsüne sahip üniversiteler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olarak listede yer almaktadır.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xmlns="" id="{2ECBACE4-CE05-01B1-B23F-9DFACFFD1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961" y="1840453"/>
            <a:ext cx="4393039" cy="893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xmlns="" id="{D925A129-A6A1-8B08-BC6B-0D3EA4FCA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324" y="2021051"/>
            <a:ext cx="5100318" cy="393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AC3893B0-F0B1-60C5-9F17-1A468F52AAD4}"/>
              </a:ext>
            </a:extLst>
          </p:cNvPr>
          <p:cNvSpPr/>
          <p:nvPr/>
        </p:nvSpPr>
        <p:spPr>
          <a:xfrm>
            <a:off x="1574819" y="4583848"/>
            <a:ext cx="182880" cy="1427063"/>
          </a:xfrm>
          <a:prstGeom prst="rect">
            <a:avLst/>
          </a:prstGeom>
          <a:solidFill>
            <a:srgbClr val="D70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570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Kurumsal Akreditasyon</a:t>
            </a:r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xmlns="" id="{4A9F39CB-9B33-F0BF-0B31-DF048CA1F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18" t="8116" r="10696"/>
          <a:stretch/>
        </p:blipFill>
        <p:spPr bwMode="auto">
          <a:xfrm>
            <a:off x="6895385" y="2216860"/>
            <a:ext cx="4434031" cy="3257469"/>
          </a:xfrm>
          <a:prstGeom prst="rect">
            <a:avLst/>
          </a:prstGeom>
          <a:noFill/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9CE8EA0-F142-B495-FF0E-15A1CC51445C}"/>
              </a:ext>
            </a:extLst>
          </p:cNvPr>
          <p:cNvSpPr txBox="1"/>
          <p:nvPr/>
        </p:nvSpPr>
        <p:spPr>
          <a:xfrm>
            <a:off x="2253547" y="4336921"/>
            <a:ext cx="3673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Kurumsal Akreditasyon Programı kapsamında 2021 yılında akredite olan Atatürk Üniversitesi, 2024 Nisan ayında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 yıl süreyle yeniden akredite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edildi.</a:t>
            </a:r>
          </a:p>
        </p:txBody>
      </p:sp>
      <p:pic>
        <p:nvPicPr>
          <p:cNvPr id="7176" name="Picture 8" descr="Yükseköğretim Kalite Kurulu">
            <a:extLst>
              <a:ext uri="{FF2B5EF4-FFF2-40B4-BE49-F238E27FC236}">
                <a16:creationId xmlns:a16="http://schemas.microsoft.com/office/drawing/2014/main" xmlns="" id="{6793E47B-3851-837C-746B-1C0BB222F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933" y="2216860"/>
            <a:ext cx="5094351" cy="1312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9627CE9-1176-C7E9-D9F0-004127952DE4}"/>
              </a:ext>
            </a:extLst>
          </p:cNvPr>
          <p:cNvSpPr/>
          <p:nvPr/>
        </p:nvSpPr>
        <p:spPr>
          <a:xfrm>
            <a:off x="1812566" y="4286293"/>
            <a:ext cx="182880" cy="1178474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2825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274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1F176BA2-FBAA-CC4A-B19E-AB2CD48FD838}"/>
              </a:ext>
            </a:extLst>
          </p:cNvPr>
          <p:cNvSpPr txBox="1"/>
          <p:nvPr/>
        </p:nvSpPr>
        <p:spPr>
          <a:xfrm>
            <a:off x="7465712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68.730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Akredite Edilmiş Programlar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A38A613-7DE0-3220-A166-66A598DCDE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933" y="1621499"/>
            <a:ext cx="10018602" cy="420356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BB85720-5E78-E3A9-5476-8E779C6B039C}"/>
              </a:ext>
            </a:extLst>
          </p:cNvPr>
          <p:cNvSpPr/>
          <p:nvPr/>
        </p:nvSpPr>
        <p:spPr>
          <a:xfrm>
            <a:off x="5346849" y="6071865"/>
            <a:ext cx="18000" cy="3594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5517FB35-70D8-2946-42D5-B17E8369CE69}"/>
              </a:ext>
            </a:extLst>
          </p:cNvPr>
          <p:cNvSpPr/>
          <p:nvPr/>
        </p:nvSpPr>
        <p:spPr>
          <a:xfrm>
            <a:off x="2619227" y="5995186"/>
            <a:ext cx="7866012" cy="606222"/>
          </a:xfrm>
          <a:prstGeom prst="roundRect">
            <a:avLst/>
          </a:prstGeom>
          <a:solidFill>
            <a:srgbClr val="C0000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9DBB516-60AA-A1F8-322C-D72454488726}"/>
              </a:ext>
            </a:extLst>
          </p:cNvPr>
          <p:cNvSpPr txBox="1"/>
          <p:nvPr/>
        </p:nvSpPr>
        <p:spPr>
          <a:xfrm>
            <a:off x="3849569" y="6108335"/>
            <a:ext cx="54053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Son güncellemeler ile 68 akredite program sayısı </a:t>
            </a:r>
          </a:p>
        </p:txBody>
      </p:sp>
    </p:spTree>
    <p:extLst>
      <p:ext uri="{BB962C8B-B14F-4D97-AF65-F5344CB8AC3E}">
        <p14:creationId xmlns:p14="http://schemas.microsoft.com/office/powerpoint/2010/main" val="4059058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xmlns="" id="{1F176BA2-FBAA-CC4A-B19E-AB2CD48FD838}"/>
              </a:ext>
            </a:extLst>
          </p:cNvPr>
          <p:cNvSpPr txBox="1"/>
          <p:nvPr/>
        </p:nvSpPr>
        <p:spPr>
          <a:xfrm>
            <a:off x="7465712" y="5683065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68.730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Türkiye Yeterlilikler Çerçevesi (TYÇ)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B1CE697-E822-3741-614E-3CF859670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8105" y="1633678"/>
            <a:ext cx="1836433" cy="137732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6A201431-C314-B861-2780-88AE1FE6B1EA}"/>
              </a:ext>
            </a:extLst>
          </p:cNvPr>
          <p:cNvSpPr txBox="1"/>
          <p:nvPr/>
        </p:nvSpPr>
        <p:spPr>
          <a:xfrm>
            <a:off x="4709375" y="1999174"/>
            <a:ext cx="5512673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dirty="0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Yükseköğretim Programları ve Kontenjanları Kılavuzunda 39 program TYÇ logosuna sahiptir.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CA2F262-38FE-218D-AB1D-1CD1CF256A03}"/>
              </a:ext>
            </a:extLst>
          </p:cNvPr>
          <p:cNvSpPr/>
          <p:nvPr/>
        </p:nvSpPr>
        <p:spPr>
          <a:xfrm>
            <a:off x="4132074" y="1733103"/>
            <a:ext cx="182880" cy="117847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282559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xmlns="" id="{EFF847EA-4DA5-5B0B-7873-AC2AF72889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7291775"/>
              </p:ext>
            </p:extLst>
          </p:nvPr>
        </p:nvGraphicFramePr>
        <p:xfrm>
          <a:off x="1719228" y="3107604"/>
          <a:ext cx="9601200" cy="3566160"/>
        </p:xfrm>
        <a:graphic>
          <a:graphicData uri="http://schemas.openxmlformats.org/drawingml/2006/table">
            <a:tbl>
              <a:tblPr bandRow="1">
                <a:tableStyleId>{8799B23B-EC83-4686-B30A-512413B5E67A}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xmlns="" val="2197432809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3012391545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xmlns="" val="166683822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Almanca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Öğretmenliği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Halkla İlişkiler ve Tanıtım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Radyo, Televizyon ve Sinema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656465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Arkeoloji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Hemşirelik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Sanat Tarihi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5547259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Beden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Eğitimi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Spor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Öğretmenliği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İngiliz Dili ve Edebiyatı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Sınıf Öğretmenliği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333269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Biyoloji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İngilizce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Öğretmenliği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Sosyoloji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13781643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Çağdaş Türk Lehçeleri ve Edebiyatları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İnşaat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Mühendisliği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(İÖ)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Tarih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9091889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Coğrafya (İÖ)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İnşaat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Mühendisliği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Tarih Öğretmenliği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7714711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Coğrafya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İşletme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Tıp (İngilizce)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8937042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Eczacılık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Kimya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Tıp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2076464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Felsefe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Kimya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Mühendisliği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Türk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Dili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Edebiyatı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3333385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Fen Bilgisi Öğretmenliği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Makine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Mühendisliği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Türk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Dili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Edebiyatı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Öğretmenliği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02609663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Fizik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Matematik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Uluslararası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Ticaret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Lojistik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8226957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Gastronomi ve Mutfak Sanatları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Moleküler Biyoloji ve Genetik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Veterinerlik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527932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Gazetecilik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Okul Öncesi Öğretmenliği</a:t>
                      </a: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Yönetim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Bilişim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Sistemleri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10096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919883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425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3E1A17-7D55-9D6D-C82A-C5961083A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DC67D7-3ACF-07EC-3AF5-380F24034B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71755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Bir Araştırma Üniversitesinde Eğitime Başlıyorsunuz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BBEA144F-73C1-682F-148A-DCA3BEBED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2D4BE430-A789-9C0D-56E3-59693DBCA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303" y="5548368"/>
            <a:ext cx="1676456" cy="9565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FEBC819-D59E-4A96-C06F-628D8C9B1B49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1" name="Tablo 10">
            <a:extLst>
              <a:ext uri="{FF2B5EF4-FFF2-40B4-BE49-F238E27FC236}">
                <a16:creationId xmlns:a16="http://schemas.microsoft.com/office/drawing/2014/main" xmlns="" id="{1BC17607-5A8D-F4F0-3E0D-ABC2202DD3DC}"/>
              </a:ext>
            </a:extLst>
          </p:cNvPr>
          <p:cNvGraphicFramePr>
            <a:graphicFrameLocks noGrp="1"/>
          </p:cNvGraphicFramePr>
          <p:nvPr/>
        </p:nvGraphicFramePr>
        <p:xfrm>
          <a:off x="1328208" y="1798449"/>
          <a:ext cx="8927898" cy="3710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87983">
                  <a:extLst>
                    <a:ext uri="{9D8B030D-6E8A-4147-A177-3AD203B41FA5}">
                      <a16:colId xmlns:a16="http://schemas.microsoft.com/office/drawing/2014/main" xmlns="" val="1018469042"/>
                    </a:ext>
                  </a:extLst>
                </a:gridCol>
                <a:gridCol w="1487983">
                  <a:extLst>
                    <a:ext uri="{9D8B030D-6E8A-4147-A177-3AD203B41FA5}">
                      <a16:colId xmlns:a16="http://schemas.microsoft.com/office/drawing/2014/main" xmlns="" val="3831479546"/>
                    </a:ext>
                  </a:extLst>
                </a:gridCol>
                <a:gridCol w="1487983">
                  <a:extLst>
                    <a:ext uri="{9D8B030D-6E8A-4147-A177-3AD203B41FA5}">
                      <a16:colId xmlns:a16="http://schemas.microsoft.com/office/drawing/2014/main" xmlns="" val="2433890645"/>
                    </a:ext>
                  </a:extLst>
                </a:gridCol>
                <a:gridCol w="1487983">
                  <a:extLst>
                    <a:ext uri="{9D8B030D-6E8A-4147-A177-3AD203B41FA5}">
                      <a16:colId xmlns:a16="http://schemas.microsoft.com/office/drawing/2014/main" xmlns="" val="2955747129"/>
                    </a:ext>
                  </a:extLst>
                </a:gridCol>
                <a:gridCol w="1487983">
                  <a:extLst>
                    <a:ext uri="{9D8B030D-6E8A-4147-A177-3AD203B41FA5}">
                      <a16:colId xmlns:a16="http://schemas.microsoft.com/office/drawing/2014/main" xmlns="" val="2733180972"/>
                    </a:ext>
                  </a:extLst>
                </a:gridCol>
                <a:gridCol w="1487983">
                  <a:extLst>
                    <a:ext uri="{9D8B030D-6E8A-4147-A177-3AD203B41FA5}">
                      <a16:colId xmlns:a16="http://schemas.microsoft.com/office/drawing/2014/main" xmlns="" val="2543451608"/>
                    </a:ext>
                  </a:extLst>
                </a:gridCol>
              </a:tblGrid>
              <a:tr h="927579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781390072"/>
                  </a:ext>
                </a:extLst>
              </a:tr>
              <a:tr h="927579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64749874"/>
                  </a:ext>
                </a:extLst>
              </a:tr>
              <a:tr h="927579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98356489"/>
                  </a:ext>
                </a:extLst>
              </a:tr>
              <a:tr h="927579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48745236"/>
                  </a:ext>
                </a:extLst>
              </a:tr>
            </a:tbl>
          </a:graphicData>
        </a:graphic>
      </p:graphicFrame>
      <p:pic>
        <p:nvPicPr>
          <p:cNvPr id="32" name="Resim 4">
            <a:extLst>
              <a:ext uri="{FF2B5EF4-FFF2-40B4-BE49-F238E27FC236}">
                <a16:creationId xmlns:a16="http://schemas.microsoft.com/office/drawing/2014/main" xmlns="" id="{37512469-C309-7CE4-AC30-BDDED20AE9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03" y="1811854"/>
            <a:ext cx="1005840" cy="1005840"/>
          </a:xfrm>
          <a:prstGeom prst="rect">
            <a:avLst/>
          </a:prstGeom>
        </p:spPr>
      </p:pic>
      <p:pic>
        <p:nvPicPr>
          <p:cNvPr id="33" name="Resim 5">
            <a:extLst>
              <a:ext uri="{FF2B5EF4-FFF2-40B4-BE49-F238E27FC236}">
                <a16:creationId xmlns:a16="http://schemas.microsoft.com/office/drawing/2014/main" xmlns="" id="{F6F1650D-783B-D03C-B6C0-682AF4A5DA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868" y="1777074"/>
            <a:ext cx="1097280" cy="109728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Resim 6">
            <a:extLst>
              <a:ext uri="{FF2B5EF4-FFF2-40B4-BE49-F238E27FC236}">
                <a16:creationId xmlns:a16="http://schemas.microsoft.com/office/drawing/2014/main" xmlns="" id="{A5B83A25-CD1E-D52D-8AA7-9FC5A472316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272" y="1826322"/>
            <a:ext cx="1097280" cy="1097280"/>
          </a:xfrm>
          <a:prstGeom prst="rect">
            <a:avLst/>
          </a:prstGeom>
        </p:spPr>
      </p:pic>
      <p:pic>
        <p:nvPicPr>
          <p:cNvPr id="35" name="Resim 9">
            <a:extLst>
              <a:ext uri="{FF2B5EF4-FFF2-40B4-BE49-F238E27FC236}">
                <a16:creationId xmlns:a16="http://schemas.microsoft.com/office/drawing/2014/main" xmlns="" id="{DF81DA8F-F7B3-8E53-F5F2-1BB9816D94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2449" y="1872042"/>
            <a:ext cx="1005840" cy="1005840"/>
          </a:xfrm>
          <a:prstGeom prst="rect">
            <a:avLst/>
          </a:prstGeom>
        </p:spPr>
      </p:pic>
      <p:pic>
        <p:nvPicPr>
          <p:cNvPr id="36" name="Resim 11">
            <a:extLst>
              <a:ext uri="{FF2B5EF4-FFF2-40B4-BE49-F238E27FC236}">
                <a16:creationId xmlns:a16="http://schemas.microsoft.com/office/drawing/2014/main" xmlns="" id="{E1EB5EF7-0DE5-85F0-912E-B2C402A4ABA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983" y="1854776"/>
            <a:ext cx="1008429" cy="1005840"/>
          </a:xfrm>
          <a:prstGeom prst="rect">
            <a:avLst/>
          </a:prstGeom>
        </p:spPr>
      </p:pic>
      <p:pic>
        <p:nvPicPr>
          <p:cNvPr id="37" name="Resim 12">
            <a:extLst>
              <a:ext uri="{FF2B5EF4-FFF2-40B4-BE49-F238E27FC236}">
                <a16:creationId xmlns:a16="http://schemas.microsoft.com/office/drawing/2014/main" xmlns="" id="{2742336B-7100-2F3E-F4A1-52C23D4FB8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536" y="1832530"/>
            <a:ext cx="1005840" cy="1005840"/>
          </a:xfrm>
          <a:prstGeom prst="rect">
            <a:avLst/>
          </a:prstGeom>
        </p:spPr>
      </p:pic>
      <p:pic>
        <p:nvPicPr>
          <p:cNvPr id="38" name="Resim 14">
            <a:extLst>
              <a:ext uri="{FF2B5EF4-FFF2-40B4-BE49-F238E27FC236}">
                <a16:creationId xmlns:a16="http://schemas.microsoft.com/office/drawing/2014/main" xmlns="" id="{7495A0E2-8D25-21A3-BE79-7DC4FBB744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703" y="3094752"/>
            <a:ext cx="1005840" cy="1005840"/>
          </a:xfrm>
          <a:prstGeom prst="rect">
            <a:avLst/>
          </a:prstGeom>
        </p:spPr>
      </p:pic>
      <p:pic>
        <p:nvPicPr>
          <p:cNvPr id="39" name="Resim 15">
            <a:extLst>
              <a:ext uri="{FF2B5EF4-FFF2-40B4-BE49-F238E27FC236}">
                <a16:creationId xmlns:a16="http://schemas.microsoft.com/office/drawing/2014/main" xmlns="" id="{2119039E-4813-22CE-3F53-790601354E2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4588" y="3094752"/>
            <a:ext cx="1005840" cy="1005840"/>
          </a:xfrm>
          <a:prstGeom prst="rect">
            <a:avLst/>
          </a:prstGeom>
        </p:spPr>
      </p:pic>
      <p:pic>
        <p:nvPicPr>
          <p:cNvPr id="40" name="Resim 16">
            <a:extLst>
              <a:ext uri="{FF2B5EF4-FFF2-40B4-BE49-F238E27FC236}">
                <a16:creationId xmlns:a16="http://schemas.microsoft.com/office/drawing/2014/main" xmlns="" id="{2E3F4A83-3C60-FF23-B88B-A72564D1F4F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88" y="3049032"/>
            <a:ext cx="1097280" cy="1097280"/>
          </a:xfrm>
          <a:prstGeom prst="rect">
            <a:avLst/>
          </a:prstGeom>
        </p:spPr>
      </p:pic>
      <p:pic>
        <p:nvPicPr>
          <p:cNvPr id="41" name="Resim 17">
            <a:extLst>
              <a:ext uri="{FF2B5EF4-FFF2-40B4-BE49-F238E27FC236}">
                <a16:creationId xmlns:a16="http://schemas.microsoft.com/office/drawing/2014/main" xmlns="" id="{718ECD0A-F48C-922A-E689-4A2F65D9BBC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300" y="3138245"/>
            <a:ext cx="1005840" cy="1005840"/>
          </a:xfrm>
          <a:prstGeom prst="rect">
            <a:avLst/>
          </a:prstGeom>
        </p:spPr>
      </p:pic>
      <p:pic>
        <p:nvPicPr>
          <p:cNvPr id="42" name="Resim 18">
            <a:extLst>
              <a:ext uri="{FF2B5EF4-FFF2-40B4-BE49-F238E27FC236}">
                <a16:creationId xmlns:a16="http://schemas.microsoft.com/office/drawing/2014/main" xmlns="" id="{193065E6-89CA-7F08-AB17-C131665BFED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413" y="3049032"/>
            <a:ext cx="1428749" cy="914400"/>
          </a:xfrm>
          <a:prstGeom prst="rect">
            <a:avLst/>
          </a:prstGeom>
        </p:spPr>
      </p:pic>
      <p:pic>
        <p:nvPicPr>
          <p:cNvPr id="43" name="Resim 22">
            <a:extLst>
              <a:ext uri="{FF2B5EF4-FFF2-40B4-BE49-F238E27FC236}">
                <a16:creationId xmlns:a16="http://schemas.microsoft.com/office/drawing/2014/main" xmlns="" id="{AEB8F0AD-0C6F-5572-C89C-C7FDFE735CB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114" y="4364304"/>
            <a:ext cx="1005840" cy="1005840"/>
          </a:xfrm>
          <a:prstGeom prst="rect">
            <a:avLst/>
          </a:prstGeom>
        </p:spPr>
      </p:pic>
      <p:pic>
        <p:nvPicPr>
          <p:cNvPr id="44" name="Resim 23">
            <a:extLst>
              <a:ext uri="{FF2B5EF4-FFF2-40B4-BE49-F238E27FC236}">
                <a16:creationId xmlns:a16="http://schemas.microsoft.com/office/drawing/2014/main" xmlns="" id="{A561663D-BF83-C7F1-E04E-6B70D483B6F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536" y="3138245"/>
            <a:ext cx="1005840" cy="1005840"/>
          </a:xfrm>
          <a:prstGeom prst="rect">
            <a:avLst/>
          </a:prstGeom>
        </p:spPr>
      </p:pic>
      <p:pic>
        <p:nvPicPr>
          <p:cNvPr id="45" name="Resim 24">
            <a:extLst>
              <a:ext uri="{FF2B5EF4-FFF2-40B4-BE49-F238E27FC236}">
                <a16:creationId xmlns:a16="http://schemas.microsoft.com/office/drawing/2014/main" xmlns="" id="{86E32F60-E561-EAE7-57D8-722C876FB7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98" y="4401352"/>
            <a:ext cx="1295220" cy="731520"/>
          </a:xfrm>
          <a:prstGeom prst="rect">
            <a:avLst/>
          </a:prstGeom>
        </p:spPr>
      </p:pic>
      <p:pic>
        <p:nvPicPr>
          <p:cNvPr id="46" name="Resim 25">
            <a:extLst>
              <a:ext uri="{FF2B5EF4-FFF2-40B4-BE49-F238E27FC236}">
                <a16:creationId xmlns:a16="http://schemas.microsoft.com/office/drawing/2014/main" xmlns="" id="{C148245A-8CEF-2FB3-350B-431806E2777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008" y="4433573"/>
            <a:ext cx="1005840" cy="1005840"/>
          </a:xfrm>
          <a:prstGeom prst="rect">
            <a:avLst/>
          </a:prstGeom>
        </p:spPr>
      </p:pic>
      <p:pic>
        <p:nvPicPr>
          <p:cNvPr id="47" name="Resim 26">
            <a:extLst>
              <a:ext uri="{FF2B5EF4-FFF2-40B4-BE49-F238E27FC236}">
                <a16:creationId xmlns:a16="http://schemas.microsoft.com/office/drawing/2014/main" xmlns="" id="{A4EA7EE1-4226-845C-34DA-95E663F60783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6864" y="4368891"/>
            <a:ext cx="1009047" cy="1005840"/>
          </a:xfrm>
          <a:prstGeom prst="rect">
            <a:avLst/>
          </a:prstGeom>
        </p:spPr>
      </p:pic>
      <p:pic>
        <p:nvPicPr>
          <p:cNvPr id="48" name="Resim 27">
            <a:extLst>
              <a:ext uri="{FF2B5EF4-FFF2-40B4-BE49-F238E27FC236}">
                <a16:creationId xmlns:a16="http://schemas.microsoft.com/office/drawing/2014/main" xmlns="" id="{7905C1CB-D10D-A520-A690-14BF054E9118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837" y="4272864"/>
            <a:ext cx="1188720" cy="1188720"/>
          </a:xfrm>
          <a:prstGeom prst="rect">
            <a:avLst/>
          </a:prstGeom>
        </p:spPr>
      </p:pic>
      <p:pic>
        <p:nvPicPr>
          <p:cNvPr id="49" name="Resim 28">
            <a:extLst>
              <a:ext uri="{FF2B5EF4-FFF2-40B4-BE49-F238E27FC236}">
                <a16:creationId xmlns:a16="http://schemas.microsoft.com/office/drawing/2014/main" xmlns="" id="{356EDB72-9FAA-0D03-4D88-944FE04FA4D3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405" y="4550929"/>
            <a:ext cx="1745873" cy="457200"/>
          </a:xfrm>
          <a:prstGeom prst="rect">
            <a:avLst/>
          </a:prstGeom>
        </p:spPr>
      </p:pic>
      <p:pic>
        <p:nvPicPr>
          <p:cNvPr id="50" name="Resim 29">
            <a:extLst>
              <a:ext uri="{FF2B5EF4-FFF2-40B4-BE49-F238E27FC236}">
                <a16:creationId xmlns:a16="http://schemas.microsoft.com/office/drawing/2014/main" xmlns="" id="{52FA0DB1-BBF8-34DE-1C38-D58EC2F257C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2078" y="5772477"/>
            <a:ext cx="1279911" cy="640080"/>
          </a:xfrm>
          <a:prstGeom prst="rect">
            <a:avLst/>
          </a:prstGeom>
        </p:spPr>
      </p:pic>
      <p:pic>
        <p:nvPicPr>
          <p:cNvPr id="51" name="Resim 30">
            <a:extLst>
              <a:ext uri="{FF2B5EF4-FFF2-40B4-BE49-F238E27FC236}">
                <a16:creationId xmlns:a16="http://schemas.microsoft.com/office/drawing/2014/main" xmlns="" id="{E424CAFC-E87B-488C-DBCE-C7AD5B0971F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031" y="5478020"/>
            <a:ext cx="1095586" cy="1097280"/>
          </a:xfrm>
          <a:prstGeom prst="rect">
            <a:avLst/>
          </a:prstGeom>
        </p:spPr>
      </p:pic>
      <p:pic>
        <p:nvPicPr>
          <p:cNvPr id="52" name="Resim 31">
            <a:extLst>
              <a:ext uri="{FF2B5EF4-FFF2-40B4-BE49-F238E27FC236}">
                <a16:creationId xmlns:a16="http://schemas.microsoft.com/office/drawing/2014/main" xmlns="" id="{61B9E735-7E0A-5632-27E9-00C004A2F22E}"/>
              </a:ext>
            </a:extLst>
          </p:cNvPr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5" t="21560" r="19072" b="30603"/>
          <a:stretch/>
        </p:blipFill>
        <p:spPr>
          <a:xfrm>
            <a:off x="4859851" y="5685714"/>
            <a:ext cx="1524856" cy="731520"/>
          </a:xfrm>
          <a:prstGeom prst="rect">
            <a:avLst/>
          </a:prstGeom>
        </p:spPr>
      </p:pic>
      <p:pic>
        <p:nvPicPr>
          <p:cNvPr id="53" name="Resim 32">
            <a:extLst>
              <a:ext uri="{FF2B5EF4-FFF2-40B4-BE49-F238E27FC236}">
                <a16:creationId xmlns:a16="http://schemas.microsoft.com/office/drawing/2014/main" xmlns="" id="{416477C9-A8CD-5B62-CF6B-EF6AE35474D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4069" y="5818406"/>
            <a:ext cx="1274636" cy="548640"/>
          </a:xfrm>
          <a:prstGeom prst="rect">
            <a:avLst/>
          </a:prstGeom>
        </p:spPr>
      </p:pic>
      <p:pic>
        <p:nvPicPr>
          <p:cNvPr id="54" name="Resim 33">
            <a:extLst>
              <a:ext uri="{FF2B5EF4-FFF2-40B4-BE49-F238E27FC236}">
                <a16:creationId xmlns:a16="http://schemas.microsoft.com/office/drawing/2014/main" xmlns="" id="{4DC6C144-AA86-69D2-14F9-83CD784A440B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7"/>
          <a:stretch/>
        </p:blipFill>
        <p:spPr>
          <a:xfrm>
            <a:off x="8557983" y="5577397"/>
            <a:ext cx="1035537" cy="100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461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40EF3B8-F27C-355D-4C0E-6B3878D27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1089194F-0F2C-B818-AE67-B9AA885654C2}"/>
              </a:ext>
            </a:extLst>
          </p:cNvPr>
          <p:cNvSpPr/>
          <p:nvPr/>
        </p:nvSpPr>
        <p:spPr>
          <a:xfrm>
            <a:off x="8429169" y="1952149"/>
            <a:ext cx="3200400" cy="2077471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FE4C5B5-6598-BC13-A55C-ADDD3A240997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4569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AA217C0C-00B6-FC0F-19A7-7F8E41764397}"/>
              </a:ext>
            </a:extLst>
          </p:cNvPr>
          <p:cNvSpPr/>
          <p:nvPr/>
        </p:nvSpPr>
        <p:spPr>
          <a:xfrm>
            <a:off x="1668220" y="1937702"/>
            <a:ext cx="3200400" cy="182597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xmlns="" id="{07ECF4B0-68F2-9FF4-D600-39D7034EFE88}"/>
              </a:ext>
            </a:extLst>
          </p:cNvPr>
          <p:cNvSpPr txBox="1"/>
          <p:nvPr/>
        </p:nvSpPr>
        <p:spPr>
          <a:xfrm>
            <a:off x="2168594" y="2449797"/>
            <a:ext cx="2224940" cy="11669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Çocuk ve Bilim Eğitimi UAM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accent2">
                    <a:lumMod val="7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Çoklu Yetenek Tarama ve Yönlendirme UAM</a:t>
            </a:r>
            <a:endParaRPr lang="en-US" sz="800" dirty="0">
              <a:solidFill>
                <a:schemeClr val="accent2">
                  <a:lumMod val="7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Kariyer Planlama ve Mezun İzleme UAM</a:t>
            </a:r>
            <a:endParaRPr lang="en-US" sz="8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accent2">
                    <a:lumMod val="7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Öğretme ve Öğrenmeyi Geliştirme UAM</a:t>
            </a:r>
            <a:endParaRPr lang="en-US" sz="800" dirty="0">
              <a:solidFill>
                <a:schemeClr val="accent2">
                  <a:lumMod val="7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Psikolojik Danışma ve Rehberlik UAM</a:t>
            </a:r>
            <a:endParaRPr lang="en-US" sz="800" dirty="0"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accent2">
                    <a:lumMod val="7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Sürekli Eğitim UAM</a:t>
            </a:r>
            <a:endParaRPr lang="en-US" sz="800" dirty="0">
              <a:solidFill>
                <a:schemeClr val="accent2">
                  <a:lumMod val="75000"/>
                </a:schemeClr>
              </a:solidFill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rgbClr val="000000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Türkçe Öğretimi UAM</a:t>
            </a:r>
            <a:endParaRPr lang="en-US" sz="800" dirty="0">
              <a:effectLst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R="0" lvl="0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</a:pPr>
            <a:r>
              <a:rPr lang="tr-TR" sz="800" dirty="0">
                <a:solidFill>
                  <a:schemeClr val="accent2">
                    <a:lumMod val="75000"/>
                  </a:schemeClr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Üstün Yetenekliler Eğitimi UAM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9313D1A1-0121-186E-8632-7EDAB9C08C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Araştırma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29285280-1CC5-4AC2-E708-A8A60BC5E2A1}"/>
              </a:ext>
            </a:extLst>
          </p:cNvPr>
          <p:cNvSpPr txBox="1"/>
          <p:nvPr/>
        </p:nvSpPr>
        <p:spPr>
          <a:xfrm>
            <a:off x="8701860" y="2030041"/>
            <a:ext cx="207697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rgbClr val="E1082C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Klinik &amp; Sağlık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D9EAD92-FD5D-18DD-E442-C8D09ABA675D}"/>
              </a:ext>
            </a:extLst>
          </p:cNvPr>
          <p:cNvSpPr txBox="1"/>
          <p:nvPr/>
        </p:nvSpPr>
        <p:spPr>
          <a:xfrm>
            <a:off x="8791913" y="2445869"/>
            <a:ext cx="2582669" cy="130292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Akupunktur ve Tamamlayıcı Tıp Yöntemleri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D70C5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Aşı Geliştirme UAM</a:t>
            </a:r>
            <a:endParaRPr lang="en-US" sz="800" dirty="0">
              <a:solidFill>
                <a:srgbClr val="D70C5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İş Sağlığı ve İş Güvenliği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D70C5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Klinik Araştırma, Geliştirme ve Tasarım UAM</a:t>
            </a:r>
            <a:endParaRPr lang="en-US" sz="800" dirty="0">
              <a:solidFill>
                <a:srgbClr val="D70C5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Organ Nakli Eğitim AUM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D70C5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Sağlık AUM</a:t>
            </a:r>
            <a:endParaRPr lang="en-US" sz="800" dirty="0">
              <a:solidFill>
                <a:srgbClr val="D70C5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Tıbbi Aromatik Bitki ve İlaç Araştırma Merkezi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D70C5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Tıbbi Deneysel UAM</a:t>
            </a:r>
            <a:endParaRPr lang="en-US" sz="800" dirty="0">
              <a:solidFill>
                <a:srgbClr val="D70C5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Veterinerlikte Aşı ve Biyolojik Ürün Geliştirme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689FF14C-12B3-CCCF-7A7D-CA370A1F1796}"/>
              </a:ext>
            </a:extLst>
          </p:cNvPr>
          <p:cNvSpPr/>
          <p:nvPr/>
        </p:nvSpPr>
        <p:spPr>
          <a:xfrm>
            <a:off x="5047408" y="5094759"/>
            <a:ext cx="3200400" cy="1272287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772DF172-0DC1-38BD-3ABB-2DF34436A2D5}"/>
              </a:ext>
            </a:extLst>
          </p:cNvPr>
          <p:cNvSpPr/>
          <p:nvPr/>
        </p:nvSpPr>
        <p:spPr>
          <a:xfrm>
            <a:off x="5047409" y="1949632"/>
            <a:ext cx="3202971" cy="1814043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EA368AA-3B63-07B9-BBCF-B7A77050B691}"/>
              </a:ext>
            </a:extLst>
          </p:cNvPr>
          <p:cNvSpPr txBox="1"/>
          <p:nvPr/>
        </p:nvSpPr>
        <p:spPr>
          <a:xfrm>
            <a:off x="5298779" y="2044450"/>
            <a:ext cx="283383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600" dirty="0">
                <a:solidFill>
                  <a:schemeClr val="accent5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Temel Bilimler </a:t>
            </a:r>
            <a:r>
              <a:rPr lang="en-US" sz="1600" noProof="1">
                <a:solidFill>
                  <a:schemeClr val="accent5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&amp;</a:t>
            </a:r>
            <a:r>
              <a:rPr lang="tr-TR" sz="1600" dirty="0">
                <a:solidFill>
                  <a:schemeClr val="accent5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Mühendislik</a:t>
            </a:r>
            <a:endParaRPr lang="en-US" sz="1600" dirty="0">
              <a:solidFill>
                <a:schemeClr val="accent5">
                  <a:lumMod val="50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7E8FBE8E-7C65-E36A-B929-3C15251CC8E1}"/>
              </a:ext>
            </a:extLst>
          </p:cNvPr>
          <p:cNvSpPr txBox="1"/>
          <p:nvPr/>
        </p:nvSpPr>
        <p:spPr>
          <a:xfrm>
            <a:off x="5408202" y="2446865"/>
            <a:ext cx="2634359" cy="116698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Astrofizik AUM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Bilgisayar Bilimleri AUM</a:t>
            </a:r>
            <a:endParaRPr lang="en-US" sz="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Deprem Araştırma Merkezi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Doğu Anadolu Kentsel Projeler UAM</a:t>
            </a:r>
            <a:endParaRPr lang="en-US" sz="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Doğu Anadolu Yüksek Teknoloji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Nano Bilim ve Nano Mühendislik AUM</a:t>
            </a:r>
            <a:endParaRPr lang="en-US" sz="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Ulaştırma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1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Yüksek Başarımlı Hesaplama UAM</a:t>
            </a:r>
            <a:endParaRPr lang="en-US" sz="800" dirty="0">
              <a:solidFill>
                <a:schemeClr val="accent1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B4557D1-D8DB-304D-090D-E45681F064E1}"/>
              </a:ext>
            </a:extLst>
          </p:cNvPr>
          <p:cNvSpPr txBox="1"/>
          <p:nvPr/>
        </p:nvSpPr>
        <p:spPr>
          <a:xfrm>
            <a:off x="5307913" y="5215408"/>
            <a:ext cx="207697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chemeClr val="accent2">
                    <a:lumMod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Tarih &amp; Kültür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800B71-4205-90DF-0596-0F054D072251}"/>
              </a:ext>
            </a:extLst>
          </p:cNvPr>
          <p:cNvSpPr txBox="1"/>
          <p:nvPr/>
        </p:nvSpPr>
        <p:spPr>
          <a:xfrm>
            <a:off x="5388989" y="5598209"/>
            <a:ext cx="2352853" cy="62324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Avrasya İpekyolu Üniversiteleri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Kudüs Çalışmaları UAM</a:t>
            </a:r>
            <a:endParaRPr lang="en-US" sz="800" dirty="0">
              <a:solidFill>
                <a:schemeClr val="accent2">
                  <a:lumMod val="50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Orta Doğu Ve Orta Asya - Kafkaslar AUM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Türk - Ermeni İlişkileri Araştırma Merkezi</a:t>
            </a:r>
            <a:r>
              <a:rPr lang="en-US" sz="800" dirty="0">
                <a:solidFill>
                  <a:schemeClr val="accent2">
                    <a:lumMod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xmlns="" id="{43650962-D5A3-00B7-6057-748B94FF65C5}"/>
              </a:ext>
            </a:extLst>
          </p:cNvPr>
          <p:cNvSpPr/>
          <p:nvPr/>
        </p:nvSpPr>
        <p:spPr>
          <a:xfrm>
            <a:off x="8429169" y="4289576"/>
            <a:ext cx="3200400" cy="207747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1A9D129A-873A-7442-C44A-76089543F641}"/>
              </a:ext>
            </a:extLst>
          </p:cNvPr>
          <p:cNvSpPr/>
          <p:nvPr/>
        </p:nvSpPr>
        <p:spPr>
          <a:xfrm>
            <a:off x="1662544" y="5291081"/>
            <a:ext cx="3200400" cy="1075965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CC6CB45C-E53B-6867-A080-DF6D2249A26D}"/>
              </a:ext>
            </a:extLst>
          </p:cNvPr>
          <p:cNvSpPr txBox="1"/>
          <p:nvPr/>
        </p:nvSpPr>
        <p:spPr>
          <a:xfrm>
            <a:off x="1946375" y="5370177"/>
            <a:ext cx="2300133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rgbClr val="94209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Spor &amp; Sanat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ADB2868-B55A-AB97-F01F-9F02AECCE2A5}"/>
              </a:ext>
            </a:extLst>
          </p:cNvPr>
          <p:cNvSpPr txBox="1"/>
          <p:nvPr/>
        </p:nvSpPr>
        <p:spPr>
          <a:xfrm>
            <a:off x="2032250" y="5741454"/>
            <a:ext cx="2361283" cy="487313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Spor Bilimleri UAM</a:t>
            </a: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94209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Halı Kilim ve El Sanatları UAM</a:t>
            </a:r>
            <a:endParaRPr lang="en-US" sz="800" dirty="0">
              <a:solidFill>
                <a:srgbClr val="94209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Moda ve Tekstil Tasarım Eğitim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2015ACE9-1329-617B-EA13-ED2356D8413B}"/>
              </a:ext>
            </a:extLst>
          </p:cNvPr>
          <p:cNvSpPr txBox="1"/>
          <p:nvPr/>
        </p:nvSpPr>
        <p:spPr>
          <a:xfrm>
            <a:off x="8701860" y="4477076"/>
            <a:ext cx="2798246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rgbClr val="9C1F24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Toplumsal Sorunlar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063D1E5E-278C-53AE-BC37-1E9D9356C52A}"/>
              </a:ext>
            </a:extLst>
          </p:cNvPr>
          <p:cNvSpPr txBox="1"/>
          <p:nvPr/>
        </p:nvSpPr>
        <p:spPr>
          <a:xfrm>
            <a:off x="8791913" y="4936925"/>
            <a:ext cx="2679651" cy="115416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Çevre Sorunları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9C1F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Engelli, Yaşlı ve Gazi Araştırma ve Mükemmeliyet UAM</a:t>
            </a:r>
            <a:endParaRPr lang="en-US" sz="800" dirty="0">
              <a:solidFill>
                <a:srgbClr val="9C1F2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İnsan Hakları ve Şiddetle Mücadele Bilincini Güçlendirme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9C1F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İnsani Değerler Eğitimi UAM</a:t>
            </a:r>
            <a:endParaRPr lang="en-US" sz="800" dirty="0">
              <a:solidFill>
                <a:srgbClr val="9C1F2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Kadın Sorunları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9C1F2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Toplumsal Araştırmalar UAM</a:t>
            </a:r>
            <a:endParaRPr lang="en-US" sz="800" dirty="0">
              <a:solidFill>
                <a:srgbClr val="9C1F2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indent="-115888"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Toplumsal Duyarlılık Projeleri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xmlns="" id="{B76E1364-2786-3D9B-F693-DAF90B95160F}"/>
              </a:ext>
            </a:extLst>
          </p:cNvPr>
          <p:cNvSpPr/>
          <p:nvPr/>
        </p:nvSpPr>
        <p:spPr>
          <a:xfrm>
            <a:off x="5047408" y="3961145"/>
            <a:ext cx="3200400" cy="945440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E89918B-EFD7-3EB3-E7FB-29779037E792}"/>
              </a:ext>
            </a:extLst>
          </p:cNvPr>
          <p:cNvSpPr txBox="1"/>
          <p:nvPr/>
        </p:nvSpPr>
        <p:spPr>
          <a:xfrm>
            <a:off x="5298930" y="4078511"/>
            <a:ext cx="207697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rgbClr val="282559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İş &amp; Ekonomi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216478F1-842B-24EF-7E78-475275D66645}"/>
              </a:ext>
            </a:extLst>
          </p:cNvPr>
          <p:cNvSpPr txBox="1"/>
          <p:nvPr/>
        </p:nvSpPr>
        <p:spPr>
          <a:xfrm>
            <a:off x="5399190" y="4505159"/>
            <a:ext cx="2224940" cy="21544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Finans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xmlns="" id="{D220E049-2434-ED31-5C40-EF1DAE12EB3D}"/>
              </a:ext>
            </a:extLst>
          </p:cNvPr>
          <p:cNvSpPr/>
          <p:nvPr/>
        </p:nvSpPr>
        <p:spPr>
          <a:xfrm>
            <a:off x="1662544" y="3906929"/>
            <a:ext cx="3200400" cy="1204463"/>
          </a:xfrm>
          <a:prstGeom prst="roundRect">
            <a:avLst/>
          </a:prstGeom>
          <a:solidFill>
            <a:srgbClr val="F2F2F2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90B06778-2C43-BB25-B140-9575E0AE53E4}"/>
              </a:ext>
            </a:extLst>
          </p:cNvPr>
          <p:cNvSpPr txBox="1"/>
          <p:nvPr/>
        </p:nvSpPr>
        <p:spPr>
          <a:xfrm>
            <a:off x="1955742" y="3978447"/>
            <a:ext cx="2076975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chemeClr val="accent6">
                    <a:lumMod val="7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Ziraat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0BC35B9F-B775-BD2F-2B65-FBE336BAF45B}"/>
              </a:ext>
            </a:extLst>
          </p:cNvPr>
          <p:cNvSpPr txBox="1"/>
          <p:nvPr/>
        </p:nvSpPr>
        <p:spPr>
          <a:xfrm>
            <a:off x="2044704" y="4361248"/>
            <a:ext cx="2730808" cy="62324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Bitkisel Üretim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6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Biyoçeşitlilik UAM</a:t>
            </a:r>
            <a:endParaRPr lang="en-US" sz="800" dirty="0">
              <a:solidFill>
                <a:schemeClr val="accent6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Gıda ve Hayvancılık UAM</a:t>
            </a:r>
            <a:endParaRPr lang="en-US" sz="8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115888" marR="0" lvl="0" indent="-115888">
              <a:spcBef>
                <a:spcPts val="0"/>
              </a:spcBef>
              <a:spcAft>
                <a:spcPts val="100"/>
              </a:spcAft>
              <a:buClr>
                <a:srgbClr val="404040"/>
              </a:buClr>
              <a:buFont typeface="Wingdings" pitchFamily="2" charset="2"/>
              <a:buChar char="§"/>
            </a:pPr>
            <a:r>
              <a:rPr lang="tr-TR" sz="800" dirty="0">
                <a:solidFill>
                  <a:schemeClr val="accent6">
                    <a:lumMod val="7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Oltu Havzası AUM</a:t>
            </a:r>
            <a:endParaRPr lang="en-US" sz="800" dirty="0">
              <a:solidFill>
                <a:schemeClr val="accent6">
                  <a:lumMod val="7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8A08BBF-1876-B166-F3C6-6EB87219AED4}"/>
              </a:ext>
            </a:extLst>
          </p:cNvPr>
          <p:cNvSpPr txBox="1"/>
          <p:nvPr/>
        </p:nvSpPr>
        <p:spPr>
          <a:xfrm>
            <a:off x="1955743" y="2040969"/>
            <a:ext cx="1056076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noProof="1">
                <a:solidFill>
                  <a:schemeClr val="accent2">
                    <a:lumMod val="7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Eğitim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93C8B5E4-543B-47F7-E2C1-B58E3ECB4834}"/>
              </a:ext>
            </a:extLst>
          </p:cNvPr>
          <p:cNvSpPr/>
          <p:nvPr/>
        </p:nvSpPr>
        <p:spPr>
          <a:xfrm>
            <a:off x="1963671" y="2449798"/>
            <a:ext cx="137160" cy="11784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282559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D78111B0-540F-8ECA-BC5A-0ADE7BAF4474}"/>
              </a:ext>
            </a:extLst>
          </p:cNvPr>
          <p:cNvSpPr/>
          <p:nvPr/>
        </p:nvSpPr>
        <p:spPr>
          <a:xfrm>
            <a:off x="5325910" y="2446865"/>
            <a:ext cx="137160" cy="117847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C126692A-8E4F-C3DB-6A98-29D1D5CE08CC}"/>
              </a:ext>
            </a:extLst>
          </p:cNvPr>
          <p:cNvSpPr/>
          <p:nvPr/>
        </p:nvSpPr>
        <p:spPr>
          <a:xfrm>
            <a:off x="8701860" y="2408048"/>
            <a:ext cx="137160" cy="1359257"/>
          </a:xfrm>
          <a:prstGeom prst="rect">
            <a:avLst/>
          </a:prstGeom>
          <a:solidFill>
            <a:srgbClr val="D70C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F9A5769-9180-ECA7-1F1A-18F99F01DC41}"/>
              </a:ext>
            </a:extLst>
          </p:cNvPr>
          <p:cNvSpPr/>
          <p:nvPr/>
        </p:nvSpPr>
        <p:spPr>
          <a:xfrm>
            <a:off x="1963671" y="4367351"/>
            <a:ext cx="137160" cy="61969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A569EAC-A017-8371-7CDE-1213580DCFDE}"/>
              </a:ext>
            </a:extLst>
          </p:cNvPr>
          <p:cNvSpPr/>
          <p:nvPr/>
        </p:nvSpPr>
        <p:spPr>
          <a:xfrm>
            <a:off x="5307914" y="5602530"/>
            <a:ext cx="137160" cy="630445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BD49DFA1-D296-9F3E-4087-62A33C1E95EB}"/>
              </a:ext>
            </a:extLst>
          </p:cNvPr>
          <p:cNvSpPr/>
          <p:nvPr/>
        </p:nvSpPr>
        <p:spPr>
          <a:xfrm>
            <a:off x="8701860" y="4909748"/>
            <a:ext cx="137160" cy="1231529"/>
          </a:xfrm>
          <a:prstGeom prst="rect">
            <a:avLst/>
          </a:prstGeom>
          <a:solidFill>
            <a:srgbClr val="9C1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BF20189A-09C8-86B7-D23F-7A8C65A31AF5}"/>
              </a:ext>
            </a:extLst>
          </p:cNvPr>
          <p:cNvSpPr/>
          <p:nvPr/>
        </p:nvSpPr>
        <p:spPr>
          <a:xfrm>
            <a:off x="1955743" y="5752473"/>
            <a:ext cx="137160" cy="487313"/>
          </a:xfrm>
          <a:prstGeom prst="rect">
            <a:avLst/>
          </a:prstGeom>
          <a:solidFill>
            <a:srgbClr val="9420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94209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16A839F-2CB9-44CB-44BD-C20268E257F4}"/>
              </a:ext>
            </a:extLst>
          </p:cNvPr>
          <p:cNvSpPr/>
          <p:nvPr/>
        </p:nvSpPr>
        <p:spPr>
          <a:xfrm>
            <a:off x="5320409" y="4476939"/>
            <a:ext cx="137160" cy="271884"/>
          </a:xfrm>
          <a:prstGeom prst="rect">
            <a:avLst/>
          </a:prstGeom>
          <a:solidFill>
            <a:srgbClr val="2825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28255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2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E9DC635-D1E1-2368-6D39-6BC4C51C8B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87" r="21672" b="17707"/>
          <a:stretch/>
        </p:blipFill>
        <p:spPr>
          <a:xfrm>
            <a:off x="3641686" y="4324633"/>
            <a:ext cx="3116922" cy="205577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FFC1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86" name="Rounded Rectangle 85">
            <a:extLst>
              <a:ext uri="{FF2B5EF4-FFF2-40B4-BE49-F238E27FC236}">
                <a16:creationId xmlns:a16="http://schemas.microsoft.com/office/drawing/2014/main" xmlns="" id="{A2207FA8-22FE-0E42-9E81-181F9EB2E2AD}"/>
              </a:ext>
            </a:extLst>
          </p:cNvPr>
          <p:cNvSpPr/>
          <p:nvPr/>
        </p:nvSpPr>
        <p:spPr>
          <a:xfrm>
            <a:off x="3613518" y="704969"/>
            <a:ext cx="5997832" cy="1040445"/>
          </a:xfrm>
          <a:prstGeom prst="roundRect">
            <a:avLst/>
          </a:prstGeom>
          <a:noFill/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xmlns="" id="{68B5580F-8210-A941-8048-08B9833C1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Toplumsal Katkı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D0796C81-26C8-2F7B-26D3-59892EC48BD5}"/>
              </a:ext>
            </a:extLst>
          </p:cNvPr>
          <p:cNvSpPr/>
          <p:nvPr/>
        </p:nvSpPr>
        <p:spPr>
          <a:xfrm>
            <a:off x="7062048" y="2972304"/>
            <a:ext cx="4729736" cy="244933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lang="en-US" sz="3000" dirty="0">
              <a:solidFill>
                <a:srgbClr val="FFFFFF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B853286F-A2A7-D12E-74AF-A3FF3E2C00C7}"/>
              </a:ext>
            </a:extLst>
          </p:cNvPr>
          <p:cNvSpPr txBox="1"/>
          <p:nvPr/>
        </p:nvSpPr>
        <p:spPr>
          <a:xfrm>
            <a:off x="7302642" y="4281131"/>
            <a:ext cx="20915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 İzleme ve Değerlendirme Raporu</a:t>
            </a:r>
          </a:p>
          <a:p>
            <a:pPr algn="r"/>
            <a:r>
              <a:rPr lang="tr-TR" sz="12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Eğitim ve Öğretim Kategorisi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02B6AB4D-A35E-E981-0A76-C0D11FDB806C}"/>
              </a:ext>
            </a:extLst>
          </p:cNvPr>
          <p:cNvSpPr txBox="1"/>
          <p:nvPr/>
        </p:nvSpPr>
        <p:spPr>
          <a:xfrm>
            <a:off x="9655398" y="4288048"/>
            <a:ext cx="1777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Öğrenciler tarafından yürütülen sosyal sorumluluk projesi sayısı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82B8B6CF-F644-0680-1CD4-42391D8DB48D}"/>
              </a:ext>
            </a:extLst>
          </p:cNvPr>
          <p:cNvSpPr txBox="1"/>
          <p:nvPr/>
        </p:nvSpPr>
        <p:spPr>
          <a:xfrm>
            <a:off x="9667514" y="3224033"/>
            <a:ext cx="166798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4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#1</a:t>
            </a:r>
            <a:endParaRPr lang="tr-TR" sz="4000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2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Atatürk Üniversitesi</a:t>
            </a:r>
          </a:p>
        </p:txBody>
      </p:sp>
      <p:pic>
        <p:nvPicPr>
          <p:cNvPr id="40" name="Picture 2">
            <a:extLst>
              <a:ext uri="{FF2B5EF4-FFF2-40B4-BE49-F238E27FC236}">
                <a16:creationId xmlns:a16="http://schemas.microsoft.com/office/drawing/2014/main" xmlns="" id="{BCB4D7B6-FFC5-5E66-6E57-E4B4D07E8E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643" y="2970118"/>
            <a:ext cx="2220053" cy="156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7AAC2376-5772-CD39-67AA-C55D5EF1C79B}"/>
              </a:ext>
            </a:extLst>
          </p:cNvPr>
          <p:cNvSpPr/>
          <p:nvPr/>
        </p:nvSpPr>
        <p:spPr>
          <a:xfrm>
            <a:off x="9485659" y="3251224"/>
            <a:ext cx="49078" cy="19469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456BDEF6-EBB6-C35C-E085-FB99B4C8D191}"/>
              </a:ext>
            </a:extLst>
          </p:cNvPr>
          <p:cNvSpPr txBox="1"/>
          <p:nvPr/>
        </p:nvSpPr>
        <p:spPr>
          <a:xfrm>
            <a:off x="10501508" y="3368566"/>
            <a:ext cx="653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2023</a:t>
            </a:r>
          </a:p>
          <a:p>
            <a:r>
              <a:rPr lang="tr-TR" sz="1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2022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xmlns="" id="{2EF4F09E-DC3E-5F4D-384F-D1623F1A37BB}"/>
              </a:ext>
            </a:extLst>
          </p:cNvPr>
          <p:cNvSpPr/>
          <p:nvPr/>
        </p:nvSpPr>
        <p:spPr>
          <a:xfrm flipH="1">
            <a:off x="1760457" y="4200718"/>
            <a:ext cx="4998151" cy="48986"/>
          </a:xfrm>
          <a:prstGeom prst="rect">
            <a:avLst/>
          </a:prstGeom>
          <a:solidFill>
            <a:srgbClr val="4040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40404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CF4E420-2A22-41BB-8631-764640261EF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683" r="24566" b="20516"/>
          <a:stretch/>
        </p:blipFill>
        <p:spPr>
          <a:xfrm>
            <a:off x="3641686" y="2009552"/>
            <a:ext cx="3116922" cy="20904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4D0C3DA-60C6-478A-7C09-752589F294E1}"/>
              </a:ext>
            </a:extLst>
          </p:cNvPr>
          <p:cNvSpPr txBox="1"/>
          <p:nvPr/>
        </p:nvSpPr>
        <p:spPr>
          <a:xfrm>
            <a:off x="1724286" y="2485369"/>
            <a:ext cx="190535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YÖK</a:t>
            </a:r>
          </a:p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ÜNİVERSİTE İZLEME VE DEĞERLENDİRME GENEL RAPORU</a:t>
            </a:r>
          </a:p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2023 Yılı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19A6034-FF41-A3F3-0CA3-C5C2C6DA51A9}"/>
              </a:ext>
            </a:extLst>
          </p:cNvPr>
          <p:cNvSpPr txBox="1"/>
          <p:nvPr/>
        </p:nvSpPr>
        <p:spPr>
          <a:xfrm>
            <a:off x="1736326" y="4938224"/>
            <a:ext cx="190535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YÖK</a:t>
            </a:r>
          </a:p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ÜNİVERSİTE İZLEME VE DEĞERLENDİRME GENEL RAPORU</a:t>
            </a:r>
          </a:p>
          <a:p>
            <a:r>
              <a:rPr lang="tr-TR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2022 Yılı</a:t>
            </a:r>
          </a:p>
        </p:txBody>
      </p:sp>
    </p:spTree>
    <p:extLst>
      <p:ext uri="{BB962C8B-B14F-4D97-AF65-F5344CB8AC3E}">
        <p14:creationId xmlns:p14="http://schemas.microsoft.com/office/powerpoint/2010/main" val="1378506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7861D12-D587-EA4C-0032-8176EF10D46E}"/>
              </a:ext>
            </a:extLst>
          </p:cNvPr>
          <p:cNvSpPr txBox="1"/>
          <p:nvPr/>
        </p:nvSpPr>
        <p:spPr>
          <a:xfrm>
            <a:off x="3657900" y="4602703"/>
            <a:ext cx="191517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#5</a:t>
            </a:r>
          </a:p>
          <a:p>
            <a:pPr>
              <a:spcAft>
                <a:spcPts val="600"/>
              </a:spcAft>
            </a:pPr>
            <a:r>
              <a:rPr lang="tr-T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Atatürk Üniversitesi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FACFDF-E226-B448-93E9-AAF941D2E6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71755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Uluslararasılaşma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xmlns="" id="{764EB17E-1DD8-AE48-A978-DC340498F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8F06F53-A1EE-3DE2-A1E0-2984E77E4CDA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631B547-95E4-73DE-AD37-5A095FFEAC5D}"/>
              </a:ext>
            </a:extLst>
          </p:cNvPr>
          <p:cNvSpPr txBox="1"/>
          <p:nvPr/>
        </p:nvSpPr>
        <p:spPr>
          <a:xfrm>
            <a:off x="6997717" y="1858982"/>
            <a:ext cx="3279837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94</a:t>
            </a:r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farklı ülkeden </a:t>
            </a:r>
            <a:r>
              <a:rPr lang="tr-TR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7</a:t>
            </a:r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.000’e yakın </a:t>
            </a:r>
            <a:r>
              <a:rPr lang="tr-TR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uluslararası</a:t>
            </a:r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öğrenci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B6E888B-D925-C314-4688-7B894D0B0DCA}"/>
              </a:ext>
            </a:extLst>
          </p:cNvPr>
          <p:cNvSpPr txBox="1"/>
          <p:nvPr/>
        </p:nvSpPr>
        <p:spPr>
          <a:xfrm>
            <a:off x="6997717" y="3248172"/>
            <a:ext cx="3279837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350</a:t>
            </a:r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’den fazla dünyanın önde gelen üniversite ile araştırma ve eğitim alanlarında ikili anlaşmlar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9D33083-F7FD-2A53-A355-21C4CC9653B0}"/>
              </a:ext>
            </a:extLst>
          </p:cNvPr>
          <p:cNvSpPr txBox="1"/>
          <p:nvPr/>
        </p:nvSpPr>
        <p:spPr>
          <a:xfrm>
            <a:off x="6997717" y="4914362"/>
            <a:ext cx="4169777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Erasmus+ Anlaşması</a:t>
            </a:r>
          </a:p>
          <a:p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Mevlana Değişim Protokolü</a:t>
            </a:r>
          </a:p>
          <a:p>
            <a:r>
              <a:rPr lang="en-US" noProof="1">
                <a:solidFill>
                  <a:schemeClr val="tx1">
                    <a:lumMod val="95000"/>
                    <a:lumOff val="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Farabi Değişim Protokolü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D5A8615E-C1C4-EC2B-766F-778DF454E7C0}"/>
              </a:ext>
            </a:extLst>
          </p:cNvPr>
          <p:cNvSpPr/>
          <p:nvPr/>
        </p:nvSpPr>
        <p:spPr>
          <a:xfrm>
            <a:off x="6618922" y="1825987"/>
            <a:ext cx="182880" cy="881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282559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221B2A7-6278-189B-05A2-056C15B59FA1}"/>
              </a:ext>
            </a:extLst>
          </p:cNvPr>
          <p:cNvSpPr/>
          <p:nvPr/>
        </p:nvSpPr>
        <p:spPr>
          <a:xfrm>
            <a:off x="6618922" y="3241186"/>
            <a:ext cx="182880" cy="10324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6F3A9DF-6296-0BB7-D404-967B2FB010A8}"/>
              </a:ext>
            </a:extLst>
          </p:cNvPr>
          <p:cNvSpPr/>
          <p:nvPr/>
        </p:nvSpPr>
        <p:spPr>
          <a:xfrm>
            <a:off x="6624687" y="4806430"/>
            <a:ext cx="182880" cy="1231529"/>
          </a:xfrm>
          <a:prstGeom prst="rect">
            <a:avLst/>
          </a:prstGeom>
          <a:solidFill>
            <a:srgbClr val="9C1F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AE1D8EB-7544-1A83-E42D-F2FCD4D5C085}"/>
              </a:ext>
            </a:extLst>
          </p:cNvPr>
          <p:cNvSpPr txBox="1"/>
          <p:nvPr/>
        </p:nvSpPr>
        <p:spPr>
          <a:xfrm>
            <a:off x="1298347" y="5607072"/>
            <a:ext cx="209154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 İzleme ve Değerlendirme Raporu</a:t>
            </a:r>
          </a:p>
          <a:p>
            <a:pPr algn="r"/>
            <a:r>
              <a: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Uluslararasılaşma </a:t>
            </a:r>
            <a:r>
              <a:rPr lang="tr-T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Kategorisi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1DFB86E-DD86-3352-BF3B-0AE68DD24AD5}"/>
              </a:ext>
            </a:extLst>
          </p:cNvPr>
          <p:cNvSpPr txBox="1"/>
          <p:nvPr/>
        </p:nvSpPr>
        <p:spPr>
          <a:xfrm>
            <a:off x="3616523" y="5607072"/>
            <a:ext cx="201614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Öğrenim gören uluslararası öğrenci sayısının en yüksek olduğu üniversiteler</a:t>
            </a: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xmlns="" id="{0B09BECC-42B6-5E68-5815-F77C5EF9C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8861" y="4373217"/>
            <a:ext cx="1951744" cy="1379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CF25237-F57A-773D-DDF2-B72C89314CCA}"/>
              </a:ext>
            </a:extLst>
          </p:cNvPr>
          <p:cNvSpPr/>
          <p:nvPr/>
        </p:nvSpPr>
        <p:spPr>
          <a:xfrm>
            <a:off x="3488321" y="4602703"/>
            <a:ext cx="45719" cy="1665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8D4D361-9D65-A6AF-1471-3302D971B626}"/>
              </a:ext>
            </a:extLst>
          </p:cNvPr>
          <p:cNvSpPr txBox="1"/>
          <p:nvPr/>
        </p:nvSpPr>
        <p:spPr>
          <a:xfrm>
            <a:off x="8642138" y="1120684"/>
            <a:ext cx="891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2023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4F11B44-E00A-DE1B-954F-434AE8ACCFA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706" r="23077" b="18625"/>
          <a:stretch/>
        </p:blipFill>
        <p:spPr>
          <a:xfrm>
            <a:off x="1576801" y="1621499"/>
            <a:ext cx="3996279" cy="262473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A74A06E-3972-109E-D337-2E8CE403D81B}"/>
              </a:ext>
            </a:extLst>
          </p:cNvPr>
          <p:cNvSpPr txBox="1"/>
          <p:nvPr/>
        </p:nvSpPr>
        <p:spPr>
          <a:xfrm>
            <a:off x="4338442" y="4756014"/>
            <a:ext cx="8864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29875820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C4448749-0462-2731-F12B-F6F44D330BD2}"/>
              </a:ext>
            </a:extLst>
          </p:cNvPr>
          <p:cNvSpPr txBox="1"/>
          <p:nvPr/>
        </p:nvSpPr>
        <p:spPr>
          <a:xfrm>
            <a:off x="2282151" y="3824523"/>
            <a:ext cx="2245117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Yardımcıları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Yönetim Kurulu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Senato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519E526-1D59-E0E9-48CE-9AABBDA96F8C}"/>
              </a:ext>
            </a:extLst>
          </p:cNvPr>
          <p:cNvSpPr txBox="1"/>
          <p:nvPr/>
        </p:nvSpPr>
        <p:spPr>
          <a:xfrm>
            <a:off x="5366870" y="3824523"/>
            <a:ext cx="2425950" cy="92333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Dekan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Dekan Yardımcıları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Fakülte Sekreteri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587FCB8D-9192-7AE7-448E-912FEBD56AE1}"/>
              </a:ext>
            </a:extLst>
          </p:cNvPr>
          <p:cNvGraphicFramePr/>
          <p:nvPr/>
        </p:nvGraphicFramePr>
        <p:xfrm>
          <a:off x="1882090" y="1704696"/>
          <a:ext cx="9395510" cy="1842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2738E8DD-0054-4143-9C0C-0EB40AC3436C}"/>
              </a:ext>
            </a:extLst>
          </p:cNvPr>
          <p:cNvSpPr txBox="1"/>
          <p:nvPr/>
        </p:nvSpPr>
        <p:spPr>
          <a:xfrm>
            <a:off x="8374275" y="3824523"/>
            <a:ext cx="2645178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Bölüm Dalı Başkanı</a:t>
            </a:r>
          </a:p>
          <a:p>
            <a:r>
              <a:rPr lang="tr-TR" noProof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Anabilim Dalı Başkanı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2BAEC24-2157-6196-244B-860CDFC67014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16522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1445979-3E14-8549-BD89-2CE801A52342}"/>
              </a:ext>
            </a:extLst>
          </p:cNvPr>
          <p:cNvSpPr txBox="1"/>
          <p:nvPr/>
        </p:nvSpPr>
        <p:spPr>
          <a:xfrm>
            <a:off x="5729422" y="1955395"/>
            <a:ext cx="5101347" cy="132343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Bilimsel özerkliğe ve kamu tüzelkişiliğine sahip yüksek düzeyde eğitim-öğretim, bilimsel araştırma, yayın ve danışmanlık yapan; fakülte, enstitü, yüksekokul ve benzeri kuruluş ve birimlerden oluşan bir yükseköğretim kurumudur.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5B3F4DDF-BFD5-874D-A2A1-CC74D7B6F529}"/>
              </a:ext>
            </a:extLst>
          </p:cNvPr>
          <p:cNvGrpSpPr/>
          <p:nvPr/>
        </p:nvGrpSpPr>
        <p:grpSpPr>
          <a:xfrm>
            <a:off x="1882090" y="1955395"/>
            <a:ext cx="3353573" cy="1341429"/>
            <a:chOff x="2752" y="250699"/>
            <a:chExt cx="3353573" cy="1341429"/>
          </a:xfrm>
        </p:grpSpPr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xmlns="" id="{584521E0-0446-5741-AC05-B6C7BEB13C44}"/>
                </a:ext>
              </a:extLst>
            </p:cNvPr>
            <p:cNvSpPr/>
            <p:nvPr/>
          </p:nvSpPr>
          <p:spPr>
            <a:xfrm>
              <a:off x="2752" y="250699"/>
              <a:ext cx="3353573" cy="1341429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4">
              <a:extLst>
                <a:ext uri="{FF2B5EF4-FFF2-40B4-BE49-F238E27FC236}">
                  <a16:creationId xmlns:a16="http://schemas.microsoft.com/office/drawing/2014/main" xmlns="" id="{EB40CC56-6248-FC45-AF70-E10AC6F6034E}"/>
                </a:ext>
              </a:extLst>
            </p:cNvPr>
            <p:cNvSpPr txBox="1"/>
            <p:nvPr/>
          </p:nvSpPr>
          <p:spPr>
            <a:xfrm>
              <a:off x="673467" y="250699"/>
              <a:ext cx="2012144" cy="13414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1600" b="0" i="0" kern="1200" noProof="0" dirty="0">
                  <a:solidFill>
                    <a:schemeClr val="bg1">
                      <a:lumMod val="9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Üniversite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C4C388FE-C92F-6B45-8468-D3D4367EC2BA}"/>
              </a:ext>
            </a:extLst>
          </p:cNvPr>
          <p:cNvGrpSpPr/>
          <p:nvPr/>
        </p:nvGrpSpPr>
        <p:grpSpPr>
          <a:xfrm>
            <a:off x="1882090" y="3430551"/>
            <a:ext cx="3353573" cy="1341429"/>
            <a:chOff x="3020968" y="250699"/>
            <a:chExt cx="3353573" cy="1341429"/>
          </a:xfrm>
        </p:grpSpPr>
        <p:sp>
          <p:nvSpPr>
            <p:cNvPr id="22" name="Chevron 21">
              <a:extLst>
                <a:ext uri="{FF2B5EF4-FFF2-40B4-BE49-F238E27FC236}">
                  <a16:creationId xmlns:a16="http://schemas.microsoft.com/office/drawing/2014/main" xmlns="" id="{A0F8E767-0875-6243-978B-8DA0B0D27DB2}"/>
                </a:ext>
              </a:extLst>
            </p:cNvPr>
            <p:cNvSpPr/>
            <p:nvPr/>
          </p:nvSpPr>
          <p:spPr>
            <a:xfrm>
              <a:off x="3020968" y="250699"/>
              <a:ext cx="3353573" cy="1341429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4">
              <a:extLst>
                <a:ext uri="{FF2B5EF4-FFF2-40B4-BE49-F238E27FC236}">
                  <a16:creationId xmlns:a16="http://schemas.microsoft.com/office/drawing/2014/main" xmlns="" id="{22DEF5A1-77DE-6B43-9703-90EC525E840C}"/>
                </a:ext>
              </a:extLst>
            </p:cNvPr>
            <p:cNvSpPr txBox="1"/>
            <p:nvPr/>
          </p:nvSpPr>
          <p:spPr>
            <a:xfrm>
              <a:off x="3691683" y="250699"/>
              <a:ext cx="2012144" cy="13414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1600" b="0" i="0" kern="1200" noProof="0" dirty="0">
                  <a:solidFill>
                    <a:schemeClr val="bg1">
                      <a:lumMod val="9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Fakülte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xmlns="" id="{7F9CFEB4-B5A7-6C4C-A5E2-06A1B7055D02}"/>
              </a:ext>
            </a:extLst>
          </p:cNvPr>
          <p:cNvGrpSpPr/>
          <p:nvPr/>
        </p:nvGrpSpPr>
        <p:grpSpPr>
          <a:xfrm>
            <a:off x="1882090" y="4893833"/>
            <a:ext cx="3353573" cy="1341429"/>
            <a:chOff x="6039184" y="250699"/>
            <a:chExt cx="3353573" cy="1341429"/>
          </a:xfrm>
        </p:grpSpPr>
        <p:sp>
          <p:nvSpPr>
            <p:cNvPr id="26" name="Chevron 25">
              <a:extLst>
                <a:ext uri="{FF2B5EF4-FFF2-40B4-BE49-F238E27FC236}">
                  <a16:creationId xmlns:a16="http://schemas.microsoft.com/office/drawing/2014/main" xmlns="" id="{A1081163-2600-5C4A-8888-0AC7F8FBA232}"/>
                </a:ext>
              </a:extLst>
            </p:cNvPr>
            <p:cNvSpPr/>
            <p:nvPr/>
          </p:nvSpPr>
          <p:spPr>
            <a:xfrm>
              <a:off x="6039184" y="250699"/>
              <a:ext cx="3353573" cy="1341429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hevron 4">
              <a:extLst>
                <a:ext uri="{FF2B5EF4-FFF2-40B4-BE49-F238E27FC236}">
                  <a16:creationId xmlns:a16="http://schemas.microsoft.com/office/drawing/2014/main" xmlns="" id="{2A0167E6-8706-2945-9F32-E4D722918004}"/>
                </a:ext>
              </a:extLst>
            </p:cNvPr>
            <p:cNvSpPr txBox="1"/>
            <p:nvPr/>
          </p:nvSpPr>
          <p:spPr>
            <a:xfrm>
              <a:off x="6709899" y="250699"/>
              <a:ext cx="2012144" cy="13414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008" tIns="21336" rIns="21336" bIns="21336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1600" b="0" i="0" kern="1200" noProof="0" dirty="0">
                  <a:solidFill>
                    <a:schemeClr val="bg1">
                      <a:lumMod val="9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Bölüm</a:t>
              </a:r>
            </a:p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tr-TR" sz="1600" b="0" i="0" kern="1200" noProof="0" dirty="0">
                  <a:solidFill>
                    <a:schemeClr val="bg1">
                      <a:lumMod val="95000"/>
                    </a:schemeClr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Anabilim Dalı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19889FA-CA09-3B49-9D09-40D7A52B3C84}"/>
              </a:ext>
            </a:extLst>
          </p:cNvPr>
          <p:cNvSpPr txBox="1"/>
          <p:nvPr/>
        </p:nvSpPr>
        <p:spPr>
          <a:xfrm>
            <a:off x="5742564" y="3685766"/>
            <a:ext cx="511448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Yüksek düzeyde eğitim - öğretim, bilimsel araştırma ve yayın yapan; kendisine birimler bağlanabilen bir yükseköğretim kurumudur.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934C4C5-59AF-4348-BCB4-A13FB084BEE4}"/>
              </a:ext>
            </a:extLst>
          </p:cNvPr>
          <p:cNvSpPr txBox="1"/>
          <p:nvPr/>
        </p:nvSpPr>
        <p:spPr>
          <a:xfrm>
            <a:off x="5729422" y="4996882"/>
            <a:ext cx="5114489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Bölüm: Amaç, kapsam ve nitelik yönünden bir bütün teşkil eden, birbirini tamamlayan veya birbirine yakın anabilim ve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anasanat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dallarından oluşan; fakültelerin ve yüksekokulların eğitim-öğretim, bilimsel araştırma ve uygulama birimidir. </a:t>
            </a:r>
            <a:endParaRPr lang="tr-TR" sz="1600" i="1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5FCF43EF-3ECF-FE4A-AE08-07F727894AD2}"/>
              </a:ext>
            </a:extLst>
          </p:cNvPr>
          <p:cNvSpPr txBox="1"/>
          <p:nvPr/>
        </p:nvSpPr>
        <p:spPr>
          <a:xfrm>
            <a:off x="5729421" y="6234811"/>
            <a:ext cx="5101347" cy="24622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tr-TR" sz="10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Kaynak: </a:t>
            </a:r>
            <a:r>
              <a:rPr lang="tr-TR" sz="1000" i="1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Yükseköğretim Kanunu</a:t>
            </a:r>
          </a:p>
        </p:txBody>
      </p:sp>
    </p:spTree>
    <p:extLst>
      <p:ext uri="{BB962C8B-B14F-4D97-AF65-F5344CB8AC3E}">
        <p14:creationId xmlns:p14="http://schemas.microsoft.com/office/powerpoint/2010/main" val="3281537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rof. Dr. Hasan TÜRKEZ">
            <a:extLst>
              <a:ext uri="{FF2B5EF4-FFF2-40B4-BE49-F238E27FC236}">
                <a16:creationId xmlns:a16="http://schemas.microsoft.com/office/drawing/2014/main" xmlns="" id="{1E1C2410-61C1-71D5-E6C1-3B0575A51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6"/>
          <a:stretch/>
        </p:blipFill>
        <p:spPr bwMode="auto">
          <a:xfrm>
            <a:off x="1727979" y="4303869"/>
            <a:ext cx="1354456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Prof. Dr. Bülent ÇAVUŞOĞLU">
            <a:extLst>
              <a:ext uri="{FF2B5EF4-FFF2-40B4-BE49-F238E27FC236}">
                <a16:creationId xmlns:a16="http://schemas.microsoft.com/office/drawing/2014/main" xmlns="" id="{E3D51C25-10FF-D616-FD3E-399054502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464" y="4292532"/>
            <a:ext cx="1647185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Prof. Dr. Reyhan KELEŞ">
            <a:extLst>
              <a:ext uri="{FF2B5EF4-FFF2-40B4-BE49-F238E27FC236}">
                <a16:creationId xmlns:a16="http://schemas.microsoft.com/office/drawing/2014/main" xmlns="" id="{750DCEA8-09BF-26BE-A325-1CE139A15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290" y="4304930"/>
            <a:ext cx="1647187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rof. Dr. Yüksel GÖKTAŞ">
            <a:extLst>
              <a:ext uri="{FF2B5EF4-FFF2-40B4-BE49-F238E27FC236}">
                <a16:creationId xmlns:a16="http://schemas.microsoft.com/office/drawing/2014/main" xmlns="" id="{55F898C2-4A68-3696-02BA-27E8D8C55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118" y="4332310"/>
            <a:ext cx="1647187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Prof. Dr. Hasan YILMAZ">
            <a:extLst>
              <a:ext uri="{FF2B5EF4-FFF2-40B4-BE49-F238E27FC236}">
                <a16:creationId xmlns:a16="http://schemas.microsoft.com/office/drawing/2014/main" xmlns="" id="{3A77C1FF-CF36-A34B-4D9A-D25E4186CE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7" t="15080" b="26539"/>
          <a:stretch/>
        </p:blipFill>
        <p:spPr bwMode="auto">
          <a:xfrm>
            <a:off x="9585032" y="4320234"/>
            <a:ext cx="1434420" cy="1188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rof. Dr. Ahmet HACIMÜFTÜOĞLU">
            <a:extLst>
              <a:ext uri="{FF2B5EF4-FFF2-40B4-BE49-F238E27FC236}">
                <a16:creationId xmlns:a16="http://schemas.microsoft.com/office/drawing/2014/main" xmlns="" id="{3EF1A197-B05A-51C2-886F-D8BF928EC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448" y="1701028"/>
            <a:ext cx="2027307" cy="1463040"/>
          </a:xfrm>
          <a:prstGeom prst="rect">
            <a:avLst/>
          </a:prstGeom>
          <a:noFill/>
          <a:effectLst>
            <a:outerShdw blurRad="292100" dist="1397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Yönetimi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3D64EFF-B95C-DA42-B848-466D869EAD67}"/>
              </a:ext>
            </a:extLst>
          </p:cNvPr>
          <p:cNvSpPr/>
          <p:nvPr/>
        </p:nvSpPr>
        <p:spPr>
          <a:xfrm>
            <a:off x="1546887" y="3316840"/>
            <a:ext cx="2546430" cy="654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100" b="1" noProof="1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Rektör</a:t>
            </a:r>
            <a:endParaRPr lang="tr-TR" sz="11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spcAft>
                <a:spcPts val="300"/>
              </a:spcAft>
            </a:pPr>
            <a:r>
              <a:rPr lang="tr-TR" sz="10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Ahmet HACIMÜFTÜOĞLU</a:t>
            </a:r>
          </a:p>
          <a:p>
            <a:pPr algn="ctr">
              <a:spcAft>
                <a:spcPts val="300"/>
              </a:spcAft>
            </a:pPr>
            <a:r>
              <a:rPr lang="tr-TR" sz="10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Tıp Fakültesi</a:t>
            </a:r>
            <a:r>
              <a:rPr lang="tr-TR" sz="1200" dirty="0">
                <a:solidFill>
                  <a:srgbClr val="63646B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 </a:t>
            </a:r>
            <a:endParaRPr lang="tr-TR" sz="12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6672CAEC-AC4A-EC4C-BB5C-C545DF915821}"/>
              </a:ext>
            </a:extLst>
          </p:cNvPr>
          <p:cNvSpPr/>
          <p:nvPr/>
        </p:nvSpPr>
        <p:spPr>
          <a:xfrm>
            <a:off x="1432621" y="5597870"/>
            <a:ext cx="1867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Hasan TÜRKEZ</a:t>
            </a:r>
          </a:p>
          <a:p>
            <a:pPr algn="ctr"/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Tıp Fakültesi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A272539-C88D-2C4A-B037-16E61B14CFAB}"/>
              </a:ext>
            </a:extLst>
          </p:cNvPr>
          <p:cNvSpPr/>
          <p:nvPr/>
        </p:nvSpPr>
        <p:spPr>
          <a:xfrm>
            <a:off x="3423449" y="5597871"/>
            <a:ext cx="1867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Bülent ÇAVUŞOĞLU</a:t>
            </a:r>
          </a:p>
          <a:p>
            <a:pPr algn="ctr"/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Mühendislik Fakültesi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D09539F5-69B2-C840-8494-92DAAFF8DEA3}"/>
              </a:ext>
            </a:extLst>
          </p:cNvPr>
          <p:cNvSpPr/>
          <p:nvPr/>
        </p:nvSpPr>
        <p:spPr>
          <a:xfrm>
            <a:off x="5414277" y="5597871"/>
            <a:ext cx="1867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Reyhan KELEŞ</a:t>
            </a:r>
          </a:p>
          <a:p>
            <a:pPr algn="ctr"/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İlahiyat Fakültesi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21AF4A81-F381-1E4C-9E1A-D04C13DAD34E}"/>
              </a:ext>
            </a:extLst>
          </p:cNvPr>
          <p:cNvSpPr/>
          <p:nvPr/>
        </p:nvSpPr>
        <p:spPr>
          <a:xfrm>
            <a:off x="7431805" y="5572046"/>
            <a:ext cx="18672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Yüksel GÖKTAŞ</a:t>
            </a:r>
          </a:p>
          <a:p>
            <a:pPr algn="ctr"/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Mühendislik Fakültesi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0669A4F-AC7A-A44E-9A2A-5144FBA5121C}"/>
              </a:ext>
            </a:extLst>
          </p:cNvPr>
          <p:cNvSpPr/>
          <p:nvPr/>
        </p:nvSpPr>
        <p:spPr>
          <a:xfrm>
            <a:off x="9299020" y="5573609"/>
            <a:ext cx="2037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 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</a:t>
            </a:r>
            <a:r>
              <a:rPr lang="tr-TR" sz="9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Hasan YILMAZ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Mimarlık ve Tasarım Fakültesi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7AE357F-4B6B-D344-BE3F-1667CB21D28C}"/>
              </a:ext>
            </a:extLst>
          </p:cNvPr>
          <p:cNvSpPr txBox="1"/>
          <p:nvPr/>
        </p:nvSpPr>
        <p:spPr>
          <a:xfrm>
            <a:off x="4637106" y="1915535"/>
            <a:ext cx="49646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Rektör</a:t>
            </a:r>
            <a:r>
              <a:rPr lang="tr-TR" sz="16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;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bir üniversiteyi yasalar uyarınca yöneten, üniversitenin tüzelkişiliğini temsil eden, öğretimin düzenli yürütülmesinden sorumlu akademik ve idari olarak en üst düzey yöneticidir.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3DBE6913-89A2-0148-9771-FE8E1A5C3B03}"/>
              </a:ext>
            </a:extLst>
          </p:cNvPr>
          <p:cNvSpPr/>
          <p:nvPr/>
        </p:nvSpPr>
        <p:spPr>
          <a:xfrm flipV="1">
            <a:off x="1581341" y="4045978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7745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14" grpId="0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Öğrenci Dekanlığı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E1A6FD8-7E92-815E-5CD2-13F2F2D8646C}"/>
              </a:ext>
            </a:extLst>
          </p:cNvPr>
          <p:cNvSpPr txBox="1"/>
          <p:nvPr/>
        </p:nvSpPr>
        <p:spPr>
          <a:xfrm>
            <a:off x="6751249" y="1766465"/>
            <a:ext cx="47741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 Dekanlığı,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öğrencilerin karşılaşacakları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barınma, yemek, ulaşım ve sağlık gibi temel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sorunları tespitinde ve çözüme kavuşturulmasına katkı sağlamak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kültür-sanat-sportif faaliyetlere katkı sağlamak ve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kampüs hayatına uyumlarını kolaylaştırıcı faaliyetler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sunmaktadır.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988B69A-6917-0C9C-5972-D983B096ECC5}"/>
              </a:ext>
            </a:extLst>
          </p:cNvPr>
          <p:cNvSpPr/>
          <p:nvPr/>
        </p:nvSpPr>
        <p:spPr>
          <a:xfrm>
            <a:off x="6341066" y="1766465"/>
            <a:ext cx="191251" cy="156966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B0A2709-1EDA-0853-E0B5-76FA5DD7F8C4}"/>
              </a:ext>
            </a:extLst>
          </p:cNvPr>
          <p:cNvSpPr txBox="1"/>
          <p:nvPr/>
        </p:nvSpPr>
        <p:spPr>
          <a:xfrm>
            <a:off x="6751249" y="5071359"/>
            <a:ext cx="47741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Öğrencilerin ihtiyaç duydukları anlarda, genel veya bireysel akademik veya idari sorunlarını, her konudaki dilek, istek ve önerilerini,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yönetimine aktarmada köprü vazifesi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11E1512-A0A6-6C70-94BF-66BD98B24945}"/>
              </a:ext>
            </a:extLst>
          </p:cNvPr>
          <p:cNvSpPr txBox="1"/>
          <p:nvPr/>
        </p:nvSpPr>
        <p:spPr>
          <a:xfrm>
            <a:off x="6751249" y="3736389"/>
            <a:ext cx="47741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Öğrencilerin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üniversitedeki akademik ve yaşam kalitesi ile ilgili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önerilerini, soru ve sorunlarını paylaşabilecekleri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çözüm odaklı bir birimdir.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E7186FC8-CA78-1102-049F-E7964F0B4CEE}"/>
              </a:ext>
            </a:extLst>
          </p:cNvPr>
          <p:cNvSpPr/>
          <p:nvPr/>
        </p:nvSpPr>
        <p:spPr>
          <a:xfrm>
            <a:off x="6341067" y="3635673"/>
            <a:ext cx="182880" cy="10324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BCDBBBE-E3DC-74E4-6C96-D2453D9804F9}"/>
              </a:ext>
            </a:extLst>
          </p:cNvPr>
          <p:cNvSpPr/>
          <p:nvPr/>
        </p:nvSpPr>
        <p:spPr>
          <a:xfrm>
            <a:off x="6341067" y="5071359"/>
            <a:ext cx="182880" cy="12230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59BA32B-C63F-0BDE-61E3-27209A9B5C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53263" b="34211"/>
          <a:stretch/>
        </p:blipFill>
        <p:spPr>
          <a:xfrm>
            <a:off x="1765856" y="2490041"/>
            <a:ext cx="3674896" cy="29873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66002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CF8E29B-2205-BECD-39F5-9D8FB2422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6652580-A4AD-FB50-BBA7-2C3AB0AD1288}"/>
              </a:ext>
            </a:extLst>
          </p:cNvPr>
          <p:cNvSpPr/>
          <p:nvPr/>
        </p:nvSpPr>
        <p:spPr>
          <a:xfrm>
            <a:off x="1542933" y="5112162"/>
            <a:ext cx="9784080" cy="1453231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BAF6644E-4680-6D6B-0B5B-51AAD83412C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946" b="1"/>
          <a:stretch/>
        </p:blipFill>
        <p:spPr>
          <a:xfrm>
            <a:off x="1549293" y="1623047"/>
            <a:ext cx="9784080" cy="12372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2F32CEE-45E4-5EF6-2CF2-E8234B5694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991" b="-2"/>
          <a:stretch/>
        </p:blipFill>
        <p:spPr>
          <a:xfrm>
            <a:off x="6145522" y="2890557"/>
            <a:ext cx="5181491" cy="2167537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7175A22B-3698-1480-B56B-9C976917D8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Öğrenci İşleri Daire Başkanlığı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6EC414EA-9D95-9DAA-95DE-0C8EC1358A60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07EE9ED9-9B45-B26C-A942-F5E74AAB45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1587"/>
          <a:stretch/>
        </p:blipFill>
        <p:spPr>
          <a:xfrm>
            <a:off x="1542930" y="2893912"/>
            <a:ext cx="4553070" cy="21641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E8F7C6C-E1AD-FAF2-B521-8982D7BA7310}"/>
              </a:ext>
            </a:extLst>
          </p:cNvPr>
          <p:cNvSpPr txBox="1"/>
          <p:nvPr/>
        </p:nvSpPr>
        <p:spPr>
          <a:xfrm>
            <a:off x="1950601" y="5624312"/>
            <a:ext cx="4662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birimler.atauni.edu.tr/</a:t>
            </a:r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ogrenci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-isleri-daire-</a:t>
            </a:r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baskanligi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/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7DF954F-CF1A-B482-3444-5F573D1DD5CF}"/>
              </a:ext>
            </a:extLst>
          </p:cNvPr>
          <p:cNvSpPr/>
          <p:nvPr/>
        </p:nvSpPr>
        <p:spPr>
          <a:xfrm>
            <a:off x="1002701" y="490951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89350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23EE43-0E46-CB6E-37CB-F6BCEC35C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18B86092-9B92-915A-2565-A1CC079B9381}"/>
              </a:ext>
            </a:extLst>
          </p:cNvPr>
          <p:cNvSpPr/>
          <p:nvPr/>
        </p:nvSpPr>
        <p:spPr>
          <a:xfrm>
            <a:off x="1542933" y="5066949"/>
            <a:ext cx="9784080" cy="1498443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0E22E4A9-CD79-A1FE-3348-81D1D0556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Kulüpler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87E21C3-A439-17C2-DF06-90C51CFC25FA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201B977-A49D-525C-A003-5951131420E7}"/>
              </a:ext>
            </a:extLst>
          </p:cNvPr>
          <p:cNvSpPr txBox="1"/>
          <p:nvPr/>
        </p:nvSpPr>
        <p:spPr>
          <a:xfrm>
            <a:off x="1542931" y="5904012"/>
            <a:ext cx="9784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6075"/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Üniversitemizde Faaliyet Gösteren Öğrenci Kulüpleri Listesi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D5F9BB1-BF17-A558-AE1C-FFFFCEDE1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2932" y="1621497"/>
            <a:ext cx="9784080" cy="33830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DC5A9D4-F138-79B7-92DC-DD176C7B174C}"/>
              </a:ext>
            </a:extLst>
          </p:cNvPr>
          <p:cNvSpPr txBox="1"/>
          <p:nvPr/>
        </p:nvSpPr>
        <p:spPr>
          <a:xfrm>
            <a:off x="1542931" y="5381880"/>
            <a:ext cx="9784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6075"/>
            <a:r>
              <a:rPr lang="tr-TR" noProof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250’ye yakın öğrenci </a:t>
            </a:r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kulübü</a:t>
            </a:r>
            <a:endParaRPr lang="tr-TR" noProof="1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368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Barınma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461AEFD1-93C9-7EAD-D028-0A2F6904F51E}"/>
              </a:ext>
            </a:extLst>
          </p:cNvPr>
          <p:cNvGrpSpPr>
            <a:grpSpLocks noChangeAspect="1"/>
          </p:cNvGrpSpPr>
          <p:nvPr/>
        </p:nvGrpSpPr>
        <p:grpSpPr>
          <a:xfrm>
            <a:off x="1542933" y="1621499"/>
            <a:ext cx="9784080" cy="2725770"/>
            <a:chOff x="1811586" y="1787991"/>
            <a:chExt cx="9811702" cy="2733465"/>
          </a:xfrm>
        </p:grpSpPr>
        <p:pic>
          <p:nvPicPr>
            <p:cNvPr id="4" name="Resim 3">
              <a:extLst>
                <a:ext uri="{FF2B5EF4-FFF2-40B4-BE49-F238E27FC236}">
                  <a16:creationId xmlns:a16="http://schemas.microsoft.com/office/drawing/2014/main" xmlns="" id="{ADD7C674-1027-498C-B433-D3DB5D04D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6014"/>
            <a:stretch/>
          </p:blipFill>
          <p:spPr>
            <a:xfrm>
              <a:off x="1811586" y="1787991"/>
              <a:ext cx="3853234" cy="2733464"/>
            </a:xfrm>
            <a:prstGeom prst="rect">
              <a:avLst/>
            </a:prstGeom>
          </p:spPr>
        </p:pic>
        <p:pic>
          <p:nvPicPr>
            <p:cNvPr id="6" name="Resim 5">
              <a:extLst>
                <a:ext uri="{FF2B5EF4-FFF2-40B4-BE49-F238E27FC236}">
                  <a16:creationId xmlns:a16="http://schemas.microsoft.com/office/drawing/2014/main" xmlns="" id="{A6B33A08-478A-43B2-9466-FD02A402F7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4189"/>
            <a:stretch/>
          </p:blipFill>
          <p:spPr>
            <a:xfrm>
              <a:off x="5754029" y="1787991"/>
              <a:ext cx="5869259" cy="2733465"/>
            </a:xfrm>
            <a:prstGeom prst="rect">
              <a:avLst/>
            </a:prstGeom>
          </p:spPr>
        </p:pic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A85823A-44EF-516F-D9D2-DDF17F3FC9BD}"/>
              </a:ext>
            </a:extLst>
          </p:cNvPr>
          <p:cNvSpPr/>
          <p:nvPr/>
        </p:nvSpPr>
        <p:spPr>
          <a:xfrm>
            <a:off x="1542933" y="4412608"/>
            <a:ext cx="9784080" cy="2152783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48F4828-A66D-4FB4-810A-6D2C5CD3FF1E}"/>
              </a:ext>
            </a:extLst>
          </p:cNvPr>
          <p:cNvSpPr txBox="1"/>
          <p:nvPr/>
        </p:nvSpPr>
        <p:spPr>
          <a:xfrm>
            <a:off x="1542933" y="5005134"/>
            <a:ext cx="9660393" cy="90794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404813" indent="-284163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Merkez yerleşkede Kredi ve Yurtlar Kurumuna ait birçok yurt bulunmaktadır.</a:t>
            </a:r>
          </a:p>
          <a:p>
            <a:pPr marL="404813" indent="-284163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Milli Savunma Bakanlığı, Emniyet Genel Müdürlüğü, Kızılay, çeşitli sivil toplum kuruluşları ve özel sektöre ait yurt binaları da üniversite öğrencilerine hizmet sunmaktadır.</a:t>
            </a:r>
            <a:endParaRPr lang="en-US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97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Spor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ACA8C0E-883C-147B-609B-091E595976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933" y="1621499"/>
            <a:ext cx="9791992" cy="338577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24345F45-3989-E166-C3C5-0B3173D640E2}"/>
              </a:ext>
            </a:extLst>
          </p:cNvPr>
          <p:cNvSpPr/>
          <p:nvPr/>
        </p:nvSpPr>
        <p:spPr>
          <a:xfrm>
            <a:off x="1542934" y="5032690"/>
            <a:ext cx="9790386" cy="1532701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DE58ABD-5436-7FB2-00B0-FD2E865D6F13}"/>
              </a:ext>
            </a:extLst>
          </p:cNvPr>
          <p:cNvSpPr txBox="1"/>
          <p:nvPr/>
        </p:nvSpPr>
        <p:spPr>
          <a:xfrm>
            <a:off x="1541329" y="5124611"/>
            <a:ext cx="9790386" cy="1323439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404813" indent="-284163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Uluslararası standart­lara sahip 3000 seyirci kapasiteli bir stadyum</a:t>
            </a:r>
          </a:p>
          <a:p>
            <a:pPr marL="404813" indent="-284163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10 spor salonu</a:t>
            </a:r>
          </a:p>
          <a:p>
            <a:pPr marL="404813" indent="-284163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2 yüzme havuzu</a:t>
            </a:r>
          </a:p>
          <a:p>
            <a:pPr marL="404813" indent="-284163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2 spor kompleksi</a:t>
            </a:r>
          </a:p>
          <a:p>
            <a:pPr marL="404813" indent="-284163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Uluslararası standartlara sahip bir spor merkezi</a:t>
            </a:r>
          </a:p>
        </p:txBody>
      </p:sp>
    </p:spTree>
    <p:extLst>
      <p:ext uri="{BB962C8B-B14F-4D97-AF65-F5344CB8AC3E}">
        <p14:creationId xmlns:p14="http://schemas.microsoft.com/office/powerpoint/2010/main" val="675053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B3CE12A0-967C-C791-1457-BED632985522}"/>
              </a:ext>
            </a:extLst>
          </p:cNvPr>
          <p:cNvSpPr/>
          <p:nvPr/>
        </p:nvSpPr>
        <p:spPr>
          <a:xfrm>
            <a:off x="1547106" y="5047990"/>
            <a:ext cx="9774779" cy="1517402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Kültür ve Sanat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8028305-7966-22D4-844B-07ECF26DD9E9}"/>
              </a:ext>
            </a:extLst>
          </p:cNvPr>
          <p:cNvSpPr txBox="1"/>
          <p:nvPr/>
        </p:nvSpPr>
        <p:spPr>
          <a:xfrm>
            <a:off x="1542929" y="5367857"/>
            <a:ext cx="9774779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404813" indent="-287338">
              <a:buFont typeface="Wingdings" pitchFamily="2" charset="2"/>
              <a:buChar char="§"/>
            </a:pP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Kültür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ve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Sanat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Merkezleri</a:t>
            </a:r>
            <a:endParaRPr lang="en-US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404813" indent="-287338">
              <a:buFont typeface="Wingdings" pitchFamily="2" charset="2"/>
              <a:buChar char="§"/>
            </a:pP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Müzeler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(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Biyoçeşitlilik Bilim Müzesi,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Güzel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Sanatlar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Fakültesi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Müzesi</a:t>
            </a:r>
            <a:r>
              <a:rPr lang="en-US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Ata Buz Müzesi, Hurufat Müzesi, Ziraat Fakültesi Tarım Müzesi, İletişim Müzesi ve Sağlık Müzesi)</a:t>
            </a:r>
            <a:endParaRPr lang="en-US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A4738AB-A481-C37C-6099-85BED303F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932" y="1621499"/>
            <a:ext cx="9774780" cy="337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9834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29EB90B-A3CA-FE33-E1B4-27CF17D1744D}"/>
              </a:ext>
            </a:extLst>
          </p:cNvPr>
          <p:cNvSpPr/>
          <p:nvPr/>
        </p:nvSpPr>
        <p:spPr>
          <a:xfrm>
            <a:off x="1542932" y="5056340"/>
            <a:ext cx="9786065" cy="1509051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Kütüphaneler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C98465A-9696-9D14-0D3A-99A79CCF28A9}"/>
              </a:ext>
            </a:extLst>
          </p:cNvPr>
          <p:cNvSpPr txBox="1"/>
          <p:nvPr/>
        </p:nvSpPr>
        <p:spPr>
          <a:xfrm>
            <a:off x="1542931" y="5369808"/>
            <a:ext cx="9786065" cy="830997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404813" indent="-287338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Kütüphane</a:t>
            </a:r>
          </a:p>
          <a:p>
            <a:pPr marL="404813" indent="-287338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Seçili eserlerin yer aldığı okuma salonu</a:t>
            </a:r>
          </a:p>
          <a:p>
            <a:pPr marL="404813" indent="-287338"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Robotik kodlama alanlarının yer aldığı öğrenci merkezi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DF8277F6-1C49-59DF-F323-AF6EFC4039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933" y="1621499"/>
            <a:ext cx="9786065" cy="33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48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C7F91E-4E4A-C3D5-1516-5A899D3C4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32FAE197-AE6C-109F-D7BA-1A9B92AC6F7F}"/>
              </a:ext>
            </a:extLst>
          </p:cNvPr>
          <p:cNvSpPr/>
          <p:nvPr/>
        </p:nvSpPr>
        <p:spPr>
          <a:xfrm>
            <a:off x="1542934" y="5077216"/>
            <a:ext cx="9784080" cy="1488175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9AF8C110-A6A1-C4E7-E910-58FE890FCB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Sağlık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E33A20DC-ED04-6D43-AD96-831640B7D9F4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1531216-F972-5BF0-1DF5-AB1878A33522}"/>
              </a:ext>
            </a:extLst>
          </p:cNvPr>
          <p:cNvSpPr txBox="1"/>
          <p:nvPr/>
        </p:nvSpPr>
        <p:spPr>
          <a:xfrm>
            <a:off x="1542931" y="5254049"/>
            <a:ext cx="447306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28600"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Araştırma Hastanesi:</a:t>
            </a:r>
          </a:p>
          <a:p>
            <a:pPr indent="228600"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Randevu için web sayfasını ziyaret ediniz,</a:t>
            </a:r>
          </a:p>
          <a:p>
            <a:pPr indent="228600">
              <a:spcBef>
                <a:spcPts val="600"/>
              </a:spcBef>
              <a:spcAft>
                <a:spcPts val="600"/>
              </a:spcAft>
            </a:pPr>
            <a:r>
              <a:rPr lang="tr-TR" sz="1600" strike="noStrike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https://hastane.atauni.edu.tr</a:t>
            </a:r>
            <a:endParaRPr lang="tr-TR" sz="1600" strike="noStrike" dirty="0">
              <a:solidFill>
                <a:schemeClr val="bg1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Resim 4">
            <a:extLst>
              <a:ext uri="{FF2B5EF4-FFF2-40B4-BE49-F238E27FC236}">
                <a16:creationId xmlns:a16="http://schemas.microsoft.com/office/drawing/2014/main" xmlns="" id="{DB85F558-D81D-1310-0A75-9AA98DBDC3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192" b="19920"/>
          <a:stretch/>
        </p:blipFill>
        <p:spPr>
          <a:xfrm>
            <a:off x="6742984" y="1659392"/>
            <a:ext cx="2533421" cy="13150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E9FF655C-034F-426F-D0FF-9AE574BA7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2931" y="1621499"/>
            <a:ext cx="9784080" cy="33830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8F82F35-5DB9-0686-0D68-6600450BE8CF}"/>
              </a:ext>
            </a:extLst>
          </p:cNvPr>
          <p:cNvSpPr txBox="1"/>
          <p:nvPr/>
        </p:nvSpPr>
        <p:spPr>
          <a:xfrm>
            <a:off x="6362166" y="5235988"/>
            <a:ext cx="484787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Klinik Diş Hekimliği: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Muayene olmak için öncelikle fakülteyi ziyaret etmeniz, sonrasında istenilen klinikler için yüz yüze randevu almanız gerekmektedir.</a:t>
            </a:r>
          </a:p>
        </p:txBody>
      </p:sp>
    </p:spTree>
    <p:extLst>
      <p:ext uri="{BB962C8B-B14F-4D97-AF65-F5344CB8AC3E}">
        <p14:creationId xmlns:p14="http://schemas.microsoft.com/office/powerpoint/2010/main" val="25902236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66F7A9-1D48-039C-4719-961795E22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1AB35B3-6801-8CA9-375E-A168F7E974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106" t="8742"/>
          <a:stretch/>
        </p:blipFill>
        <p:spPr>
          <a:xfrm>
            <a:off x="7443215" y="1621497"/>
            <a:ext cx="3883797" cy="261217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D57008C-194B-1640-420C-738E556E5E7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87" t="29847" r="4877"/>
          <a:stretch/>
        </p:blipFill>
        <p:spPr>
          <a:xfrm>
            <a:off x="1542928" y="1621498"/>
            <a:ext cx="5824729" cy="2612174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AA842731-99B4-DC97-D612-16B0265FCDFE}"/>
              </a:ext>
            </a:extLst>
          </p:cNvPr>
          <p:cNvSpPr/>
          <p:nvPr/>
        </p:nvSpPr>
        <p:spPr>
          <a:xfrm>
            <a:off x="1542934" y="4290238"/>
            <a:ext cx="9784080" cy="2275154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DBBA8EED-8BC2-BBFC-D07A-20781AFE6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Kampüste Yaşam - Acil Durum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4A86170-CE04-BCE6-04CD-954F32903488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D30EC1-C566-7C7E-34D6-0E3F6EF435DC}"/>
              </a:ext>
            </a:extLst>
          </p:cNvPr>
          <p:cNvSpPr txBox="1"/>
          <p:nvPr/>
        </p:nvSpPr>
        <p:spPr>
          <a:xfrm>
            <a:off x="1542932" y="4648632"/>
            <a:ext cx="9784084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34950">
              <a:spcAft>
                <a:spcPts val="600"/>
              </a:spcAft>
            </a:pPr>
            <a:r>
              <a:rPr lang="tr-TR" strike="noStrike" dirty="0">
                <a:solidFill>
                  <a:schemeClr val="bg1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Merkez Kampüs:</a:t>
            </a:r>
          </a:p>
          <a:p>
            <a:pPr indent="234950">
              <a:spcAft>
                <a:spcPts val="600"/>
              </a:spcAft>
            </a:pPr>
            <a:r>
              <a:rPr lang="tr-TR" strike="noStrike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Acil durumlar için aşağıdaki numarayı arayınız.</a:t>
            </a:r>
          </a:p>
          <a:p>
            <a:pPr indent="234950">
              <a:spcAft>
                <a:spcPts val="600"/>
              </a:spcAft>
            </a:pPr>
            <a:endParaRPr lang="tr-TR" strike="noStrike" dirty="0">
              <a:solidFill>
                <a:schemeClr val="bg1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indent="234950">
              <a:spcAft>
                <a:spcPts val="600"/>
              </a:spcAft>
            </a:pPr>
            <a:r>
              <a:rPr lang="tr-TR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Kampüs Güvenlik:</a:t>
            </a:r>
            <a:r>
              <a:rPr lang="tr-TR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</a:t>
            </a:r>
            <a:r>
              <a:rPr lang="tr-TR" b="1" strike="noStrike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+90 442 231 </a:t>
            </a:r>
            <a:r>
              <a:rPr lang="tr-TR" b="1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3333</a:t>
            </a:r>
          </a:p>
        </p:txBody>
      </p:sp>
    </p:spTree>
    <p:extLst>
      <p:ext uri="{BB962C8B-B14F-4D97-AF65-F5344CB8AC3E}">
        <p14:creationId xmlns:p14="http://schemas.microsoft.com/office/powerpoint/2010/main" val="3506800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5D24A6F4-B6C2-8B61-BAFD-6DD50577BECA}"/>
              </a:ext>
            </a:extLst>
          </p:cNvPr>
          <p:cNvSpPr/>
          <p:nvPr/>
        </p:nvSpPr>
        <p:spPr>
          <a:xfrm>
            <a:off x="1536300" y="1621499"/>
            <a:ext cx="5094826" cy="48118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468A105-9BFF-3349-2719-2B2391ED47E1}"/>
              </a:ext>
            </a:extLst>
          </p:cNvPr>
          <p:cNvSpPr/>
          <p:nvPr/>
        </p:nvSpPr>
        <p:spPr>
          <a:xfrm>
            <a:off x="6626863" y="1621499"/>
            <a:ext cx="4929369" cy="4811860"/>
          </a:xfrm>
          <a:prstGeom prst="rect">
            <a:avLst/>
          </a:prstGeom>
          <a:solidFill>
            <a:srgbClr val="1F1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Haberdar Olmak için Takip Edin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FCC4E5-7A91-A0D9-3FE8-EDBC61C45708}"/>
              </a:ext>
            </a:extLst>
          </p:cNvPr>
          <p:cNvSpPr txBox="1"/>
          <p:nvPr/>
        </p:nvSpPr>
        <p:spPr>
          <a:xfrm>
            <a:off x="1913231" y="3340955"/>
            <a:ext cx="30905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Atatürk Üniversitesi Rektörlüğü </a:t>
            </a:r>
            <a:br>
              <a:rPr lang="en-US" sz="1600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600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25240 Erzurum</a:t>
            </a:r>
          </a:p>
          <a:p>
            <a:endParaRPr lang="en-US" sz="16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sz="1600" strike="noStrike" dirty="0">
                <a:solidFill>
                  <a:schemeClr val="bg1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+90 442 231 1111</a:t>
            </a:r>
            <a:endParaRPr lang="tr-TR" sz="16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50523B32-6752-DB4D-3E98-DD84790384E8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7089895" y="2740782"/>
            <a:ext cx="506720" cy="50672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6154B6F-B40F-21D0-39E4-8A444DA114C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7121804" y="5544661"/>
            <a:ext cx="474811" cy="4748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B7F25D3A-E044-0607-4322-7005DC478B42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</a:blip>
          <a:stretch>
            <a:fillRect/>
          </a:stretch>
        </p:blipFill>
        <p:spPr>
          <a:xfrm>
            <a:off x="7121804" y="4866394"/>
            <a:ext cx="474811" cy="47481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4571C895-673E-1956-F7F1-8A3BBA7733C5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bright="70000" contrast="-70000"/>
          </a:blip>
          <a:stretch>
            <a:fillRect/>
          </a:stretch>
        </p:blipFill>
        <p:spPr>
          <a:xfrm>
            <a:off x="7066282" y="3419309"/>
            <a:ext cx="553946" cy="55394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7864140-4E2E-CB6F-B808-AB27EE00E20C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</a:blip>
          <a:stretch>
            <a:fillRect/>
          </a:stretch>
        </p:blipFill>
        <p:spPr>
          <a:xfrm>
            <a:off x="7113659" y="4176711"/>
            <a:ext cx="474811" cy="47481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9C01BBC-22E2-BE47-9D79-1C630BD5E672}"/>
              </a:ext>
            </a:extLst>
          </p:cNvPr>
          <p:cNvSpPr txBox="1"/>
          <p:nvPr/>
        </p:nvSpPr>
        <p:spPr>
          <a:xfrm>
            <a:off x="8093242" y="2098494"/>
            <a:ext cx="13773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atauni.edu.tr</a:t>
            </a:r>
            <a:endParaRPr lang="tr-TR" sz="1600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EDEE863-4E86-77CF-8783-8044BE847473}"/>
              </a:ext>
            </a:extLst>
          </p:cNvPr>
          <p:cNvSpPr txBox="1"/>
          <p:nvPr/>
        </p:nvSpPr>
        <p:spPr>
          <a:xfrm>
            <a:off x="8045514" y="2793820"/>
            <a:ext cx="25555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facebook.com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atauni1957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71170C3B-C3BE-AD7D-02AE-6001855FAE70}"/>
              </a:ext>
            </a:extLst>
          </p:cNvPr>
          <p:cNvSpPr txBox="1"/>
          <p:nvPr/>
        </p:nvSpPr>
        <p:spPr>
          <a:xfrm>
            <a:off x="8054497" y="3487593"/>
            <a:ext cx="22625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twitter.com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atauni1957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4F14B8EF-25BC-4FDE-4897-C76AAFA923C2}"/>
              </a:ext>
            </a:extLst>
          </p:cNvPr>
          <p:cNvSpPr txBox="1"/>
          <p:nvPr/>
        </p:nvSpPr>
        <p:spPr>
          <a:xfrm>
            <a:off x="8045514" y="4203305"/>
            <a:ext cx="2608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instagram.com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atauni1957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AEE37D3-FDFC-C56A-D8D4-EAC853CD1BC4}"/>
              </a:ext>
            </a:extLst>
          </p:cNvPr>
          <p:cNvSpPr txBox="1"/>
          <p:nvPr/>
        </p:nvSpPr>
        <p:spPr>
          <a:xfrm>
            <a:off x="8045514" y="4904689"/>
            <a:ext cx="24513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youtube.com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atauni1957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019F352A-D1D1-C48C-2B3E-37C2B3E21458}"/>
              </a:ext>
            </a:extLst>
          </p:cNvPr>
          <p:cNvSpPr txBox="1"/>
          <p:nvPr/>
        </p:nvSpPr>
        <p:spPr>
          <a:xfrm>
            <a:off x="8054497" y="5612790"/>
            <a:ext cx="3050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linkedin.com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school</a:t>
            </a: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/</a:t>
            </a: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atauni1957</a:t>
            </a:r>
          </a:p>
        </p:txBody>
      </p:sp>
      <p:pic>
        <p:nvPicPr>
          <p:cNvPr id="2059" name="Picture 11">
            <a:extLst>
              <a:ext uri="{FF2B5EF4-FFF2-40B4-BE49-F238E27FC236}">
                <a16:creationId xmlns:a16="http://schemas.microsoft.com/office/drawing/2014/main" xmlns="" id="{7C9485C8-55DA-06ED-8E41-F0A07D4A7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216" y="5227454"/>
            <a:ext cx="1279104" cy="63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xmlns="" id="{926BEF88-E8E3-FDD3-D7CE-AB2030049511}"/>
              </a:ext>
            </a:extLst>
          </p:cNvPr>
          <p:cNvPicPr>
            <a:picLocks noChangeAspect="1"/>
          </p:cNvPicPr>
          <p:nvPr/>
        </p:nvPicPr>
        <p:blipFill>
          <a:blip r:embed="rId10">
            <a:lum bright="70000" contrast="-70000"/>
          </a:blip>
          <a:stretch>
            <a:fillRect/>
          </a:stretch>
        </p:blipFill>
        <p:spPr>
          <a:xfrm>
            <a:off x="7113508" y="2031862"/>
            <a:ext cx="506720" cy="5067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BCE4D62B-4C11-4F53-1486-6E65BA105C2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7387" t="33227" r="16794" b="32368"/>
          <a:stretch/>
        </p:blipFill>
        <p:spPr>
          <a:xfrm>
            <a:off x="1913231" y="1999787"/>
            <a:ext cx="2917321" cy="107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060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5D24A6F4-B6C2-8B61-BAFD-6DD50577BECA}"/>
              </a:ext>
            </a:extLst>
          </p:cNvPr>
          <p:cNvSpPr/>
          <p:nvPr/>
        </p:nvSpPr>
        <p:spPr>
          <a:xfrm>
            <a:off x="1536300" y="1621499"/>
            <a:ext cx="5094826" cy="481186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468A105-9BFF-3349-2719-2B2391ED47E1}"/>
              </a:ext>
            </a:extLst>
          </p:cNvPr>
          <p:cNvSpPr/>
          <p:nvPr/>
        </p:nvSpPr>
        <p:spPr>
          <a:xfrm>
            <a:off x="6626863" y="1621499"/>
            <a:ext cx="4929369" cy="4811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ATA 1957 </a:t>
            </a:r>
            <a:r>
              <a:rPr lang="tr-TR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Store</a:t>
            </a:r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FCC4E5-7A91-A0D9-3FE8-EDBC61C45708}"/>
              </a:ext>
            </a:extLst>
          </p:cNvPr>
          <p:cNvSpPr txBox="1"/>
          <p:nvPr/>
        </p:nvSpPr>
        <p:spPr>
          <a:xfrm>
            <a:off x="1980063" y="2258101"/>
            <a:ext cx="4077882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Öğrencilerimiz Ata </a:t>
            </a:r>
            <a:r>
              <a:rPr lang="tr-TR" sz="1600" dirty="0" err="1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Store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Mağazasından 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Atatürk Üniversitesi 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logolu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işört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 err="1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</a:t>
            </a:r>
            <a:r>
              <a:rPr lang="tr-TR" sz="1600" dirty="0" err="1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weatshirt</a:t>
            </a:r>
            <a:endParaRPr lang="tr-TR" sz="1600" dirty="0">
              <a:solidFill>
                <a:schemeClr val="bg1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upa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anahtarlık vb.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birçok hatıra ürünü satın alabilmektedirler.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4082A0-984C-B94C-37EF-96EEB0F3E742}"/>
              </a:ext>
            </a:extLst>
          </p:cNvPr>
          <p:cNvSpPr txBox="1"/>
          <p:nvPr/>
        </p:nvSpPr>
        <p:spPr>
          <a:xfrm>
            <a:off x="15618940" y="7129358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978356A6-CABD-C4F6-E7AD-88899FD54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064" b="29662"/>
          <a:stretch/>
        </p:blipFill>
        <p:spPr>
          <a:xfrm>
            <a:off x="6908861" y="1955951"/>
            <a:ext cx="1757514" cy="2751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DA3D60D8-E618-3155-68C0-15194487B5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294"/>
          <a:stretch/>
        </p:blipFill>
        <p:spPr>
          <a:xfrm>
            <a:off x="8944110" y="3033169"/>
            <a:ext cx="2351561" cy="3151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60159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5D24A6F4-B6C2-8B61-BAFD-6DD50577BECA}"/>
              </a:ext>
            </a:extLst>
          </p:cNvPr>
          <p:cNvSpPr/>
          <p:nvPr/>
        </p:nvSpPr>
        <p:spPr>
          <a:xfrm>
            <a:off x="1536300" y="1621499"/>
            <a:ext cx="5094826" cy="481186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C468A105-9BFF-3349-2719-2B2391ED47E1}"/>
              </a:ext>
            </a:extLst>
          </p:cNvPr>
          <p:cNvSpPr/>
          <p:nvPr/>
        </p:nvSpPr>
        <p:spPr>
          <a:xfrm>
            <a:off x="6626863" y="1621499"/>
            <a:ext cx="4929369" cy="48118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Giy &amp; Çık Mağazası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FCC4E5-7A91-A0D9-3FE8-EDBC61C45708}"/>
              </a:ext>
            </a:extLst>
          </p:cNvPr>
          <p:cNvSpPr txBox="1"/>
          <p:nvPr/>
        </p:nvSpPr>
        <p:spPr>
          <a:xfrm>
            <a:off x="2015726" y="2140403"/>
            <a:ext cx="4032239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Üniversitemizdeki ihtiyaç sahibi öğrencilerin ihtiyaçlarını karşılamalarına katkı sağlamayı hedeflemektedir.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Ç</a:t>
            </a: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eşitli firmalar tarafından teslim edilen yeni ürünler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az kullanılmış veya kullanılmamış kıyafetler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kitaplar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aksesuarlar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ayakkabı ve çantalar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chemeClr val="bg1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ihtiyaç sahibi öğrencilerin kullanımına sunulmaktadır.</a:t>
            </a:r>
            <a:endParaRPr lang="tr-TR" sz="1600" dirty="0">
              <a:solidFill>
                <a:schemeClr val="bg1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4082A0-984C-B94C-37EF-96EEB0F3E742}"/>
              </a:ext>
            </a:extLst>
          </p:cNvPr>
          <p:cNvSpPr txBox="1"/>
          <p:nvPr/>
        </p:nvSpPr>
        <p:spPr>
          <a:xfrm>
            <a:off x="15618940" y="7129358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CAE46CA-C1BA-1A3F-0EFA-7A96C9D4B9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133" t="22820" r="1675" b="6796"/>
          <a:stretch/>
        </p:blipFill>
        <p:spPr>
          <a:xfrm>
            <a:off x="7038792" y="3342482"/>
            <a:ext cx="1786497" cy="1173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A27D3D07-325B-5F7B-547B-CEA99CAAB4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110"/>
          <a:stretch/>
        </p:blipFill>
        <p:spPr>
          <a:xfrm>
            <a:off x="9322381" y="2283408"/>
            <a:ext cx="2035603" cy="22911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1243C07-0C89-B901-3B78-5303FC68809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166"/>
          <a:stretch/>
        </p:blipFill>
        <p:spPr>
          <a:xfrm>
            <a:off x="6961307" y="1833406"/>
            <a:ext cx="2162826" cy="1398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975C095C-3E35-FB8B-A8A7-103F234793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5947" y="4891884"/>
            <a:ext cx="2348952" cy="1319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52AEAE2D-3AB0-FDA9-FF34-EC886AA2900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3246"/>
          <a:stretch/>
        </p:blipFill>
        <p:spPr>
          <a:xfrm>
            <a:off x="7127560" y="4625974"/>
            <a:ext cx="1332958" cy="160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986446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0379250" cy="1130545"/>
          </a:xfrm>
        </p:spPr>
        <p:txBody>
          <a:bodyPr/>
          <a:lstStyle/>
          <a:p>
            <a:pPr marL="711200" algn="l"/>
            <a:r>
              <a:rPr lang="tr-TR" dirty="0" smtClean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Fakülte</a:t>
            </a:r>
            <a:r>
              <a:rPr lang="tr-TR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tr-TR" dirty="0" smtClean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Tanıtımı</a:t>
            </a:r>
            <a:endParaRPr lang="tr-TR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D4082A0-984C-B94C-37EF-96EEB0F3E742}"/>
              </a:ext>
            </a:extLst>
          </p:cNvPr>
          <p:cNvSpPr txBox="1"/>
          <p:nvPr/>
        </p:nvSpPr>
        <p:spPr>
          <a:xfrm>
            <a:off x="15618940" y="7129358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2C5AEAA-6B66-F070-2D47-F9AA832B72DA}"/>
              </a:ext>
            </a:extLst>
          </p:cNvPr>
          <p:cNvSpPr txBox="1"/>
          <p:nvPr/>
        </p:nvSpPr>
        <p:spPr>
          <a:xfrm>
            <a:off x="4996305" y="2897722"/>
            <a:ext cx="5576238" cy="652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sz="3600" dirty="0">
              <a:solidFill>
                <a:srgbClr val="C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Resim 2">
            <a:extLst>
              <a:ext uri="{FF2B5EF4-FFF2-40B4-BE49-F238E27FC236}">
                <a16:creationId xmlns:a16="http://schemas.microsoft.com/office/drawing/2014/main" xmlns="" id="{7AA1A79A-DF20-EA6E-8A9F-3F6D89EB6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164" y="600992"/>
            <a:ext cx="6512059" cy="459346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643948" y="2696307"/>
            <a:ext cx="3607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rgbClr val="00206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Edebiyat Fakültesi</a:t>
            </a:r>
            <a:endParaRPr lang="tr-TR" sz="2800" b="1" dirty="0">
              <a:solidFill>
                <a:srgbClr val="00206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0617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92BC3EB-8D73-0044-84A2-E6260F83C0A9}"/>
              </a:ext>
            </a:extLst>
          </p:cNvPr>
          <p:cNvSpPr txBox="1"/>
          <p:nvPr/>
        </p:nvSpPr>
        <p:spPr>
          <a:xfrm>
            <a:off x="4637106" y="1903315"/>
            <a:ext cx="5269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Dekan</a:t>
            </a:r>
            <a:r>
              <a:rPr lang="tr-TR" sz="16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;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bir fakültede bulunan ve en fazla yetkiye sahip olan yöneticidir. Görev ve sorumlulukları fakülte kurullarına başkanlık etmek, fakülte kurullarının kararlarını uygulamak ve fakülte birimleri arasında düzenli çalışmayı sağlamaktır. 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10367675" cy="1130545"/>
          </a:xfrm>
        </p:spPr>
        <p:txBody>
          <a:bodyPr/>
          <a:lstStyle/>
          <a:p>
            <a:pPr marL="711200" algn="l"/>
            <a:r>
              <a:rPr lang="tr-TR" dirty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Fakülte/Yüksekokul/Konservatuvar/Meslek Yüksekokul </a:t>
            </a:r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Tanıtımı Yönetimi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3DBE6913-89A2-0148-9771-FE8E1A5C3B03}"/>
              </a:ext>
            </a:extLst>
          </p:cNvPr>
          <p:cNvSpPr/>
          <p:nvPr/>
        </p:nvSpPr>
        <p:spPr>
          <a:xfrm flipV="1">
            <a:off x="1581341" y="4045978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9CE36B51-52F8-7B49-8D98-D1647A9A2C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348" b="14348"/>
          <a:stretch/>
        </p:blipFill>
        <p:spPr>
          <a:xfrm>
            <a:off x="1854602" y="1783459"/>
            <a:ext cx="1442693" cy="13198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0207C67E-B35F-C247-8C9A-66AC950CBF50}"/>
              </a:ext>
            </a:extLst>
          </p:cNvPr>
          <p:cNvSpPr/>
          <p:nvPr/>
        </p:nvSpPr>
        <p:spPr>
          <a:xfrm>
            <a:off x="1308198" y="3231513"/>
            <a:ext cx="254643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1100" b="1" noProof="1" smtClean="0">
                <a:solidFill>
                  <a:srgbClr val="C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Dekan</a:t>
            </a:r>
            <a:endParaRPr lang="tr-TR" sz="1100" b="1" dirty="0">
              <a:solidFill>
                <a:srgbClr val="C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spcAft>
                <a:spcPts val="300"/>
              </a:spcAft>
            </a:pPr>
            <a:r>
              <a:rPr lang="tr-TR" sz="1100" b="1" dirty="0" smtClean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Dilaver DÜZGÜN</a:t>
            </a:r>
            <a:endParaRPr lang="tr-TR" sz="11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>
              <a:spcAft>
                <a:spcPts val="300"/>
              </a:spcAft>
            </a:pPr>
            <a:r>
              <a:rPr lang="tr-TR" sz="1000" dirty="0" smtClean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Türk Halk Edebiyatı Anabilim </a:t>
            </a:r>
            <a:r>
              <a:rPr lang="tr-TR" sz="10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Dalı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C6CFB6A6-0F9C-C345-BCB2-AA41177F063A}"/>
              </a:ext>
            </a:extLst>
          </p:cNvPr>
          <p:cNvSpPr/>
          <p:nvPr/>
        </p:nvSpPr>
        <p:spPr>
          <a:xfrm>
            <a:off x="1620534" y="5594436"/>
            <a:ext cx="186721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Dekan</a:t>
            </a:r>
            <a:r>
              <a:rPr lang="tr-TR" sz="900" noProof="1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tr-TR" sz="900" noProof="1" smtClean="0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Prof. Dr. Süleyman EFENDİOĞLU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Kuzey-Batı (Kıpçak) Türk Lehçeleri ve Edebiyatları </a:t>
            </a:r>
            <a:endParaRPr lang="tr-TR" sz="900" b="1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Anabilim </a:t>
            </a:r>
            <a:r>
              <a:rPr lang="tr-TR" sz="900" dirty="0" smtClean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Dalı 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6F13FEF4-974C-734E-97A4-170C9C6E173B}"/>
              </a:ext>
            </a:extLst>
          </p:cNvPr>
          <p:cNvSpPr/>
          <p:nvPr/>
        </p:nvSpPr>
        <p:spPr>
          <a:xfrm>
            <a:off x="6462330" y="5609873"/>
            <a:ext cx="20745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Fakülte/Yüksekokul/Konservatuvar/Meslek Yüksekokul</a:t>
            </a:r>
            <a:r>
              <a:rPr lang="tr-TR" sz="900" noProof="1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Sekreteri</a:t>
            </a:r>
            <a:endParaRPr lang="tr-TR" sz="900" dirty="0">
              <a:solidFill>
                <a:schemeClr val="bg2">
                  <a:lumMod val="25000"/>
                </a:schemeClr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Adı </a:t>
            </a:r>
            <a:r>
              <a:rPr lang="tr-TR" sz="900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Soyadı                                             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1A48D01C-F259-CD4D-8E3C-9FA18F7C50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71" b="7571"/>
          <a:stretch/>
        </p:blipFill>
        <p:spPr>
          <a:xfrm>
            <a:off x="2013939" y="4238218"/>
            <a:ext cx="1091828" cy="118872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5279B0A2-E519-A244-9A73-5B5320948EC2}"/>
              </a:ext>
            </a:extLst>
          </p:cNvPr>
          <p:cNvSpPr/>
          <p:nvPr/>
        </p:nvSpPr>
        <p:spPr>
          <a:xfrm>
            <a:off x="4012281" y="5594435"/>
            <a:ext cx="207454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r-TR" sz="900" noProof="1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Dekan</a:t>
            </a:r>
            <a:r>
              <a:rPr lang="tr-TR" sz="900" noProof="1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tr-TR" sz="900" noProof="1" smtClean="0">
                <a:solidFill>
                  <a:schemeClr val="bg2">
                    <a:lumMod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Yardımcısı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Doç. Dr. </a:t>
            </a:r>
            <a:r>
              <a:rPr lang="tr-TR" sz="900" dirty="0" err="1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Firdes</a:t>
            </a:r>
            <a:r>
              <a:rPr lang="tr-TR" sz="900" dirty="0" smtClean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TEMİZGÜNEY</a:t>
            </a:r>
            <a:endParaRPr lang="tr-TR" sz="9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/>
            <a:r>
              <a:rPr lang="tr-TR" sz="900" dirty="0">
                <a:latin typeface="Helvetica Neue"/>
                <a:cs typeface="Helvetica Neue"/>
              </a:rPr>
              <a:t>Türkiye Cumhuriyeti Tarihi Anabilim </a:t>
            </a:r>
            <a:r>
              <a:rPr lang="tr-TR" sz="900" dirty="0" smtClean="0">
                <a:latin typeface="Helvetica Neue"/>
                <a:cs typeface="Helvetica Neue"/>
              </a:rPr>
              <a:t>Dalı</a:t>
            </a:r>
            <a:endParaRPr lang="tr-TR" sz="900" b="1" dirty="0">
              <a:solidFill>
                <a:srgbClr val="000000"/>
              </a:solidFill>
              <a:latin typeface="Helvetica Neue"/>
              <a:ea typeface="Helvetica Neue" panose="02000503000000020004" pitchFamily="2" charset="0"/>
              <a:cs typeface="Helvetica Neue"/>
            </a:endParaRPr>
          </a:p>
          <a:p>
            <a:pPr algn="ctr"/>
            <a:r>
              <a:rPr lang="tr-TR" sz="9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Anabilim Dalı</a:t>
            </a:r>
            <a:endParaRPr lang="tr-TR" sz="9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xmlns="" id="{BBD2F8CD-768A-E848-B4A1-3DCB582E5FB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22" b="8122"/>
          <a:stretch/>
        </p:blipFill>
        <p:spPr>
          <a:xfrm>
            <a:off x="4496457" y="4238218"/>
            <a:ext cx="1106190" cy="11887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800E47A-BF0A-6A4E-9D86-8DBA9C64D110}"/>
              </a:ext>
            </a:extLst>
          </p:cNvPr>
          <p:cNvSpPr txBox="1"/>
          <p:nvPr/>
        </p:nvSpPr>
        <p:spPr>
          <a:xfrm>
            <a:off x="8509843" y="4301223"/>
            <a:ext cx="27073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b="1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Fakülte/Yüksekokul/Konservatuvar/Meslek Yüksekokul </a:t>
            </a:r>
            <a:r>
              <a:rPr lang="tr-TR" sz="12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Sekreteri </a:t>
            </a:r>
            <a:r>
              <a:rPr lang="tr-TR" sz="1200" b="1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Dekana/Müdüre </a:t>
            </a:r>
            <a:r>
              <a:rPr lang="tr-TR" sz="12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bağlı olarak çalışır ve </a:t>
            </a:r>
            <a:r>
              <a:rPr lang="tr-TR" sz="1200" b="1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Fakülte/Yüksekokul/Konservatuvar/Meslek Yüksekokul</a:t>
            </a:r>
            <a:r>
              <a:rPr lang="tr-TR" sz="12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idari yönetim yapısının sorumlusudur.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A525437-97B5-D880-B16B-7B902BAA0AE9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tr-TR" sz="2800" dirty="0">
              <a:solidFill>
                <a:srgbClr val="C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B1CC7DC-D802-5390-7E9A-71CCF8AB4E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22" b="8122"/>
          <a:stretch/>
        </p:blipFill>
        <p:spPr>
          <a:xfrm>
            <a:off x="6946506" y="4262665"/>
            <a:ext cx="1106190" cy="1188720"/>
          </a:xfrm>
          <a:prstGeom prst="rect">
            <a:avLst/>
          </a:prstGeom>
        </p:spPr>
      </p:pic>
      <p:pic>
        <p:nvPicPr>
          <p:cNvPr id="16" name="Resim 5" descr="kişi, takım, adam, kıyafet içeren bir resim&#10;&#10;Açıklama otomatik olarak oluşturuldu">
            <a:extLst>
              <a:ext uri="{FF2B5EF4-FFF2-40B4-BE49-F238E27FC236}">
                <a16:creationId xmlns:a16="http://schemas.microsoft.com/office/drawing/2014/main" xmlns="" id="{F9AE233D-61E7-49C8-8A24-A14FD5432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7285" y="1508281"/>
            <a:ext cx="1600009" cy="1667860"/>
          </a:xfrm>
          <a:prstGeom prst="rect">
            <a:avLst/>
          </a:prstGeom>
        </p:spPr>
      </p:pic>
      <p:pic>
        <p:nvPicPr>
          <p:cNvPr id="17" name="Resim 7" descr="kişi, adam, kravat, takım içeren bir resim&#10;&#10;Açıklama otomatik olarak oluşturuldu">
            <a:extLst>
              <a:ext uri="{FF2B5EF4-FFF2-40B4-BE49-F238E27FC236}">
                <a16:creationId xmlns:a16="http://schemas.microsoft.com/office/drawing/2014/main" xmlns="" id="{084642DB-8472-558A-0E36-780752139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879" y="4238218"/>
            <a:ext cx="1220888" cy="1171389"/>
          </a:xfrm>
          <a:prstGeom prst="rect">
            <a:avLst/>
          </a:prstGeom>
        </p:spPr>
      </p:pic>
      <p:pic>
        <p:nvPicPr>
          <p:cNvPr id="18" name="Resim 9">
            <a:extLst>
              <a:ext uri="{FF2B5EF4-FFF2-40B4-BE49-F238E27FC236}">
                <a16:creationId xmlns:a16="http://schemas.microsoft.com/office/drawing/2014/main" xmlns="" id="{32DC8405-19B8-C103-EA95-BD8275105F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6458" y="4238216"/>
            <a:ext cx="1189234" cy="117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966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Genel Bilgiler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5DBBE44-9484-D50A-8C72-6133968A2643}"/>
              </a:ext>
            </a:extLst>
          </p:cNvPr>
          <p:cNvSpPr txBox="1"/>
          <p:nvPr/>
        </p:nvSpPr>
        <p:spPr>
          <a:xfrm>
            <a:off x="1776142" y="1792869"/>
            <a:ext cx="9429184" cy="3908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Aşağıda yer alan b</a:t>
            </a:r>
            <a:r>
              <a:rPr lang="tr-TR" sz="1800" dirty="0">
                <a:solidFill>
                  <a:srgbClr val="C00000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ilgileri ekleyiniz!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Fakülte/Yüksekokul/Konservatuvar/Meslek Yüksekokul </a:t>
            </a: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tanıtımı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Bölüm sayısı ve adları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Akredite olan programlar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Sıralamalarda yer alan programlar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Yeni kayıt ve toplam öğrenci sayıları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Lab</a:t>
            </a:r>
            <a:r>
              <a:rPr lang="tr-TR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. sayısı ve olanakları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Kütüphane – çalışma saatleri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Kantin – çalışma saatleri</a:t>
            </a:r>
            <a:endParaRPr lang="en-US" sz="18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Öğrencilere sunulan diğer olanaklar</a:t>
            </a:r>
            <a:endParaRPr lang="en-US" sz="18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dirty="0">
                <a:solidFill>
                  <a:srgbClr val="C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Fakülte/Yüksekokul/Konservatuvar/Meslek Yüksekokul</a:t>
            </a:r>
            <a:r>
              <a:rPr lang="tr-TR" sz="18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web sayfası hakkında bilgilendirme</a:t>
            </a:r>
            <a:r>
              <a:rPr lang="en-US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</a:t>
            </a:r>
            <a:endParaRPr lang="en-US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6EF609-584E-FA17-7215-038CF9CFA208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1275948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3A4A4CB-2E0E-7D67-AE9D-466DCC790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xmlns="" id="{72603C22-940B-17B9-8896-400EE6BF813E}"/>
              </a:ext>
            </a:extLst>
          </p:cNvPr>
          <p:cNvSpPr txBox="1">
            <a:spLocks/>
          </p:cNvSpPr>
          <p:nvPr/>
        </p:nvSpPr>
        <p:spPr>
          <a:xfrm>
            <a:off x="1102967" y="1394705"/>
            <a:ext cx="9986065" cy="1130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cap="none" spc="0">
                <a:solidFill>
                  <a:srgbClr val="404041"/>
                </a:solidFill>
                <a:latin typeface="Century Gothic" panose="020B0502020202020204" pitchFamily="34" charset="0"/>
                <a:ea typeface="+mj-ea"/>
                <a:cs typeface="Arial"/>
              </a:defRPr>
            </a:lvl1pPr>
          </a:lstStyle>
          <a:p>
            <a:pPr algn="l"/>
            <a:r>
              <a:rPr lang="tr-TR" sz="4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2. Bölüm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FA472D-E6B6-C8BB-AADD-CD7FAC070D7F}"/>
              </a:ext>
            </a:extLst>
          </p:cNvPr>
          <p:cNvSpPr txBox="1"/>
          <p:nvPr/>
        </p:nvSpPr>
        <p:spPr>
          <a:xfrm>
            <a:off x="1102967" y="2730909"/>
            <a:ext cx="4075731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 Tanıtımı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Akademik Kadro &amp; Tanışma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Akademik Danışman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Müfredat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Soru-Cevap</a:t>
            </a:r>
          </a:p>
          <a:p>
            <a:pPr>
              <a:lnSpc>
                <a:spcPct val="150000"/>
              </a:lnSpc>
            </a:pPr>
            <a:r>
              <a:rPr lang="tr-TR" sz="2400" noProof="1">
                <a:solidFill>
                  <a:srgbClr val="40404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Anket</a:t>
            </a:r>
          </a:p>
          <a:p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C9BEE9A-5732-B459-B65D-5522F1275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63" t="3165" r="2132" b="3166"/>
          <a:stretch/>
        </p:blipFill>
        <p:spPr>
          <a:xfrm>
            <a:off x="5625297" y="490954"/>
            <a:ext cx="6566703" cy="649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1332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Tanıtımı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xmlns="" id="{6F932DDC-30D4-9BA9-ED58-5D1B09F78F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551855"/>
              </p:ext>
            </p:extLst>
          </p:nvPr>
        </p:nvGraphicFramePr>
        <p:xfrm>
          <a:off x="7397286" y="1854538"/>
          <a:ext cx="4011403" cy="13335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3286">
                  <a:extLst>
                    <a:ext uri="{9D8B030D-6E8A-4147-A177-3AD203B41FA5}">
                      <a16:colId xmlns:a16="http://schemas.microsoft.com/office/drawing/2014/main" xmlns="" val="799960126"/>
                    </a:ext>
                  </a:extLst>
                </a:gridCol>
                <a:gridCol w="2868117">
                  <a:extLst>
                    <a:ext uri="{9D8B030D-6E8A-4147-A177-3AD203B41FA5}">
                      <a16:colId xmlns:a16="http://schemas.microsoft.com/office/drawing/2014/main" xmlns="" val="2838800866"/>
                    </a:ext>
                  </a:extLst>
                </a:gridCol>
              </a:tblGrid>
              <a:tr h="461861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kern="120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Program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400" b="1" kern="120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7950043"/>
                  </a:ext>
                </a:extLst>
              </a:tr>
              <a:tr h="461861">
                <a:tc>
                  <a:txBody>
                    <a:bodyPr/>
                    <a:lstStyle/>
                    <a:p>
                      <a:pPr marL="0" marR="0" indent="0" algn="ctr" defTabSz="60957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chemeClr val="tx1">
                            <a:lumMod val="50000"/>
                            <a:lumOff val="50000"/>
                          </a:schemeClr>
                        </a:buClr>
                        <a:buSzPct val="100000"/>
                        <a:buFontTx/>
                        <a:buNone/>
                        <a:tabLst/>
                      </a:pPr>
                      <a:r>
                        <a:rPr lang="tr-TR" sz="1200" b="0" i="0" kern="120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Eğitim Dili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%100 Türkçe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2200876"/>
                  </a:ext>
                </a:extLst>
              </a:tr>
              <a:tr h="4098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Eğitim Süresi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2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8 yarıyıl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6480870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xmlns="" id="{1AB417C2-590B-65C0-981D-85313490A2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348630"/>
              </p:ext>
            </p:extLst>
          </p:nvPr>
        </p:nvGraphicFramePr>
        <p:xfrm>
          <a:off x="7397286" y="3429000"/>
          <a:ext cx="4011403" cy="26633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058">
                  <a:extLst>
                    <a:ext uri="{9D8B030D-6E8A-4147-A177-3AD203B41FA5}">
                      <a16:colId xmlns:a16="http://schemas.microsoft.com/office/drawing/2014/main" xmlns="" val="799960126"/>
                    </a:ext>
                  </a:extLst>
                </a:gridCol>
                <a:gridCol w="2786345">
                  <a:extLst>
                    <a:ext uri="{9D8B030D-6E8A-4147-A177-3AD203B41FA5}">
                      <a16:colId xmlns:a16="http://schemas.microsoft.com/office/drawing/2014/main" xmlns="" val="2838800866"/>
                    </a:ext>
                  </a:extLst>
                </a:gridCol>
              </a:tblGrid>
              <a:tr h="475731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i="0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İletişim Bilgileri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734878"/>
                  </a:ext>
                </a:extLst>
              </a:tr>
              <a:tr h="547503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İletişim Sorumlusu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Sorumlu kişinin adı soyadını yazınız!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81559501"/>
                  </a:ext>
                </a:extLst>
              </a:tr>
              <a:tr h="687476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Oda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Kat/oda bilgisini yazınız!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2200876"/>
                  </a:ext>
                </a:extLst>
              </a:tr>
              <a:tr h="493267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e-posta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u="none" kern="1200" dirty="0">
                          <a:solidFill>
                            <a:srgbClr val="0563C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E-posta bilgisiniz yazınız!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6480870"/>
                  </a:ext>
                </a:extLst>
              </a:tr>
              <a:tr h="459376">
                <a:tc>
                  <a:txBody>
                    <a:bodyPr/>
                    <a:lstStyle/>
                    <a:p>
                      <a:pPr algn="ctr"/>
                      <a:r>
                        <a:rPr lang="tr-TR" sz="1200" b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Telefon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tr-TR" sz="1200" b="0" i="0" u="non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+90 442 231 Numara giriniz!</a:t>
                      </a:r>
                      <a:endParaRPr lang="tr-TR" sz="1200" b="0" i="0" u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60018913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5F7086A-0D6A-06BF-55C5-DE0587000DE5}"/>
              </a:ext>
            </a:extLst>
          </p:cNvPr>
          <p:cNvSpPr txBox="1"/>
          <p:nvPr/>
        </p:nvSpPr>
        <p:spPr>
          <a:xfrm>
            <a:off x="1715871" y="1806043"/>
            <a:ext cx="495806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Matematik Eğitimi Anabilim Dalında 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Matematik Öğretmenliği programı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ve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İlköğretim Matematik Öğretmenliği programı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olmak üzere iyi ayrı program yürütülmektedir.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Programlarda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alan bilgisi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öğretmenlik meslek bilgisi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genel kültür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ve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uygulama derslerine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yer verilmektedir.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Dersler teorik ve uygulamalı olarak yürütülmektedir.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Matematik Öğretmenliği programını tüm gereksinimlerini yerine getirerek başarı ile tamamlayan mezunlar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Matematik Öğretmenliği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alanında lisans derecesi ve İlköğretim Matematik Öğretmenliği programını tüm gereksinimlerini yerine getirerek başarı ile tamamlayan mezunlar 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İlköğretim Matematik Öğretmenliği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</a:t>
            </a:r>
            <a:r>
              <a:rPr lang="tr-T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alanında lisans derecesi alırlar.</a:t>
            </a:r>
          </a:p>
          <a:p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D4503F3-A5C2-0C0D-FEA9-1C8108E05334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3657385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 Kontenjan, Yerleştirme ve Kayıt İstatistikleri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xmlns="" id="{19E5C8A0-B7B0-8889-637D-71532B8B4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587197"/>
              </p:ext>
            </p:extLst>
          </p:nvPr>
        </p:nvGraphicFramePr>
        <p:xfrm>
          <a:off x="1542932" y="1759054"/>
          <a:ext cx="9877341" cy="4009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276">
                  <a:extLst>
                    <a:ext uri="{9D8B030D-6E8A-4147-A177-3AD203B41FA5}">
                      <a16:colId xmlns:a16="http://schemas.microsoft.com/office/drawing/2014/main" xmlns="" val="2299514016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xmlns="" val="1525931665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xmlns="" val="2077092850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xmlns="" val="284225198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xmlns="" val="2708910946"/>
                    </a:ext>
                  </a:extLst>
                </a:gridCol>
                <a:gridCol w="1646613">
                  <a:extLst>
                    <a:ext uri="{9D8B030D-6E8A-4147-A177-3AD203B41FA5}">
                      <a16:colId xmlns:a16="http://schemas.microsoft.com/office/drawing/2014/main" xmlns="" val="2844208802"/>
                    </a:ext>
                  </a:extLst>
                </a:gridCol>
              </a:tblGrid>
              <a:tr h="1265978">
                <a:tc>
                  <a:txBody>
                    <a:bodyPr/>
                    <a:lstStyle/>
                    <a:p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Kontenjan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Yerleşen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Yerleşme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Oranı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Kesin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Kayıt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Yaptıran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Kazanıp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Kayıt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Yaptırmayan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82211524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Genel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% 100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---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74546202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Okul</a:t>
                      </a:r>
                      <a:r>
                        <a:rPr lang="en-US" sz="1600" b="0" i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</a:t>
                      </a:r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Birincisi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2A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409938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en-US" sz="1600" b="0" i="0" dirty="0" err="1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Toplam</a:t>
                      </a:r>
                      <a:endParaRPr lang="en-US" sz="1600" b="0" i="0" dirty="0">
                        <a:solidFill>
                          <a:schemeClr val="bg1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2286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0" i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600" b="0" i="0" dirty="0"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4245947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FC88107-910A-58E3-A240-A6CB0182D77D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8241741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Program Öğrenci İstatistikleri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2" name="Table 7">
            <a:extLst>
              <a:ext uri="{FF2B5EF4-FFF2-40B4-BE49-F238E27FC236}">
                <a16:creationId xmlns:a16="http://schemas.microsoft.com/office/drawing/2014/main" xmlns="" id="{6E9109B0-56C2-2D9D-A335-BA373174F3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5843332"/>
              </p:ext>
            </p:extLst>
          </p:nvPr>
        </p:nvGraphicFramePr>
        <p:xfrm>
          <a:off x="1542933" y="1621499"/>
          <a:ext cx="5527385" cy="37786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8030">
                  <a:extLst>
                    <a:ext uri="{9D8B030D-6E8A-4147-A177-3AD203B41FA5}">
                      <a16:colId xmlns:a16="http://schemas.microsoft.com/office/drawing/2014/main" xmlns="" val="799960126"/>
                    </a:ext>
                  </a:extLst>
                </a:gridCol>
                <a:gridCol w="3839355">
                  <a:extLst>
                    <a:ext uri="{9D8B030D-6E8A-4147-A177-3AD203B41FA5}">
                      <a16:colId xmlns:a16="http://schemas.microsoft.com/office/drawing/2014/main" xmlns="" val="2838800866"/>
                    </a:ext>
                  </a:extLst>
                </a:gridCol>
              </a:tblGrid>
              <a:tr h="548640">
                <a:tc gridSpan="2">
                  <a:txBody>
                    <a:bodyPr/>
                    <a:lstStyle/>
                    <a:p>
                      <a:pPr marL="0" marR="0" lvl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800" b="1" noProof="0" dirty="0">
                          <a:solidFill>
                            <a:schemeClr val="bg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Öğrenci Sayıları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1D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r-TR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venir Next" panose="020B0503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734878"/>
                  </a:ext>
                </a:extLst>
              </a:tr>
              <a:tr h="813996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Sayı giriniz!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2200876"/>
                  </a:ext>
                </a:extLst>
              </a:tr>
              <a:tr h="844003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Sayı giriniz!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6480870"/>
                  </a:ext>
                </a:extLst>
              </a:tr>
              <a:tr h="786011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3.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Sayı giriniz!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60018913"/>
                  </a:ext>
                </a:extLst>
              </a:tr>
              <a:tr h="786011"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4. Sınıf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i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Sayı giriniz!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05966286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29311F4-E5CD-8D90-4735-C1EBACDACC88}"/>
              </a:ext>
            </a:extLst>
          </p:cNvPr>
          <p:cNvSpPr txBox="1"/>
          <p:nvPr/>
        </p:nvSpPr>
        <p:spPr>
          <a:xfrm>
            <a:off x="7857342" y="2810637"/>
            <a:ext cx="3162111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600"/>
              </a:spcAft>
            </a:pPr>
            <a:r>
              <a:rPr lang="tr-TR" sz="1600" dirty="0">
                <a:solidFill>
                  <a:srgbClr val="C00000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AKREDİTE PROGRAM !</a:t>
            </a:r>
          </a:p>
          <a:p>
            <a:pPr algn="l">
              <a:spcAft>
                <a:spcPts val="600"/>
              </a:spcAft>
            </a:pPr>
            <a:r>
              <a:rPr lang="tr-TR" sz="16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Bu program </a:t>
            </a:r>
            <a:r>
              <a:rPr lang="tr-TR" sz="1600" dirty="0">
                <a:solidFill>
                  <a:srgbClr val="333333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Öğretmenlik Eğitim Programları Değerlendirme ve Akreditasyon Derneği (EPDAD)</a:t>
            </a:r>
            <a:r>
              <a:rPr lang="tr-TR" sz="1600" b="0" i="0" dirty="0">
                <a:solidFill>
                  <a:srgbClr val="333333"/>
                </a:solidFill>
                <a:effectLst/>
                <a:latin typeface="Helvetica Neue" panose="02000503000000020004" pitchFamily="2" charset="0"/>
              </a:rPr>
              <a:t> tarafından akredite edilmiştir.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1628A95-3FDC-3052-4180-7AD62EA1F119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341671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0402E68-4DBB-9243-AC2B-7553B5D80AC0}"/>
              </a:ext>
            </a:extLst>
          </p:cNvPr>
          <p:cNvSpPr txBox="1"/>
          <p:nvPr/>
        </p:nvSpPr>
        <p:spPr>
          <a:xfrm>
            <a:off x="4752964" y="1934906"/>
            <a:ext cx="60928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Anabilim dalının eğitim-öğretim ve araştırmalarından ve anabilim dalıyla ilgili her türlü faaliyetin düzenli ve verimli olarak yürütülmesinden sorumlu yöneticidir.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5F898C-F89D-D84C-99ED-E05E44F612E3}"/>
              </a:ext>
            </a:extLst>
          </p:cNvPr>
          <p:cNvSpPr txBox="1"/>
          <p:nvPr/>
        </p:nvSpPr>
        <p:spPr>
          <a:xfrm>
            <a:off x="4752963" y="3241894"/>
            <a:ext cx="4975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görevli profesör, doçent ve doktor öğretim üyeleridir.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D3702DB-8616-2B46-936E-C41B066CE70D}"/>
              </a:ext>
            </a:extLst>
          </p:cNvPr>
          <p:cNvSpPr txBox="1"/>
          <p:nvPr/>
        </p:nvSpPr>
        <p:spPr>
          <a:xfrm>
            <a:off x="4752963" y="4476824"/>
            <a:ext cx="58961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okutulan dersleri vermek, uygulama yapmak veya yaptırmakla yükümlü olan öğretim elemanıdır.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3534442-596B-4641-AB9B-4D570A426435}"/>
              </a:ext>
            </a:extLst>
          </p:cNvPr>
          <p:cNvSpPr txBox="1"/>
          <p:nvPr/>
        </p:nvSpPr>
        <p:spPr>
          <a:xfrm>
            <a:off x="4752963" y="5587100"/>
            <a:ext cx="62664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Yükseköğretim kurumlarında yapılan araştırma, inceleme ve deneylerde yardımcı olan ve yetkili organlarca verilen ilgili diğer görevleri yapan öğretim üyesi yardımcılarıdır.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xmlns="" id="{193F9CF9-06BB-9243-9E78-0E49DFEC042F}"/>
              </a:ext>
            </a:extLst>
          </p:cNvPr>
          <p:cNvSpPr/>
          <p:nvPr/>
        </p:nvSpPr>
        <p:spPr>
          <a:xfrm>
            <a:off x="1774157" y="1934906"/>
            <a:ext cx="2550047" cy="728893"/>
          </a:xfrm>
          <a:prstGeom prst="roundRect">
            <a:avLst/>
          </a:prstGeom>
          <a:solidFill>
            <a:srgbClr val="4F945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Anabilim Dalı Başkanı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xmlns="" id="{9DE652CE-CB5C-9A4B-BA8B-5D9E5E6CFB65}"/>
              </a:ext>
            </a:extLst>
          </p:cNvPr>
          <p:cNvSpPr/>
          <p:nvPr/>
        </p:nvSpPr>
        <p:spPr>
          <a:xfrm>
            <a:off x="1774156" y="3169836"/>
            <a:ext cx="2550047" cy="7288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lvl="0" algn="ctr"/>
            <a:r>
              <a:rPr lang="tr-TR" sz="1600" dirty="0">
                <a:solidFill>
                  <a:prstClr val="white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Üyeleri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xmlns="" id="{B963C7E8-EF75-B746-B293-5D8114268F08}"/>
              </a:ext>
            </a:extLst>
          </p:cNvPr>
          <p:cNvSpPr/>
          <p:nvPr/>
        </p:nvSpPr>
        <p:spPr>
          <a:xfrm>
            <a:off x="1774156" y="4404766"/>
            <a:ext cx="2550047" cy="72889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Görevlileri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xmlns="" id="{13B5F8F2-DB75-3D43-977A-2C94AF2C3310}"/>
              </a:ext>
            </a:extLst>
          </p:cNvPr>
          <p:cNvSpPr/>
          <p:nvPr/>
        </p:nvSpPr>
        <p:spPr>
          <a:xfrm>
            <a:off x="1774156" y="5638153"/>
            <a:ext cx="2550047" cy="728893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/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Araştırma Görevlileri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AC88AE6E-B34C-3040-9126-E23318597467}"/>
              </a:ext>
            </a:extLst>
          </p:cNvPr>
          <p:cNvSpPr/>
          <p:nvPr/>
        </p:nvSpPr>
        <p:spPr>
          <a:xfrm flipV="1">
            <a:off x="1542932" y="291511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183969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Kadro &amp; Tanışma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6856B9D-52F8-459C-B69C-7611BCEF86B1}"/>
              </a:ext>
            </a:extLst>
          </p:cNvPr>
          <p:cNvSpPr txBox="1"/>
          <p:nvPr/>
        </p:nvSpPr>
        <p:spPr>
          <a:xfrm>
            <a:off x="1701334" y="3248251"/>
            <a:ext cx="3255228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</a:t>
            </a:r>
          </a:p>
          <a:p>
            <a:pPr>
              <a:lnSpc>
                <a:spcPct val="90000"/>
              </a:lnSpc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Prof. Dr.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E83BFCAE-38C5-E5E1-0AD9-45B30F660E6F}"/>
              </a:ext>
            </a:extLst>
          </p:cNvPr>
          <p:cNvSpPr/>
          <p:nvPr/>
        </p:nvSpPr>
        <p:spPr>
          <a:xfrm>
            <a:off x="1701333" y="1901026"/>
            <a:ext cx="3072267" cy="832448"/>
          </a:xfrm>
          <a:prstGeom prst="roundRect">
            <a:avLst/>
          </a:prstGeom>
          <a:solidFill>
            <a:srgbClr val="4F9450"/>
          </a:solidFill>
          <a:ln w="57150">
            <a:noFill/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 algn="ctr">
              <a:spcAft>
                <a:spcPts val="300"/>
              </a:spcAft>
            </a:pPr>
            <a:r>
              <a:rPr lang="tr-TR" sz="16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Adı Soyadı</a:t>
            </a:r>
          </a:p>
          <a:p>
            <a:pPr algn="ctr">
              <a:spcAft>
                <a:spcPts val="300"/>
              </a:spcAft>
            </a:pPr>
            <a:r>
              <a:rPr lang="tr-TR" sz="14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Anabilim Dalı Başkanı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5D25579-C9EB-88A3-E7F6-90352D440AE4}"/>
              </a:ext>
            </a:extLst>
          </p:cNvPr>
          <p:cNvSpPr txBox="1"/>
          <p:nvPr/>
        </p:nvSpPr>
        <p:spPr>
          <a:xfrm>
            <a:off x="1701334" y="4803438"/>
            <a:ext cx="3654438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Arş. Gör. Dr.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3D22690-A1BE-E8DC-52E3-57C05304E71C}"/>
              </a:ext>
            </a:extLst>
          </p:cNvPr>
          <p:cNvSpPr txBox="1"/>
          <p:nvPr/>
        </p:nvSpPr>
        <p:spPr>
          <a:xfrm>
            <a:off x="5565600" y="3237272"/>
            <a:ext cx="2467448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Doç.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Doç.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Doç. Dr.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Doç. Dr.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9C29739-68AA-5247-26B5-8C3926F11601}"/>
              </a:ext>
            </a:extLst>
          </p:cNvPr>
          <p:cNvSpPr txBox="1"/>
          <p:nvPr/>
        </p:nvSpPr>
        <p:spPr>
          <a:xfrm>
            <a:off x="8146014" y="3248251"/>
            <a:ext cx="2873440" cy="1094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Öğr. Üyesi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Öğr. Üyesi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Öğr. Üyesi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Dr. Öğr. Üyesi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3DF228B6-71E7-707F-2D05-CE8C23E357A9}"/>
              </a:ext>
            </a:extLst>
          </p:cNvPr>
          <p:cNvSpPr/>
          <p:nvPr/>
        </p:nvSpPr>
        <p:spPr>
          <a:xfrm flipV="1">
            <a:off x="1542932" y="298711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F8FD543B-6875-D241-BA1A-D2CF8856BB1D}"/>
              </a:ext>
            </a:extLst>
          </p:cNvPr>
          <p:cNvSpPr/>
          <p:nvPr/>
        </p:nvSpPr>
        <p:spPr>
          <a:xfrm flipV="1">
            <a:off x="1542932" y="4558046"/>
            <a:ext cx="9438111" cy="640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0D36907-0140-E3CC-FEC3-804605504F36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3911912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Danışman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9D443E2-39E7-5469-D08B-3EAE907CF613}"/>
              </a:ext>
            </a:extLst>
          </p:cNvPr>
          <p:cNvSpPr txBox="1"/>
          <p:nvPr/>
        </p:nvSpPr>
        <p:spPr>
          <a:xfrm>
            <a:off x="1612209" y="1885209"/>
            <a:ext cx="567924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Üniversitemizde eğitim gören her öğrenciye bağlı olduğu bölüm öğretim üyelerinden biri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akademik danışman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olarak atanır.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Danışman, öğrenciye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hayatına uyum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akademik konularda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rehberlik ve kariyer planlaması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gibi çeşitli konularda yardımcı olur.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Akademik danışmanınız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ÖBS sisteminde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belirtilmiştir.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Danışman öğrencinin ders kayıtlarını izleyerek onay verir. Akademik ders kayıtları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 onayı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ndan sonra kesinleşir. Ders kayıtları dönemlerinde danışmanınızla iletişim halinde olup programınızı beraber oluşturmanız kayıt onay sürecini hızlandıracaktır.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Düzenli olarak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danışmanınızla görüşme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niz, soru ve sorunlarınızı paylaşmanız kuvvetle önerilir.</a:t>
            </a:r>
          </a:p>
          <a:p>
            <a:endParaRPr lang="en-US" dirty="0">
              <a:solidFill>
                <a:srgbClr val="40404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2A5B4AB-5887-61D0-091E-8E00DB248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593" y="1885209"/>
            <a:ext cx="2528705" cy="224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7000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Danışman Bilgileri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5" name="Table 7">
            <a:extLst>
              <a:ext uri="{FF2B5EF4-FFF2-40B4-BE49-F238E27FC236}">
                <a16:creationId xmlns:a16="http://schemas.microsoft.com/office/drawing/2014/main" xmlns="" id="{D31DA6DC-5ABE-F13E-DFA4-332607F50F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344831"/>
              </p:ext>
            </p:extLst>
          </p:nvPr>
        </p:nvGraphicFramePr>
        <p:xfrm>
          <a:off x="1542933" y="1621499"/>
          <a:ext cx="9476520" cy="4084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3621">
                  <a:extLst>
                    <a:ext uri="{9D8B030D-6E8A-4147-A177-3AD203B41FA5}">
                      <a16:colId xmlns:a16="http://schemas.microsoft.com/office/drawing/2014/main" xmlns="" val="799960126"/>
                    </a:ext>
                  </a:extLst>
                </a:gridCol>
                <a:gridCol w="5142899">
                  <a:extLst>
                    <a:ext uri="{9D8B030D-6E8A-4147-A177-3AD203B41FA5}">
                      <a16:colId xmlns:a16="http://schemas.microsoft.com/office/drawing/2014/main" xmlns="" val="2838800866"/>
                    </a:ext>
                  </a:extLst>
                </a:gridCol>
              </a:tblGrid>
              <a:tr h="1360481"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Program Adı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Danışman Adı &amp; Soyadı</a:t>
                      </a:r>
                    </a:p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Oda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92200876"/>
                  </a:ext>
                </a:extLst>
              </a:tr>
              <a:tr h="1410633"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Program Adı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Danışman Adı &amp; Soyadı</a:t>
                      </a:r>
                    </a:p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Oda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16480870"/>
                  </a:ext>
                </a:extLst>
              </a:tr>
              <a:tr h="1313706">
                <a:tc>
                  <a:txBody>
                    <a:bodyPr/>
                    <a:lstStyle/>
                    <a:p>
                      <a:pPr algn="ctr"/>
                      <a:r>
                        <a:rPr lang="tr-TR" sz="2000" b="0" i="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Program Adı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Danışman Adı &amp; Soyadı</a:t>
                      </a:r>
                    </a:p>
                    <a:p>
                      <a:pPr algn="ctr"/>
                      <a:r>
                        <a:rPr lang="tr-TR" sz="20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Oda Bilgisi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96001891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2530C71-5A38-71C6-21CA-21B33706CE4B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10252950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Öğrencilerimize Öneriler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3" name="Content Placeholder 3">
            <a:extLst>
              <a:ext uri="{FF2B5EF4-FFF2-40B4-BE49-F238E27FC236}">
                <a16:creationId xmlns:a16="http://schemas.microsoft.com/office/drawing/2014/main" xmlns="" id="{40D2C3F4-324D-D928-20FE-019992ADFC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218113"/>
              </p:ext>
            </p:extLst>
          </p:nvPr>
        </p:nvGraphicFramePr>
        <p:xfrm>
          <a:off x="1542933" y="1621499"/>
          <a:ext cx="9697452" cy="456224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4848726">
                  <a:extLst>
                    <a:ext uri="{9D8B030D-6E8A-4147-A177-3AD203B41FA5}">
                      <a16:colId xmlns:a16="http://schemas.microsoft.com/office/drawing/2014/main" xmlns="" val="3252166307"/>
                    </a:ext>
                  </a:extLst>
                </a:gridCol>
                <a:gridCol w="4848726">
                  <a:extLst>
                    <a:ext uri="{9D8B030D-6E8A-4147-A177-3AD203B41FA5}">
                      <a16:colId xmlns:a16="http://schemas.microsoft.com/office/drawing/2014/main" xmlns="" val="1445882671"/>
                    </a:ext>
                  </a:extLst>
                </a:gridCol>
              </a:tblGrid>
              <a:tr h="548640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tr-TR" sz="1800" b="0" i="0" noProof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</a:t>
                      </a: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tr-TR" sz="1800" b="0" i="0" noProof="0" dirty="0"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8190795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Akademik danışmanınla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GÖRÜŞ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Plagiarism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(İntihal)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18189163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Dersleri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açılan döneminde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Kopya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ÇEKME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5479423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ÖBS ve </a:t>
                      </a:r>
                      <a:r>
                        <a:rPr lang="tr-TR" sz="1600" b="0" i="0" dirty="0" err="1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DBS’yi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sıklıkla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ZİYARET ET</a:t>
                      </a:r>
                      <a:endParaRPr lang="tr-TR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Kendinden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farklı kimseleri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ÖTEKİLEŞTİRME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41479186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Spor aktivitelerine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KATIL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Derslere devamsızlık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YAPMA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12169606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E-postalarını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dikkatlice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OKU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Sosyal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hayatı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AKSATMA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26409768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Kütüphane olanaklarını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KULLAN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Derse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katılmaktan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ÇEKİNME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42349459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Kulüp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etkinliklerinde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ROL AL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Okumaları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BİRİKTİRME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71919721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Başkalarının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sınırlarına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SAYGI DUY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Zor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ve ş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iddet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UYGULAMA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67447285"/>
                  </a:ext>
                </a:extLst>
              </a:tr>
              <a:tr h="445956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0" algn="l"/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Yardıma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 ihtiyaç duyduğunda </a:t>
                      </a:r>
                      <a:r>
                        <a:rPr lang="tr-TR" sz="1600" b="0" i="0" baseline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YARDIM İSTE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Çevreye duyarsız </a:t>
                      </a:r>
                      <a:r>
                        <a:rPr lang="tr-TR" sz="1600" b="0" i="0" dirty="0">
                          <a:solidFill>
                            <a:srgbClr val="404042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OLMA</a:t>
                      </a:r>
                      <a:endParaRPr lang="en-US" sz="1600" b="0" i="0" dirty="0">
                        <a:solidFill>
                          <a:srgbClr val="404042"/>
                        </a:solidFill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36576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818490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18621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Kimlik Kartı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9DD1606-9736-1516-F07B-4C79285118B1}"/>
              </a:ext>
            </a:extLst>
          </p:cNvPr>
          <p:cNvSpPr txBox="1"/>
          <p:nvPr/>
        </p:nvSpPr>
        <p:spPr>
          <a:xfrm>
            <a:off x="1542933" y="4340370"/>
            <a:ext cx="972081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Üniversiteye ilk kaydını yaptıran öğrenciye Üniversite öğrencisi olduğunu belirten kimlik kartı verilir.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 kimlik kartı,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azami öğrenim süreleri içerisinde geçerlidir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 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Öğrenci kimlik kartları para yüklenerek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kampüs içerisindeki yemekhane ve benzeri yerlerde kullanılabilir.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Para transferi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bankalardan veya kredi kartından yapılabilir.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Kimlik kartının kaybedilmesi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halinde, yerel veya ulusal bir gazetede yayımlanmış ilân üzerine yazılı başvuruya dayalı olarak yeniden kimlik kartı verilir.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F384A51D-A0F0-BA19-643E-369275110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921" y="1789443"/>
            <a:ext cx="3612158" cy="228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973066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Akademik Takvim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79A3690-55C9-46BE-007F-57C589E2002E}"/>
              </a:ext>
            </a:extLst>
          </p:cNvPr>
          <p:cNvSpPr txBox="1"/>
          <p:nvPr/>
        </p:nvSpPr>
        <p:spPr>
          <a:xfrm>
            <a:off x="1542933" y="5253321"/>
            <a:ext cx="97933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Akademik takvim,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her yıl güncellenen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akademik ve idari işlemler için belirlenmiş tarihleri içerir.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İşleri Daire Başkanlığı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nın web sayfası üzerinden akademik takvimine erişebilir, sizler için önemli olan tarihlerin takibini yapabilirsiniz.</a:t>
            </a:r>
          </a:p>
          <a:p>
            <a:pPr marL="349250" lvl="1">
              <a:spcAft>
                <a:spcPts val="600"/>
              </a:spcAft>
            </a:pPr>
            <a:r>
              <a:rPr lang="tr-TR" sz="1600" dirty="0">
                <a:solidFill>
                  <a:srgbClr val="000000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  <a:hlinkClick r:id="rId3"/>
              </a:rPr>
              <a:t>https://birimler.atauni.edu.tr/ogrenci-isleri-daire-baskanligi/</a:t>
            </a:r>
            <a:endParaRPr lang="tr-TR" sz="1600" dirty="0">
              <a:solidFill>
                <a:srgbClr val="000000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xmlns="" id="{911C9D8A-FAA5-2E43-E641-21709B2E2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88180"/>
              </p:ext>
            </p:extLst>
          </p:nvPr>
        </p:nvGraphicFramePr>
        <p:xfrm>
          <a:off x="1542933" y="1621499"/>
          <a:ext cx="7181995" cy="3267253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2041701">
                  <a:extLst>
                    <a:ext uri="{9D8B030D-6E8A-4147-A177-3AD203B41FA5}">
                      <a16:colId xmlns:a16="http://schemas.microsoft.com/office/drawing/2014/main" xmlns="" val="3375294645"/>
                    </a:ext>
                  </a:extLst>
                </a:gridCol>
                <a:gridCol w="1357038">
                  <a:extLst>
                    <a:ext uri="{9D8B030D-6E8A-4147-A177-3AD203B41FA5}">
                      <a16:colId xmlns:a16="http://schemas.microsoft.com/office/drawing/2014/main" xmlns="" val="3434444235"/>
                    </a:ext>
                  </a:extLst>
                </a:gridCol>
                <a:gridCol w="1308371">
                  <a:extLst>
                    <a:ext uri="{9D8B030D-6E8A-4147-A177-3AD203B41FA5}">
                      <a16:colId xmlns:a16="http://schemas.microsoft.com/office/drawing/2014/main" xmlns="" val="3208555617"/>
                    </a:ext>
                  </a:extLst>
                </a:gridCol>
                <a:gridCol w="1227507">
                  <a:extLst>
                    <a:ext uri="{9D8B030D-6E8A-4147-A177-3AD203B41FA5}">
                      <a16:colId xmlns:a16="http://schemas.microsoft.com/office/drawing/2014/main" xmlns="" val="3979452785"/>
                    </a:ext>
                  </a:extLst>
                </a:gridCol>
                <a:gridCol w="1247378">
                  <a:extLst>
                    <a:ext uri="{9D8B030D-6E8A-4147-A177-3AD203B41FA5}">
                      <a16:colId xmlns:a16="http://schemas.microsoft.com/office/drawing/2014/main" xmlns="" val="2881803600"/>
                    </a:ext>
                  </a:extLst>
                </a:gridCol>
              </a:tblGrid>
              <a:tr h="396769">
                <a:tc rowSpan="2">
                  <a:txBody>
                    <a:bodyPr/>
                    <a:lstStyle/>
                    <a:p>
                      <a:pPr marL="4445" marR="0" indent="0" algn="ctr" defTabSz="914377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tr-TR" sz="1100" b="0" i="0" kern="1200" dirty="0">
                          <a:solidFill>
                            <a:schemeClr val="lt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2023-2024 YILI</a:t>
                      </a:r>
                    </a:p>
                    <a:p>
                      <a:pPr marL="4445" marR="0" indent="0" algn="ctr" defTabSz="914377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/>
                      </a:pPr>
                      <a:r>
                        <a:rPr lang="tr-TR" sz="1100" b="0" i="0" kern="1200" dirty="0">
                          <a:solidFill>
                            <a:schemeClr val="lt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AKADEMİK TAKVİMİ</a:t>
                      </a:r>
                      <a:endParaRPr lang="en-US" sz="1100" b="0" i="0" kern="1200" dirty="0">
                        <a:solidFill>
                          <a:schemeClr val="lt1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0" marR="0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GÜZ YARIYILI 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90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BAHAR YARIYILI </a:t>
                      </a:r>
                      <a:endParaRPr lang="en-US" sz="1100" b="0" i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4642232"/>
                  </a:ext>
                </a:extLst>
              </a:tr>
              <a:tr h="3421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Başlangıç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317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Bitiş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444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Başlangıç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635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dirty="0">
                          <a:solidFill>
                            <a:schemeClr val="bg1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Bitiş </a:t>
                      </a:r>
                      <a:endParaRPr lang="en-US" sz="1100" b="0" i="0" dirty="0">
                        <a:solidFill>
                          <a:schemeClr val="bg1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88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0099278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Ders Kayıtları (Öğrenci)</a:t>
                      </a:r>
                      <a:r>
                        <a:rPr lang="tr-TR" sz="1100" b="0" i="0" kern="100" baseline="300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23.09.2024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27.09.2024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952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10.02.2025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254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14.02.2025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23902778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Ders Onayı (Danışman)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24.09.2024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01.10.2024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444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11.02.2025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698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18.02.2025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98562027"/>
                  </a:ext>
                </a:extLst>
              </a:tr>
              <a:tr h="42575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Ders Değiştirme (Ekle &amp; Bırak) Haftası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30.09.2024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13.10.2024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381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62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02.03.2025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119974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Mazeretli Ders Kaydı Onayı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07.10.2024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13.10.2024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444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24.02.2025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254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02.03.2025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853007315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Eğitim-Öğretim (Ders)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30.09.2024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08.01.2025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444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17.02.2025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762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01.06.2025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43593698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Yarıyıl Sonu Sınavları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571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09.01.2025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19.01.2025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381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11.06.2025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254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22.06.2025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22186552"/>
                  </a:ext>
                </a:extLst>
              </a:tr>
              <a:tr h="35043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Bütünleme Sınavları 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508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20.01.2025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81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26.01.2025 </a:t>
                      </a:r>
                      <a:endParaRPr lang="en-US" sz="1100" b="0" i="0" kern="10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4445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23.06.2025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254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100" b="0" i="0" kern="100" dirty="0">
                          <a:solidFill>
                            <a:srgbClr val="404042"/>
                          </a:solidFill>
                          <a:effectLst/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29.06.2025 </a:t>
                      </a:r>
                      <a:endParaRPr lang="en-US" sz="1100" b="0" i="0" kern="100" dirty="0">
                        <a:solidFill>
                          <a:srgbClr val="404042"/>
                        </a:solidFill>
                        <a:effectLst/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7945" marR="73025" marT="444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57238476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C94C665-318A-3FF7-EFF5-BEC62D741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1891" y="1592048"/>
            <a:ext cx="2631439" cy="329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958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Güncellenmiş ve Yenilikçi Eğitim Modeli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0C72659-C261-C143-B2CD-EA609F227DE2}"/>
              </a:ext>
            </a:extLst>
          </p:cNvPr>
          <p:cNvSpPr txBox="1"/>
          <p:nvPr/>
        </p:nvSpPr>
        <p:spPr>
          <a:xfrm>
            <a:off x="1755138" y="1690516"/>
            <a:ext cx="998606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6862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Eğitim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Araştırma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ve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Toplumsal Katkı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entegre edildi.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Kurumsal yetkinlikler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eklendi.</a:t>
            </a:r>
            <a:endParaRPr lang="tr-TR" sz="16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Dijitalleşme: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Alanıyla ilişkili dijital teknolojileri ve ortamları dijital güvenlik ve etik kurallar çerçevesinde kullanma ve geliştirme becerisi kazanır.</a:t>
            </a:r>
          </a:p>
          <a:p>
            <a:pPr lvl="1">
              <a:spcAft>
                <a:spcPts val="600"/>
              </a:spcAft>
            </a:pP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Disiplinlerarası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olma: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Alanının diğer alanlarla ilişkisini kurar ve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disiplinlerarası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çalışabilme becerisi kazanır.</a:t>
            </a: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Topluma katkı: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Toplumsal sorunlara yönelik çözümler üretir ve paylaşır.</a:t>
            </a:r>
          </a:p>
          <a:p>
            <a:pPr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Girişimcilik: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Toplumsal ihtiyaçlara yönelik girişimci fikirler (araştırma, sosyal, üretim vb.) geliştirir ve uygular.</a:t>
            </a:r>
          </a:p>
          <a:p>
            <a:pPr lvl="1">
              <a:spcAft>
                <a:spcPts val="600"/>
              </a:spcAft>
            </a:pP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Uluslararasılaşma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: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Uluslararası ölçekte alanıyla ilişkili çalışmaları takip ederek katkı sağlama ve işbirliği yapma amacıyla bir yabancı dili kullanma yeterliği kazanır.</a:t>
            </a: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Üniversite seçmeli dersler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i oluşturuldu.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Seçmeli dersler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%25 oranında arttırıldı.</a:t>
            </a:r>
          </a:p>
          <a:p>
            <a:pPr marL="342900" indent="-331788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Ulusal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krediler azaltıldı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Ön Lisans 80 ± 10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Lisans 4 yıllık 160 ± 20</a:t>
            </a:r>
          </a:p>
          <a:p>
            <a:pPr marL="468312" lvl="1"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Lisans 5 yıllık 225 ± 25</a:t>
            </a:r>
          </a:p>
        </p:txBody>
      </p:sp>
    </p:spTree>
    <p:extLst>
      <p:ext uri="{BB962C8B-B14F-4D97-AF65-F5344CB8AC3E}">
        <p14:creationId xmlns:p14="http://schemas.microsoft.com/office/powerpoint/2010/main" val="14111978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Dersler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xmlns="" id="{28B96F2A-9102-F7C3-BFE5-7B923A12D2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2466884"/>
              </p:ext>
            </p:extLst>
          </p:nvPr>
        </p:nvGraphicFramePr>
        <p:xfrm>
          <a:off x="1542933" y="1618914"/>
          <a:ext cx="4937761" cy="329184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506022">
                  <a:extLst>
                    <a:ext uri="{9D8B030D-6E8A-4147-A177-3AD203B41FA5}">
                      <a16:colId xmlns:a16="http://schemas.microsoft.com/office/drawing/2014/main" xmlns="" val="1693873193"/>
                    </a:ext>
                  </a:extLst>
                </a:gridCol>
                <a:gridCol w="762499">
                  <a:extLst>
                    <a:ext uri="{9D8B030D-6E8A-4147-A177-3AD203B41FA5}">
                      <a16:colId xmlns:a16="http://schemas.microsoft.com/office/drawing/2014/main" xmlns="" val="23366006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xmlns="" val="324067900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982198708"/>
                    </a:ext>
                  </a:extLst>
                </a:gridCol>
                <a:gridCol w="811740">
                  <a:extLst>
                    <a:ext uri="{9D8B030D-6E8A-4147-A177-3AD203B41FA5}">
                      <a16:colId xmlns:a16="http://schemas.microsoft.com/office/drawing/2014/main" xmlns="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1.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 dirty="0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TDZ101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Türk Dili I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1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186592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rgbClr val="404042"/>
                          </a:solidFill>
                          <a:effectLst/>
                        </a:rPr>
                        <a:t>Z</a:t>
                      </a:r>
                      <a:endParaRPr lang="en-US" sz="1200" b="0" i="0" u="none" strike="noStrike">
                        <a:solidFill>
                          <a:srgbClr val="404042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YDZ101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Yabancı Dil I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Var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rgbClr val="404042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1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2322611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0854261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783334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49264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1636008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34409985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9487125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79753426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929B6A2E-CCB3-76B9-8479-5BC098F6C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647112"/>
              </p:ext>
            </p:extLst>
          </p:nvPr>
        </p:nvGraphicFramePr>
        <p:xfrm>
          <a:off x="6625104" y="1618914"/>
          <a:ext cx="4937761" cy="3566160"/>
        </p:xfrm>
        <a:graphic>
          <a:graphicData uri="http://schemas.openxmlformats.org/drawingml/2006/table">
            <a:tbl>
              <a:tblPr bandRow="1">
                <a:tableStyleId>{1FECB4D8-DB02-4DC6-A0A2-4F2EBAE1DC90}</a:tableStyleId>
              </a:tblPr>
              <a:tblGrid>
                <a:gridCol w="487417">
                  <a:extLst>
                    <a:ext uri="{9D8B030D-6E8A-4147-A177-3AD203B41FA5}">
                      <a16:colId xmlns:a16="http://schemas.microsoft.com/office/drawing/2014/main" xmlns="" val="1693873193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xmlns="" val="2336600600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xmlns="" val="3240679006"/>
                    </a:ext>
                  </a:extLst>
                </a:gridCol>
                <a:gridCol w="852770">
                  <a:extLst>
                    <a:ext uri="{9D8B030D-6E8A-4147-A177-3AD203B41FA5}">
                      <a16:colId xmlns:a16="http://schemas.microsoft.com/office/drawing/2014/main" xmlns="" val="2982198708"/>
                    </a:ext>
                  </a:extLst>
                </a:gridCol>
                <a:gridCol w="625774">
                  <a:extLst>
                    <a:ext uri="{9D8B030D-6E8A-4147-A177-3AD203B41FA5}">
                      <a16:colId xmlns:a16="http://schemas.microsoft.com/office/drawing/2014/main" xmlns="" val="3209781189"/>
                    </a:ext>
                  </a:extLst>
                </a:gridCol>
              </a:tblGrid>
              <a:tr h="548640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2. Yarıyıl</a:t>
                      </a: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b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00515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D. Kodu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Dersin Adı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 err="1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K.Etki</a:t>
                      </a:r>
                      <a:endParaRPr lang="tr-TR" sz="1200" b="0" i="0" u="none" strike="noStrike" noProof="0" dirty="0">
                        <a:solidFill>
                          <a:schemeClr val="bg1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Helvetica Neue Light" panose="02000403000000020004" pitchFamily="2" charset="0"/>
                          <a:ea typeface="Helvetica Neue Light" panose="02000403000000020004" pitchFamily="2" charset="0"/>
                        </a:rPr>
                        <a:t>AKTS</a:t>
                      </a: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043624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52914628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4415619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6992768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1224516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6304406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Medium" panose="02000503000000020004" pitchFamily="2" charset="0"/>
                        <a:ea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2640588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96441617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65387149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9447715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tr-TR" sz="1200" b="0" i="0" u="none" strike="noStrike" noProof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Helvetica Neue Light" panose="02000403000000020004" pitchFamily="2" charset="0"/>
                        <a:ea typeface="Helvetica Neue Light" panose="02000403000000020004" pitchFamily="2" charset="0"/>
                      </a:endParaRPr>
                    </a:p>
                  </a:txBody>
                  <a:tcPr marL="6090" marR="6090" marT="609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25785619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F5167C2-403B-821B-1A7F-BD467B85F214}"/>
              </a:ext>
            </a:extLst>
          </p:cNvPr>
          <p:cNvSpPr txBox="1"/>
          <p:nvPr/>
        </p:nvSpPr>
        <p:spPr>
          <a:xfrm>
            <a:off x="3007224" y="6265754"/>
            <a:ext cx="658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 şablona göre bilgileri ekleyiniz!</a:t>
            </a:r>
          </a:p>
        </p:txBody>
      </p:sp>
    </p:spTree>
    <p:extLst>
      <p:ext uri="{BB962C8B-B14F-4D97-AF65-F5344CB8AC3E}">
        <p14:creationId xmlns:p14="http://schemas.microsoft.com/office/powerpoint/2010/main" val="35265631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Temel Kavramlar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34F9A16-5B0A-F151-1C01-46519D20B7F4}"/>
              </a:ext>
            </a:extLst>
          </p:cNvPr>
          <p:cNvSpPr txBox="1"/>
          <p:nvPr/>
        </p:nvSpPr>
        <p:spPr>
          <a:xfrm>
            <a:off x="1790700" y="1697757"/>
            <a:ext cx="5715000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Avrupa Kredi Transfer Sistemi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AKTS kredisi, bir akademik yılı herhangi bir yükseköğretim kurumunda tam zamanlı olarak tamamlamak için gereken toplam çalışma zamanına göre ilgili dersin ne kadar çalışma gerektirdiğini belirten değerdir.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AGNO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: Ağırlıklı Genel Not Ortalamasını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AGNO; öğrencinin fakülte/konservatuvar/yüksekokul/meslek yüksekokulunda öğrenimine başladığı andan itibaren, tamamlamış olduğu yarıyıl/yıl da dâhil olmak üzere, o güne kadar kayıt yaptırdığı her dersin AKTS değeri ile o dersin başarı notunun ağırlık katsayısıyla çarpılarak tamamının toplanmasından elde edilen sayının, toplam AKTS miktarına bölünmesi ile hesaplanır. 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Bölme sonucu, virgülden sonra iki hane olacak şekilde yuvarlatılır.</a:t>
            </a:r>
          </a:p>
        </p:txBody>
      </p:sp>
      <p:pic>
        <p:nvPicPr>
          <p:cNvPr id="2052" name="Picture 4" descr="ECTS-Punkte: Kursanerkennung im Hochschulkontext">
            <a:extLst>
              <a:ext uri="{FF2B5EF4-FFF2-40B4-BE49-F238E27FC236}">
                <a16:creationId xmlns:a16="http://schemas.microsoft.com/office/drawing/2014/main" xmlns="" id="{70469D4F-06DB-173E-8D28-759D7E53E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527" y="1915026"/>
            <a:ext cx="3027947" cy="302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846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OBS, DBS ve Ders Bilgi Paketi Tanıtımı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8E1C8C6-23E7-EA3D-BAB8-CE564A66EC7F}"/>
              </a:ext>
            </a:extLst>
          </p:cNvPr>
          <p:cNvSpPr txBox="1"/>
          <p:nvPr/>
        </p:nvSpPr>
        <p:spPr>
          <a:xfrm>
            <a:off x="6228000" y="2372652"/>
            <a:ext cx="3405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Öğrenci Bilgi Sistemi (OBS)</a:t>
            </a:r>
            <a:endParaRPr lang="tr-TR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EDB7C39D-4174-BF0F-4226-8EED3604EE6C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70004C-F8B1-8712-6348-6FD90DF0A341}"/>
              </a:ext>
            </a:extLst>
          </p:cNvPr>
          <p:cNvSpPr/>
          <p:nvPr/>
        </p:nvSpPr>
        <p:spPr>
          <a:xfrm>
            <a:off x="5849226" y="3584598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644843D1-9441-62F2-214C-171A45C4BF4E}"/>
              </a:ext>
            </a:extLst>
          </p:cNvPr>
          <p:cNvSpPr/>
          <p:nvPr/>
        </p:nvSpPr>
        <p:spPr>
          <a:xfrm>
            <a:off x="5849226" y="5152117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AB4DB1A-D44C-B4B6-1A27-DFA587127CF8}"/>
              </a:ext>
            </a:extLst>
          </p:cNvPr>
          <p:cNvSpPr/>
          <p:nvPr/>
        </p:nvSpPr>
        <p:spPr>
          <a:xfrm>
            <a:off x="5843540" y="2195822"/>
            <a:ext cx="182880" cy="753771"/>
          </a:xfrm>
          <a:prstGeom prst="rect">
            <a:avLst/>
          </a:prstGeom>
          <a:solidFill>
            <a:srgbClr val="2553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AD59EFD-775D-4403-4FBB-053E105A486C}"/>
              </a:ext>
            </a:extLst>
          </p:cNvPr>
          <p:cNvSpPr txBox="1"/>
          <p:nvPr/>
        </p:nvSpPr>
        <p:spPr>
          <a:xfrm>
            <a:off x="6228000" y="5328947"/>
            <a:ext cx="30187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Ders Bilgi Sistemi (DBS)</a:t>
            </a:r>
            <a:endParaRPr lang="tr-TR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A9768F3-CF3A-9B16-539A-0E9D229ABE3D}"/>
              </a:ext>
            </a:extLst>
          </p:cNvPr>
          <p:cNvSpPr txBox="1"/>
          <p:nvPr/>
        </p:nvSpPr>
        <p:spPr>
          <a:xfrm>
            <a:off x="6228000" y="3765682"/>
            <a:ext cx="21403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20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Ders Bilgi Paketi</a:t>
            </a:r>
            <a:endParaRPr lang="en-US" sz="2000" dirty="0">
              <a:solidFill>
                <a:srgbClr val="404042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050F66E-9657-02A7-CC2B-9733EA3D097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5854"/>
          <a:stretch/>
        </p:blipFill>
        <p:spPr>
          <a:xfrm>
            <a:off x="1542932" y="4803945"/>
            <a:ext cx="3468079" cy="1450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E9150994-29B4-C069-0EB8-FE852D7D4BC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390" t="15451" r="7735" b="13758"/>
          <a:stretch/>
        </p:blipFill>
        <p:spPr>
          <a:xfrm>
            <a:off x="1542933" y="1621499"/>
            <a:ext cx="3468079" cy="29018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3165133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Yazarak Çalışmanın Faydaları | Egitim.com">
            <a:extLst>
              <a:ext uri="{FF2B5EF4-FFF2-40B4-BE49-F238E27FC236}">
                <a16:creationId xmlns:a16="http://schemas.microsoft.com/office/drawing/2014/main" xmlns="" id="{578CAD9A-0BD4-C7E2-58DA-1494056ED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40" r="25488"/>
          <a:stretch/>
        </p:blipFill>
        <p:spPr bwMode="auto">
          <a:xfrm>
            <a:off x="8835626" y="1764108"/>
            <a:ext cx="2622083" cy="47026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Kayıt Yenileme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8E1319-1816-9BDD-8982-11BFF71431D7}"/>
              </a:ext>
            </a:extLst>
          </p:cNvPr>
          <p:cNvSpPr txBox="1"/>
          <p:nvPr/>
        </p:nvSpPr>
        <p:spPr>
          <a:xfrm>
            <a:off x="1782688" y="1764108"/>
            <a:ext cx="6834839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 kaydı işlemleri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, öğrencinin akademik takvimde belirtilen süreler içinde katkı payını ve/veya öğrenim ücretini ödemesi ve ders alma işlemini tamamlaması suretiyle gerçekleşir.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Katkı payı ve/veya öğrenim ücretini ödeyip, öğrenci bilgi sistemi üzerinde almak istediği ders/dersler için ders kaydı yapan öğrencinin ders kayıt bilgileri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danışman tarafından kontrol edilip, öğrenci bilgi sistemi üzerinden onaylanır.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kayıtları ile ilgili olarak öğrenci ve danışman tarafından yapılan işlemlerin her biri ayrı ayrı olmak üzere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bilgi sisteminde kayıt altına alınarak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ders kaydının yapıldığı sayfada gösterilir.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kayıt işlemlerinden </a:t>
            </a:r>
            <a:r>
              <a:rPr lang="tr-TR" sz="1600" u="sng" dirty="0">
                <a:solidFill>
                  <a:srgbClr val="C00000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birinci derecede öğrenci sorumludur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Akademik takvimde belirtilen sürelerde ders kaydını yaptırmayan öğrenci, o yarıyılda/yılda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derslere devam edemez, sınavlara giremez ve öğrencilik haklarından yararlanamaz.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Öğrenciler, öncelikle alt yarıyıl/yıldaki hiç almadıkları veya alıp devamsızlıktan (Z) harf notu ya da başarısızlıktan (FF) harf notu almış oldukları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ders/derslere kayıt yaptırmak zorundadırlar.</a:t>
            </a:r>
          </a:p>
        </p:txBody>
      </p:sp>
    </p:spTree>
    <p:extLst>
      <p:ext uri="{BB962C8B-B14F-4D97-AF65-F5344CB8AC3E}">
        <p14:creationId xmlns:p14="http://schemas.microsoft.com/office/powerpoint/2010/main" val="14596002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 Alma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34F9A16-5B0A-F151-1C01-46519D20B7F4}"/>
              </a:ext>
            </a:extLst>
          </p:cNvPr>
          <p:cNvSpPr txBox="1"/>
          <p:nvPr/>
        </p:nvSpPr>
        <p:spPr>
          <a:xfrm>
            <a:off x="1790700" y="1697757"/>
            <a:ext cx="8932718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Ön lisans ve lisans programlarında bir öğrencinin bir yarıyıl/yılda alabileceği derslerin AKTS değerleri toplamı yarıyıllık/yıllık programlarda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fazla 40/80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’dir.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Belirlenen AKTS değeri, tekrar dersi olan veya </a:t>
            </a:r>
            <a:r>
              <a:rPr lang="tr-TR" sz="1600" dirty="0" err="1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2,50’nin altında olan öğrencilere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üst yarıyıllardan ders alma hakkı vermez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. 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Lisans programlarının birinci sınıf öğrencileri ile meslek yüksekokulları öğrencileri hariç, bulundukları yarıyıl itibarıyla müfredatında bulunan bütün dersleri almış, tekrar dersi olmayan ve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en az 2,50 olan öğrenciler, ilgili yarıyıl/yılda almaları gereken 30/60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AKTS’ye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ilaveten ön şartlı olmayan veya ön şartını yerine getirdiği, üst yarıyılda/yılda açılan derslerden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çok 15/30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kadar daha ders alabilirler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Öğrenciler; bu şartları yerine getirdiği sürece, kayıt yeniledikleri yarıyılda/yılda daha önceki yarıyılda/yılda ilave olarak aldıkları derslerin AKTS miktarı kadar dersi üst yarıyıldan/yıldan aldıktan sonra, ön şartlı olmayan veya ön şartını yerine getirdiği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çok 15 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AKTS</a:t>
            </a:r>
            <a:r>
              <a:rPr lang="tr-TR" sz="1600" dirty="0" err="1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’ye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kadar ilave dersi üst yarıyıldan/yıldan alabilirler. Bu şekilde alınan ilave derslerin AKTS miktarı, azami AKTS miktarını aşmamak üzere en çok 30 AKTS olabilir.</a:t>
            </a: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F4E7198-4A48-D8E6-235F-E197D49297F8}"/>
              </a:ext>
            </a:extLst>
          </p:cNvPr>
          <p:cNvSpPr txBox="1"/>
          <p:nvPr/>
        </p:nvSpPr>
        <p:spPr>
          <a:xfrm>
            <a:off x="2075290" y="5652106"/>
            <a:ext cx="650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birimler.atauni.edu.tr/ogrenci-isleri-daire-baskanligi/ders-kayitlari/</a:t>
            </a:r>
            <a:endParaRPr lang="en-US" sz="1600" dirty="0">
              <a:solidFill>
                <a:srgbClr val="000000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7336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Sınavlar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8E1319-1816-9BDD-8982-11BFF71431D7}"/>
              </a:ext>
            </a:extLst>
          </p:cNvPr>
          <p:cNvSpPr txBox="1"/>
          <p:nvPr/>
        </p:nvSpPr>
        <p:spPr>
          <a:xfrm>
            <a:off x="1782688" y="1800010"/>
            <a:ext cx="69694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Ara sınavlar (vize), yarıyıl sonu sınavları (final) ve bütünleme sınavları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yazılı, sözlü veya hem yazılı hem sözlü ve/veya uygulamalı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 olarak yapılabilir. 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Yarıyıl/yıl sonu/bütünleme sınav süreleri en az iki ders saati, ara sınav süresi ise en az bir ders saatidir. </a:t>
            </a: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Bir dersin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ara sınavının (vize)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yarıyıl/yıl sonu ham başarı notuna etkisi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%40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,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yarıyıl/yıl sonu (final) veya bütünleme sınavının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etkisi de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%60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’tır. 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Herhangi bir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sınava girmeyen öğrenci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, o sınav hakkını kullanmış ve o sınavdan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sıfır (0) puan almış sayılır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. Ayrıca, öğrencilerin, puanlamaya tabi tutulan ödev, seminer, panel gibi yarıyıl/yıl içi etkinliklerinden yapmadıkları veya katılmadıkları da aynı şekilde değerlendirilir.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§"/>
              <a:tabLst>
                <a:tab pos="457200" algn="l"/>
              </a:tabLst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Bütünleme sınavı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: yarıyıl/yıl sonunda akademik takvimde belirlenen tarihler arasında yapılan sınavdır. Bu sınava, sınav şartlarını yerine getirmek kaydıyla,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yarıyıl/yıl sonu sınavlarına girmeyen, bu sınavlara girdiği halde FF, DD veya DC harf notu alan öğrenciler girebilir. 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  <a:cs typeface="Times New Roman" panose="02020603050405020304" pitchFamily="18" charset="0"/>
              </a:rPr>
              <a:t> Bütünleme sınavında alınan not yarıyıl/yıl sonu sınavı notu yerine geçer.</a:t>
            </a:r>
            <a:endParaRPr lang="en-US" sz="1600" dirty="0">
              <a:solidFill>
                <a:srgbClr val="404042"/>
              </a:solidFill>
              <a:effectLst/>
              <a:latin typeface="Helvetica Neue Light" panose="02000403000000020004" pitchFamily="2" charset="0"/>
              <a:ea typeface="Helvetica Neue Light" panose="02000403000000020004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Grafik 19">
            <a:extLst>
              <a:ext uri="{FF2B5EF4-FFF2-40B4-BE49-F238E27FC236}">
                <a16:creationId xmlns:a16="http://schemas.microsoft.com/office/drawing/2014/main" xmlns="" id="{7DE73D6D-CE1F-5CF0-B324-EFF2C6A22C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83027206"/>
              </p:ext>
            </p:extLst>
          </p:nvPr>
        </p:nvGraphicFramePr>
        <p:xfrm>
          <a:off x="8519627" y="1296038"/>
          <a:ext cx="3549885" cy="3567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066442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Bağıl Değerlendirme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EE5F09D-72A0-55F4-BEAF-96E5F6487DBD}"/>
              </a:ext>
            </a:extLst>
          </p:cNvPr>
          <p:cNvSpPr txBox="1"/>
          <p:nvPr/>
        </p:nvSpPr>
        <p:spPr>
          <a:xfrm>
            <a:off x="1739470" y="1978439"/>
            <a:ext cx="91190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Öğrencilerin başarı durumlarının değerlendirilmesinde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bağıl değerlendirme sistemi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kullanılmaktadır.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Bağıl değerlendirme sistemi: Öğrencinin başarı durumunun, birlikte ders aldığı diğer öğrencilerle beraber belirlendiği sistemdir.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Sistem her ders için, başarı ortalamasına göre ayrı ayrı harf notu aralıkları belirler.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 alan öğrenciler, aldıkları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mutlak notlara göre değil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, o dersi alan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grup içerisinde gösterdikleri performansa göre değerlendirilir.</a:t>
            </a:r>
          </a:p>
          <a:p>
            <a:endParaRPr lang="tr-TR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A567765-F384-CA2C-CE67-CB0DD92FCFCB}"/>
              </a:ext>
            </a:extLst>
          </p:cNvPr>
          <p:cNvSpPr txBox="1"/>
          <p:nvPr/>
        </p:nvSpPr>
        <p:spPr>
          <a:xfrm>
            <a:off x="1739470" y="4379096"/>
            <a:ext cx="9119030" cy="1952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9400" lvl="1">
              <a:spcAft>
                <a:spcPts val="1200"/>
              </a:spcAft>
            </a:pPr>
            <a:r>
              <a:rPr lang="en-US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Daha fazla bilgi için lütfen </a:t>
            </a:r>
            <a:r>
              <a:rPr lang="en-US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İşleri Daire Başkanlığı web sayfas</a:t>
            </a:r>
            <a:r>
              <a:rPr lang="en-US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ında yer alan uygulama esaslarını inceleyiniz.</a:t>
            </a:r>
            <a:endParaRPr lang="en-US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  <a:cs typeface="Helvetica Neue" panose="02000503000000020004" pitchFamily="2" charset="0"/>
              <a:hlinkClick r:id="rId3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r>
              <a:rPr lang="tr-TR" sz="1600" dirty="0">
                <a:solidFill>
                  <a:srgbClr val="0563C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Atatürk Üniversitesi Bağıl Değerlendirme Sistemi Uygulama Esasları</a:t>
            </a:r>
            <a:endParaRPr lang="tr-TR" sz="1600" dirty="0">
              <a:solidFill>
                <a:srgbClr val="0563C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r>
              <a:rPr lang="tr-TR" sz="1600" dirty="0">
                <a:solidFill>
                  <a:srgbClr val="0563C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/>
              </a:rPr>
              <a:t>Atatürk Üniversitesi Başarı Değerlendirme Sistemleri Uygulama Esasları</a:t>
            </a:r>
            <a:endParaRPr lang="tr-TR" sz="1600" dirty="0">
              <a:solidFill>
                <a:srgbClr val="0563C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312738">
              <a:lnSpc>
                <a:spcPct val="150000"/>
              </a:lnSpc>
              <a:spcAft>
                <a:spcPts val="600"/>
              </a:spcAft>
            </a:pPr>
            <a:endParaRPr lang="en-US" sz="1600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9499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Dönem Sonu Başarı Notları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graphicFrame>
        <p:nvGraphicFramePr>
          <p:cNvPr id="3" name="Tablo 1">
            <a:extLst>
              <a:ext uri="{FF2B5EF4-FFF2-40B4-BE49-F238E27FC236}">
                <a16:creationId xmlns:a16="http://schemas.microsoft.com/office/drawing/2014/main" xmlns="" id="{42AC7700-3B9A-13AB-88D9-B3ABD4E7E6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790703"/>
              </p:ext>
            </p:extLst>
          </p:nvPr>
        </p:nvGraphicFramePr>
        <p:xfrm>
          <a:off x="1542933" y="1621498"/>
          <a:ext cx="4998272" cy="4572000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1998913">
                  <a:extLst>
                    <a:ext uri="{9D8B030D-6E8A-4147-A177-3AD203B41FA5}">
                      <a16:colId xmlns:a16="http://schemas.microsoft.com/office/drawing/2014/main" xmlns="" val="3243781622"/>
                    </a:ext>
                  </a:extLst>
                </a:gridCol>
                <a:gridCol w="1460311">
                  <a:extLst>
                    <a:ext uri="{9D8B030D-6E8A-4147-A177-3AD203B41FA5}">
                      <a16:colId xmlns:a16="http://schemas.microsoft.com/office/drawing/2014/main" xmlns="" val="1211325721"/>
                    </a:ext>
                  </a:extLst>
                </a:gridCol>
                <a:gridCol w="1539048">
                  <a:extLst>
                    <a:ext uri="{9D8B030D-6E8A-4147-A177-3AD203B41FA5}">
                      <a16:colId xmlns:a16="http://schemas.microsoft.com/office/drawing/2014/main" xmlns="" val="389026532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Başarı Derecesi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Harf Notu 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600" b="0" i="0" kern="1200" dirty="0">
                          <a:solidFill>
                            <a:schemeClr val="bg1"/>
                          </a:solidFill>
                          <a:latin typeface="Helvetica Neue Medium" panose="02000503000000020004" pitchFamily="2" charset="0"/>
                          <a:ea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Ağırlık K.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17F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3759887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Mükemmel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4.00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5809509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Pekiyi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3.50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8828857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İyi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3.00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862262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Orta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2.50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731109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2.00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8384181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Koşullu 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1.50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994610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Koşullu 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1.00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3638441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Başarısız 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0.00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3633925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Muaf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M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3311698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Geçer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G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5032783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11112" indent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 Light" panose="02000403000000020004" pitchFamily="2" charset="0"/>
                          <a:ea typeface="Helvetica Neue Light" panose="02000403000000020004" pitchFamily="2" charset="0"/>
                          <a:cs typeface="Helvetica Neue" panose="02000503000000020004" pitchFamily="2" charset="0"/>
                        </a:rPr>
                        <a:t>Devamsız</a:t>
                      </a:r>
                    </a:p>
                  </a:txBody>
                  <a:tcPr marL="274320" marR="68580" marT="0" marB="0" anchor="ctr">
                    <a:lnL w="12700" cmpd="sng"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r>
                        <a:rPr lang="tr-TR" sz="1400" b="0" i="0" kern="1200" dirty="0">
                          <a:solidFill>
                            <a:srgbClr val="40404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Z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11112" indent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Wingdings" pitchFamily="2" charset="2"/>
                        <a:buNone/>
                      </a:pPr>
                      <a:endParaRPr lang="tr-TR" sz="1400" b="1" kern="1200" dirty="0">
                        <a:solidFill>
                          <a:srgbClr val="404042"/>
                        </a:solidFill>
                        <a:latin typeface="Helvetica Neue Light" panose="02000403000000020004" pitchFamily="2" charset="0"/>
                        <a:ea typeface="Helvetica Neue Light" panose="020004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5110298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8E1319-1816-9BDD-8982-11BFF71431D7}"/>
              </a:ext>
            </a:extLst>
          </p:cNvPr>
          <p:cNvSpPr txBox="1"/>
          <p:nvPr/>
        </p:nvSpPr>
        <p:spPr>
          <a:xfrm>
            <a:off x="6977540" y="1621498"/>
            <a:ext cx="469129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Bir dersten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AA, BA, BB, CB ve CC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notlarından birini alan öğrenci o dersi 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başarmış</a:t>
            </a:r>
            <a:r>
              <a:rPr lang="tr-TR" sz="1600" dirty="0">
                <a:solidFill>
                  <a:srgbClr val="404042"/>
                </a:solidFill>
                <a:effectLst/>
                <a:latin typeface="Helvetica Neue Light" panose="02000403000000020004" pitchFamily="2" charset="0"/>
                <a:ea typeface="Helvetica Neue Light" panose="02000403000000020004" pitchFamily="2" charset="0"/>
              </a:rPr>
              <a:t> sayılır.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Mezuniyet durumuna gelen öğrencinin </a:t>
            </a:r>
            <a:r>
              <a:rPr lang="tr-TR" sz="1600" dirty="0" err="1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AGNO’su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2,00 ve daha yukarı ise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 bu öğrencinin DC ve DD harf notu aldığı dersler başarılı sayılır.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FF notu, ilgili dersten başarısız olan öğrencilere verilir.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Başarı notu M ve G ile takdir edilen dersler, AGNO hesaplanmasında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değerlendirmeye katılmaz.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Z (Devamsız) Derse devam yükümlülüğünü veya ders uygulamalarına ilişkin koşulları yerine getirmeyen öğrenciye verilir.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Z, AGNO hesabında FF notu işlemi görür.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Z ile değerlendirilen ders verildiği ilk yarıyılda/yılda alınarak devam ve sınav şartları yerine getirilir.</a:t>
            </a:r>
          </a:p>
        </p:txBody>
      </p:sp>
    </p:spTree>
    <p:extLst>
      <p:ext uri="{BB962C8B-B14F-4D97-AF65-F5344CB8AC3E}">
        <p14:creationId xmlns:p14="http://schemas.microsoft.com/office/powerpoint/2010/main" val="23034952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Sınav Sonuçlarına İtiraz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8E1319-1816-9BDD-8982-11BFF71431D7}"/>
              </a:ext>
            </a:extLst>
          </p:cNvPr>
          <p:cNvSpPr txBox="1"/>
          <p:nvPr/>
        </p:nvSpPr>
        <p:spPr>
          <a:xfrm>
            <a:off x="1768834" y="4898740"/>
            <a:ext cx="92506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Bir sınavın veya yarıyıl/yıl içi çalışmasının sonucuna, öğrenci maddi hata yönünden sonucun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ilanı tarihinden itibaren </a:t>
            </a:r>
            <a:r>
              <a:rPr lang="tr-TR" sz="1600" u="sng" dirty="0">
                <a:solidFill>
                  <a:srgbClr val="C00000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üç iş günü içinde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itiraz edilebilir.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İtiraz, bölüm/ana bilim/ana sanat dalı ve/veya dekanlığa/müdürlüğe verilen bir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dilekçe ile yapılır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Sınav kâğıtlarında, ilgili öğretim elemanınca maddi bir hata tespit edilirse, bu hata ilgili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yönetim kurulu kararı ile düzeltilir ve ilan edilir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</p:txBody>
      </p:sp>
      <p:pic>
        <p:nvPicPr>
          <p:cNvPr id="3074" name="Picture 2" descr="ÖSYM sınav sonucuna itiraz nasıl yapılır? ÖSYM sınav itiraz süresi kaç gün?  KPSS sınav itiraz dilekçesi örneği!">
            <a:extLst>
              <a:ext uri="{FF2B5EF4-FFF2-40B4-BE49-F238E27FC236}">
                <a16:creationId xmlns:a16="http://schemas.microsoft.com/office/drawing/2014/main" xmlns="" id="{E413B784-75C0-297F-28A6-A85F04BB09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5050" y="1798933"/>
            <a:ext cx="4111463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>
            <a:extLst>
              <a:ext uri="{FF2B5EF4-FFF2-40B4-BE49-F238E27FC236}">
                <a16:creationId xmlns:a16="http://schemas.microsoft.com/office/drawing/2014/main" xmlns="" id="{85BDA1D3-CBF0-DB15-CBF2-F4B97C987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34" y="1798933"/>
            <a:ext cx="4627346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81096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Derse Devam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18E1319-1816-9BDD-8982-11BFF71431D7}"/>
              </a:ext>
            </a:extLst>
          </p:cNvPr>
          <p:cNvSpPr txBox="1"/>
          <p:nvPr/>
        </p:nvSpPr>
        <p:spPr>
          <a:xfrm>
            <a:off x="1761036" y="4741753"/>
            <a:ext cx="9589610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Teorik dersler, laboratuvar ve benzeri çalışmaların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 az %80’ine devam etmek zorunludur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Öğrenci devam şartını yerine getirmiş olsa bile; laboratuvar ve benzeri derslerden başarılı olmak için, birimlerin uygulama esaslarında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belirtilen çalışmaları başarı ile tamamlamak zorundadır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Devamsız öğrenci,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sınavlara alınmaz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ve not çizelgesinde bu durum Z (Devamsız) ile belirtilir.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Devamsızlıkları nedeniyle başarısız sayılan öğrencilerin listesi, en geç yarıyılın/yılın son haftası içinde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bilgi sistemi (ÖBS)’de ilan edilir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</a:t>
            </a:r>
          </a:p>
        </p:txBody>
      </p:sp>
      <p:pic>
        <p:nvPicPr>
          <p:cNvPr id="4098" name="Picture 2" descr="Final Sınavları Boyunca Okuma Salonları 7/24 Açık Olacak – Erzurum Haber  Gazetesi">
            <a:extLst>
              <a:ext uri="{FF2B5EF4-FFF2-40B4-BE49-F238E27FC236}">
                <a16:creationId xmlns:a16="http://schemas.microsoft.com/office/drawing/2014/main" xmlns="" id="{E94A9A82-B3B2-6329-2087-19A03D6FE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236" y="2859720"/>
            <a:ext cx="2331314" cy="128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>
            <a:extLst>
              <a:ext uri="{FF2B5EF4-FFF2-40B4-BE49-F238E27FC236}">
                <a16:creationId xmlns:a16="http://schemas.microsoft.com/office/drawing/2014/main" xmlns="" id="{D4061019-E286-C822-3969-F0A3B5733D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6" r="3006" b="7465"/>
          <a:stretch/>
        </p:blipFill>
        <p:spPr bwMode="auto">
          <a:xfrm>
            <a:off x="6179126" y="1764232"/>
            <a:ext cx="4958560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>
            <a:extLst>
              <a:ext uri="{FF2B5EF4-FFF2-40B4-BE49-F238E27FC236}">
                <a16:creationId xmlns:a16="http://schemas.microsoft.com/office/drawing/2014/main" xmlns="" id="{DD8D9C9B-406C-B7C8-3FA8-F338523FA0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036" y="1764232"/>
            <a:ext cx="4114800" cy="2743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9588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Öğretim Elemanlarıyla Yüz Yüze Görüşme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35D1DAB-B724-5356-4C4E-1A5EDC484921}"/>
              </a:ext>
            </a:extLst>
          </p:cNvPr>
          <p:cNvSpPr txBox="1"/>
          <p:nvPr/>
        </p:nvSpPr>
        <p:spPr>
          <a:xfrm>
            <a:off x="1844455" y="1746400"/>
            <a:ext cx="9174998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Yüz yüze görüşme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en etkili iletişim kanallarından birisidir.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Öğretim elemanları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nı akademik ve idari çalışmaları, yürüttüğü lisans ve lisansüstü dersleri ve birçok öğrenci ile muhatap olma zorunluluğu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yüz yüze iletişim kurma konusunda zora sokabilmektedir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.</a:t>
            </a:r>
          </a:p>
          <a:p>
            <a:pPr>
              <a:spcAft>
                <a:spcPts val="600"/>
              </a:spcAft>
            </a:pP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Bu yüzden yüz yüze görüşme konusunda öğretim elemanı tarafından belirlenen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kural ve planlamalara uymanız gerekmektedir.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Öncelikle görüşmelerinizi öğretim elemanının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ofis saatleri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ne göre ayarlamalısınız.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Görüşmeye gitmeden önce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e-posta ya da telefon aracılığıyla randevu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almalısınız.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Görüşmeye başlamadan önce mutlaka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kendinizi tanıtmalısınız. 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Görüşme nedeninizi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anlaşılır ifadelerle, uzatmadan uygun bir üslupla dile getirmelisiniz. </a:t>
            </a:r>
          </a:p>
          <a:p>
            <a:pPr>
              <a:spcAft>
                <a:spcPts val="600"/>
              </a:spcAft>
            </a:pPr>
            <a:endParaRPr lang="tr-TR" sz="1600" dirty="0">
              <a:solidFill>
                <a:srgbClr val="404042"/>
              </a:solidFill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Derste anlamadığınız yerleri veya ders ile ilgili tartışmaları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ders süresince 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sormanız/danışmanız dersteki etkileşimi güçlendireceği için tercih edilmelidir. </a:t>
            </a:r>
          </a:p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Öğretim elemanının birçok kişi ile görüşme planı olabileceğinden görüşmeyi, </a:t>
            </a: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belirlenen aralıkta bitirmeye özen göstermelisiniz.</a:t>
            </a:r>
          </a:p>
        </p:txBody>
      </p:sp>
    </p:spTree>
    <p:extLst>
      <p:ext uri="{BB962C8B-B14F-4D97-AF65-F5344CB8AC3E}">
        <p14:creationId xmlns:p14="http://schemas.microsoft.com/office/powerpoint/2010/main" val="8393387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Öğretim Elemanlarıyla E-Posta Yoluyla İletişim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4" name="Online Media 3" descr="Nasıl Mail Yazılır? - Atatürk Üniversitesi">
            <a:hlinkClick r:id="" action="ppaction://media"/>
            <a:extLst>
              <a:ext uri="{FF2B5EF4-FFF2-40B4-BE49-F238E27FC236}">
                <a16:creationId xmlns:a16="http://schemas.microsoft.com/office/drawing/2014/main" xmlns="" id="{8AA402D8-732B-406B-B4BB-F2E44C763521}"/>
              </a:ext>
            </a:extLst>
          </p:cNvPr>
          <p:cNvPicPr>
            <a:picLocks noRot="1" noChangeAspect="1"/>
          </p:cNvPicPr>
          <p:nvPr>
            <a:quickTimeFile r:link="rId1"/>
          </p:nvPr>
        </p:nvPicPr>
        <p:blipFill>
          <a:blip r:embed="rId4"/>
          <a:stretch>
            <a:fillRect/>
          </a:stretch>
        </p:blipFill>
        <p:spPr>
          <a:xfrm>
            <a:off x="1852491" y="2072347"/>
            <a:ext cx="5345757" cy="30203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BDF8D5B-9A3B-9D6A-3121-2EB213992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0333" y="2072347"/>
            <a:ext cx="4246473" cy="302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44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AF9C04-B307-B753-6E50-D5ECBEA17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445C408-C5D1-C3D4-909C-09CA3E821E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857" r="6458"/>
          <a:stretch/>
        </p:blipFill>
        <p:spPr>
          <a:xfrm>
            <a:off x="1838905" y="2766378"/>
            <a:ext cx="6348921" cy="2945169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330764C7-25FE-F558-74F8-D9329FB0A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Web Sayfası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F4994D5A-3F14-94AB-7D45-2CF6EABF9996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F074F7D-D741-55DD-AAA7-96ADD38C964F}"/>
              </a:ext>
            </a:extLst>
          </p:cNvPr>
          <p:cNvSpPr txBox="1"/>
          <p:nvPr/>
        </p:nvSpPr>
        <p:spPr>
          <a:xfrm>
            <a:off x="9369092" y="1836541"/>
            <a:ext cx="2154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 Bilgi Sistemi</a:t>
            </a:r>
          </a:p>
          <a:p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(OBS)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640699-685A-1057-92FA-3A51CEEF5D21}"/>
              </a:ext>
            </a:extLst>
          </p:cNvPr>
          <p:cNvSpPr txBox="1"/>
          <p:nvPr/>
        </p:nvSpPr>
        <p:spPr>
          <a:xfrm>
            <a:off x="9399433" y="2818598"/>
            <a:ext cx="16946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Hızlı bağlantılar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C7EE69E-6C00-53EF-426D-CAD086BCC2A6}"/>
              </a:ext>
            </a:extLst>
          </p:cNvPr>
          <p:cNvSpPr txBox="1"/>
          <p:nvPr/>
        </p:nvSpPr>
        <p:spPr>
          <a:xfrm>
            <a:off x="9289747" y="5842357"/>
            <a:ext cx="23129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Son haberler, duyurular &amp; etkinlikler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4A61044F-E082-59FA-227D-29A055816009}"/>
              </a:ext>
            </a:extLst>
          </p:cNvPr>
          <p:cNvCxnSpPr>
            <a:cxnSpLocks/>
          </p:cNvCxnSpPr>
          <p:nvPr/>
        </p:nvCxnSpPr>
        <p:spPr>
          <a:xfrm>
            <a:off x="8389624" y="5988524"/>
            <a:ext cx="75352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C0B7A1A1-BEC5-8F83-30E3-4E6F3979E350}"/>
              </a:ext>
            </a:extLst>
          </p:cNvPr>
          <p:cNvCxnSpPr>
            <a:cxnSpLocks/>
          </p:cNvCxnSpPr>
          <p:nvPr/>
        </p:nvCxnSpPr>
        <p:spPr>
          <a:xfrm>
            <a:off x="7617225" y="2974593"/>
            <a:ext cx="1597178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xmlns="" id="{7F5561D8-5EF2-C483-0289-46BD59DDE705}"/>
              </a:ext>
            </a:extLst>
          </p:cNvPr>
          <p:cNvSpPr/>
          <p:nvPr/>
        </p:nvSpPr>
        <p:spPr>
          <a:xfrm>
            <a:off x="8805260" y="4124022"/>
            <a:ext cx="1914865" cy="511407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EEAD8F3-943B-65AA-E60A-E98E008D8877}"/>
              </a:ext>
            </a:extLst>
          </p:cNvPr>
          <p:cNvSpPr txBox="1"/>
          <p:nvPr/>
        </p:nvSpPr>
        <p:spPr>
          <a:xfrm>
            <a:off x="8805260" y="4164025"/>
            <a:ext cx="1897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atauni.edu.tr</a:t>
            </a:r>
            <a:endParaRPr lang="en-US" sz="2000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6BC1274-D6B8-D392-6E4F-127774C7FE6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340" r="6974"/>
          <a:stretch/>
        </p:blipFill>
        <p:spPr>
          <a:xfrm>
            <a:off x="1838905" y="5870240"/>
            <a:ext cx="6348921" cy="2645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171CA47-DD5F-0746-ABE1-0AE7A9CE50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97" r="6717"/>
          <a:stretch/>
        </p:blipFill>
        <p:spPr>
          <a:xfrm>
            <a:off x="1838905" y="1749455"/>
            <a:ext cx="6348921" cy="574791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81F614C6-2F33-2CDA-C554-EF01F0DF7313}"/>
              </a:ext>
            </a:extLst>
          </p:cNvPr>
          <p:cNvCxnSpPr>
            <a:cxnSpLocks/>
          </p:cNvCxnSpPr>
          <p:nvPr/>
        </p:nvCxnSpPr>
        <p:spPr>
          <a:xfrm>
            <a:off x="4807294" y="2009446"/>
            <a:ext cx="4335859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89129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659C9531-D743-54B1-8C95-4E307B094F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694" b="51109"/>
          <a:stretch/>
        </p:blipFill>
        <p:spPr>
          <a:xfrm>
            <a:off x="1542933" y="1621499"/>
            <a:ext cx="7718456" cy="2408743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Üniversite Web Sayfası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6D6535B-1AE6-E9F0-AEFE-448DE4B730C0}"/>
              </a:ext>
            </a:extLst>
          </p:cNvPr>
          <p:cNvSpPr txBox="1"/>
          <p:nvPr/>
        </p:nvSpPr>
        <p:spPr>
          <a:xfrm>
            <a:off x="5542838" y="4412665"/>
            <a:ext cx="5128327" cy="1954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tr-TR" sz="1600" dirty="0">
                <a:solidFill>
                  <a:srgbClr val="404042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Öğrenci</a:t>
            </a: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 sekmesi altında;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Genel &amp; akademik bilgiler,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Rehberler,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Yazılım ve kablosuz ağ hizmetleri,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Kampüste yaşam,</a:t>
            </a:r>
          </a:p>
          <a:p>
            <a:pPr marL="285750" indent="-285750">
              <a:spcAft>
                <a:spcPts val="600"/>
              </a:spcAft>
              <a:buFont typeface="Wingdings" pitchFamily="2" charset="2"/>
              <a:buChar char="§"/>
            </a:pPr>
            <a:r>
              <a:rPr lang="tr-TR" sz="1600" dirty="0">
                <a:solidFill>
                  <a:srgbClr val="404042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Sıkça sorulan sorular ve daha fazlasına ulaşabilirsiniz.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3C3FDAF4-A97A-3C44-4BEF-CA324D735EFE}"/>
              </a:ext>
            </a:extLst>
          </p:cNvPr>
          <p:cNvCxnSpPr>
            <a:cxnSpLocks/>
          </p:cNvCxnSpPr>
          <p:nvPr/>
        </p:nvCxnSpPr>
        <p:spPr>
          <a:xfrm>
            <a:off x="5404446" y="2136951"/>
            <a:ext cx="0" cy="247060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7683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ATA101 Oryantasyon Açık Dersi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117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1671581-6931-787F-34A5-F8583559D4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20" t="10607" r="2314"/>
          <a:stretch/>
        </p:blipFill>
        <p:spPr>
          <a:xfrm>
            <a:off x="6894207" y="1779407"/>
            <a:ext cx="4451210" cy="329918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1A26F605-1B0C-82C7-23FA-FAD5FC972B56}"/>
              </a:ext>
            </a:extLst>
          </p:cNvPr>
          <p:cNvGrpSpPr/>
          <p:nvPr/>
        </p:nvGrpSpPr>
        <p:grpSpPr>
          <a:xfrm>
            <a:off x="1681830" y="1878458"/>
            <a:ext cx="4821381" cy="3101084"/>
            <a:chOff x="1542933" y="1878457"/>
            <a:chExt cx="4821381" cy="310108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279E5E3D-1CA5-84CF-0B04-73A0DBFB2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3448" b="3996"/>
            <a:stretch/>
          </p:blipFill>
          <p:spPr>
            <a:xfrm>
              <a:off x="1542933" y="1878457"/>
              <a:ext cx="4821381" cy="310108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E546C2C5-2703-4F0D-B605-E734C1E125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1724" t="3419" r="90887" b="89626"/>
            <a:stretch/>
          </p:blipFill>
          <p:spPr>
            <a:xfrm>
              <a:off x="1645121" y="2014419"/>
              <a:ext cx="356272" cy="2612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26047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96E1447-C589-FB53-2590-192B70681916}"/>
              </a:ext>
            </a:extLst>
          </p:cNvPr>
          <p:cNvSpPr/>
          <p:nvPr/>
        </p:nvSpPr>
        <p:spPr>
          <a:xfrm>
            <a:off x="6447451" y="1621498"/>
            <a:ext cx="4904520" cy="426429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Soru-Cevap Bölümü 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A806C22-0EFA-2B66-16B7-C4AEDBB9F3DD}"/>
              </a:ext>
            </a:extLst>
          </p:cNvPr>
          <p:cNvSpPr/>
          <p:nvPr/>
        </p:nvSpPr>
        <p:spPr>
          <a:xfrm>
            <a:off x="1542932" y="1621499"/>
            <a:ext cx="4904519" cy="42642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E5B726-F032-A504-E846-2F1229AAEF21}"/>
              </a:ext>
            </a:extLst>
          </p:cNvPr>
          <p:cNvSpPr txBox="1"/>
          <p:nvPr/>
        </p:nvSpPr>
        <p:spPr>
          <a:xfrm>
            <a:off x="7233267" y="2956667"/>
            <a:ext cx="3415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soru ve önerilerinizi bizimle paylaşınız.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E467DB5-AEBC-7A89-9FB9-1745927F29F2}"/>
              </a:ext>
            </a:extLst>
          </p:cNvPr>
          <p:cNvSpPr txBox="1"/>
          <p:nvPr/>
        </p:nvSpPr>
        <p:spPr>
          <a:xfrm>
            <a:off x="2429330" y="2956667"/>
            <a:ext cx="37633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Programımıza katıldığınız için teşekkür ederiz.</a:t>
            </a:r>
          </a:p>
        </p:txBody>
      </p:sp>
    </p:spTree>
    <p:extLst>
      <p:ext uri="{BB962C8B-B14F-4D97-AF65-F5344CB8AC3E}">
        <p14:creationId xmlns:p14="http://schemas.microsoft.com/office/powerpoint/2010/main" val="33917289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xmlns="" id="{2B8A9A8F-C04E-A32C-9A16-51AA5E31F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388" y="490954"/>
            <a:ext cx="9986065" cy="1130545"/>
          </a:xfrm>
        </p:spPr>
        <p:txBody>
          <a:bodyPr/>
          <a:lstStyle/>
          <a:p>
            <a:pPr marL="711200" algn="l"/>
            <a:r>
              <a:rPr lang="tr-TR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Geri Bildirim Anketi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DF3D9A7C-278D-EE20-4608-19A524FE24ED}"/>
              </a:ext>
            </a:extLst>
          </p:cNvPr>
          <p:cNvSpPr/>
          <p:nvPr/>
        </p:nvSpPr>
        <p:spPr>
          <a:xfrm>
            <a:off x="999521" y="490954"/>
            <a:ext cx="543412" cy="1130546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7A806C22-0EFA-2B66-16B7-C4AEDBB9F3DD}"/>
              </a:ext>
            </a:extLst>
          </p:cNvPr>
          <p:cNvSpPr/>
          <p:nvPr/>
        </p:nvSpPr>
        <p:spPr>
          <a:xfrm>
            <a:off x="1542932" y="1621499"/>
            <a:ext cx="4904519" cy="426429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DE5B726-F032-A504-E846-2F1229AAEF21}"/>
              </a:ext>
            </a:extLst>
          </p:cNvPr>
          <p:cNvSpPr txBox="1"/>
          <p:nvPr/>
        </p:nvSpPr>
        <p:spPr>
          <a:xfrm>
            <a:off x="7233267" y="2956667"/>
            <a:ext cx="341580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noProof="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soru ve önerilerinizi bizimle paylaşınız.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E467DB5-AEBC-7A89-9FB9-1745927F29F2}"/>
              </a:ext>
            </a:extLst>
          </p:cNvPr>
          <p:cNvSpPr txBox="1"/>
          <p:nvPr/>
        </p:nvSpPr>
        <p:spPr>
          <a:xfrm>
            <a:off x="2008413" y="2178902"/>
            <a:ext cx="3763349" cy="334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1913" defTabSz="914377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</a:pPr>
            <a:r>
              <a:rPr lang="tr-TR" sz="2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Lütfen ekranda yer alan QR kodunu telefonunuzun kamerası yardımıyla okutunuz ve kısa anketimizi tamamlayınız.</a:t>
            </a:r>
          </a:p>
          <a:p>
            <a:pPr marL="61913" defTabSz="914377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tr-TR" sz="2800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Teşekkürler!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861740C-12F5-868E-8445-75AE1A4E7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036" y="1869911"/>
            <a:ext cx="3657600" cy="3657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5616333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1AE86781-0D70-4472-3493-03E4A5D9C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1CFDA80-FBB1-C597-676B-D7FCEC9A6F0E}"/>
              </a:ext>
            </a:extLst>
          </p:cNvPr>
          <p:cNvSpPr/>
          <p:nvPr/>
        </p:nvSpPr>
        <p:spPr>
          <a:xfrm>
            <a:off x="1523674" y="1589314"/>
            <a:ext cx="10668326" cy="5268686"/>
          </a:xfrm>
          <a:prstGeom prst="rect">
            <a:avLst/>
          </a:prstGeom>
          <a:solidFill>
            <a:srgbClr val="201D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xmlns="" id="{015A10EF-D0B7-3D44-16A6-81AB17764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9650" y="2651517"/>
            <a:ext cx="8715023" cy="14859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2024-2025 Eğitim-Öğretim Yılı</a:t>
            </a:r>
            <a:b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tr-TR" sz="4000" b="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Birim Oryantasyon Programı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17944783-A03D-2738-D97F-B1099D05BF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59650" y="4612965"/>
            <a:ext cx="8454124" cy="130684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tr-TR" sz="2400" dirty="0" smtClean="0">
                <a:latin typeface="Helvetica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Edebiyat Fakültesi</a:t>
            </a:r>
            <a:endParaRPr lang="tr-TR" sz="2400" dirty="0">
              <a:latin typeface="Helvetica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spcBef>
                <a:spcPts val="600"/>
              </a:spcBef>
            </a:pPr>
            <a:r>
              <a:rPr lang="tr-TR" sz="2000" dirty="0" smtClean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Felsefe Bölümü</a:t>
            </a:r>
            <a:endParaRPr lang="tr-TR" sz="2000" dirty="0">
              <a:solidFill>
                <a:srgbClr val="E9B77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104E6BA-00D0-94D8-0361-78C569549917}"/>
              </a:ext>
            </a:extLst>
          </p:cNvPr>
          <p:cNvSpPr txBox="1"/>
          <p:nvPr/>
        </p:nvSpPr>
        <p:spPr>
          <a:xfrm>
            <a:off x="971227" y="805912"/>
            <a:ext cx="0" cy="0"/>
          </a:xfrm>
          <a:prstGeom prst="rect">
            <a:avLst/>
          </a:prstGeom>
        </p:spPr>
        <p:txBody>
          <a:bodyPr vert="horz" wrap="none" lIns="121920" tIns="60960" rIns="121920" bIns="60960" rtlCol="0" anchor="ctr">
            <a:noAutofit/>
          </a:bodyPr>
          <a:lstStyle/>
          <a:p>
            <a:pPr algn="l"/>
            <a:endParaRPr lang="en-US" sz="1067" dirty="0">
              <a:solidFill>
                <a:schemeClr val="bg1">
                  <a:lumMod val="75000"/>
                </a:schemeClr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065688DB-0C13-4F86-00AB-D22AA1A02A91}"/>
              </a:ext>
            </a:extLst>
          </p:cNvPr>
          <p:cNvCxnSpPr/>
          <p:nvPr/>
        </p:nvCxnSpPr>
        <p:spPr>
          <a:xfrm>
            <a:off x="2359650" y="4344570"/>
            <a:ext cx="871502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1364378-35E0-B82D-26FB-8F4FB18C9FA1}"/>
              </a:ext>
            </a:extLst>
          </p:cNvPr>
          <p:cNvSpPr/>
          <p:nvPr/>
        </p:nvSpPr>
        <p:spPr>
          <a:xfrm>
            <a:off x="1719943" y="132203"/>
            <a:ext cx="5562600" cy="123834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262981-7F10-CF85-00C2-E8B63DD16141}"/>
              </a:ext>
            </a:extLst>
          </p:cNvPr>
          <p:cNvSpPr txBox="1"/>
          <p:nvPr/>
        </p:nvSpPr>
        <p:spPr>
          <a:xfrm>
            <a:off x="1338943" y="-4354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4E399A-AF31-59D1-9F34-3B7B96EEBE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19" t="33231" b="33460"/>
          <a:stretch/>
        </p:blipFill>
        <p:spPr>
          <a:xfrm>
            <a:off x="0" y="14068"/>
            <a:ext cx="6780628" cy="1652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83E832C3-2BAF-7662-97AC-7E177A84BD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786" b="32051"/>
          <a:stretch/>
        </p:blipFill>
        <p:spPr>
          <a:xfrm>
            <a:off x="10091102" y="840275"/>
            <a:ext cx="1445344" cy="334916"/>
          </a:xfrm>
          <a:prstGeom prst="rect">
            <a:avLst/>
          </a:prstGeom>
        </p:spPr>
      </p:pic>
      <p:pic>
        <p:nvPicPr>
          <p:cNvPr id="13" name="Resim 9">
            <a:extLst>
              <a:ext uri="{FF2B5EF4-FFF2-40B4-BE49-F238E27FC236}">
                <a16:creationId xmlns:a16="http://schemas.microsoft.com/office/drawing/2014/main" xmlns="" id="{28A36B86-949B-A03B-27B1-9AF0578C505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1" r="3441"/>
          <a:stretch/>
        </p:blipFill>
        <p:spPr>
          <a:xfrm>
            <a:off x="10091102" y="242847"/>
            <a:ext cx="1445344" cy="63068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5244399"/>
      </p:ext>
    </p:extLst>
  </p:cSld>
  <p:clrMapOvr>
    <a:masterClrMapping/>
  </p:clrMapOvr>
  <p:transition xmlns:p14="http://schemas.microsoft.com/office/powerpoint/2010/main"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47204</TotalTime>
  <Words>7086</Words>
  <Application>Microsoft Macintosh PowerPoint</Application>
  <PresentationFormat>Custom</PresentationFormat>
  <Paragraphs>961</Paragraphs>
  <Slides>63</Slides>
  <Notes>63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PowerPoint Presentation</vt:lpstr>
      <vt:lpstr>PowerPoint Presentation</vt:lpstr>
      <vt:lpstr>2024-2025 Eğitim-Öğretim Yılı Birim Oryantasyon Programı</vt:lpstr>
      <vt:lpstr>Program İçeriği</vt:lpstr>
      <vt:lpstr>PowerPoint Presentation</vt:lpstr>
      <vt:lpstr>Eğitim</vt:lpstr>
      <vt:lpstr>Eğitim</vt:lpstr>
      <vt:lpstr>Avrupa Üniversiteler Birliğine (EUA)  </vt:lpstr>
      <vt:lpstr>Kurumsal Akreditasyon</vt:lpstr>
      <vt:lpstr>Akredite Edilmiş Programlar</vt:lpstr>
      <vt:lpstr>Türkiye Yeterlilikler Çerçevesi (TYÇ) </vt:lpstr>
      <vt:lpstr>Bir Araştırma Üniversitesinde Eğitime Başlıyorsunuz</vt:lpstr>
      <vt:lpstr>Araştırma</vt:lpstr>
      <vt:lpstr>Toplumsal Katkı</vt:lpstr>
      <vt:lpstr>Uluslararasılaşma</vt:lpstr>
      <vt:lpstr>Temel Kavramlar </vt:lpstr>
      <vt:lpstr>Temel Kavramlar</vt:lpstr>
      <vt:lpstr>Üniversite Yönetimi</vt:lpstr>
      <vt:lpstr>Öğrenci Dekanlığı</vt:lpstr>
      <vt:lpstr>Öğrenci İşleri Daire Başkanlığı</vt:lpstr>
      <vt:lpstr>Kampüste Yaşam - Kulüpler</vt:lpstr>
      <vt:lpstr>Kampüste Yaşam - Barınma</vt:lpstr>
      <vt:lpstr>Kampüste Yaşam - Spor</vt:lpstr>
      <vt:lpstr>Kampüste Yaşam - Kültür ve Sanat</vt:lpstr>
      <vt:lpstr>Kampüste Yaşam - Kütüphaneler</vt:lpstr>
      <vt:lpstr>Kampüste Yaşam - Sağlık</vt:lpstr>
      <vt:lpstr>Kampüste Yaşam - Acil Durum</vt:lpstr>
      <vt:lpstr>Haberdar Olmak için Takip Edin</vt:lpstr>
      <vt:lpstr>ATA 1957 Store </vt:lpstr>
      <vt:lpstr>Giy &amp; Çık Mağazası</vt:lpstr>
      <vt:lpstr>Fakülte Tanıtımı</vt:lpstr>
      <vt:lpstr>Fakülte/Yüksekokul/Konservatuvar/Meslek Yüksekokul Tanıtımı Yönetimi</vt:lpstr>
      <vt:lpstr>Genel Bilgiler</vt:lpstr>
      <vt:lpstr>PowerPoint Presentation</vt:lpstr>
      <vt:lpstr>Program Tanıtımı</vt:lpstr>
      <vt:lpstr>2024 Kontenjan, Yerleştirme ve Kayıt İstatistikleri</vt:lpstr>
      <vt:lpstr>Program Öğrenci İstatistikleri</vt:lpstr>
      <vt:lpstr>Temel Kavramlar</vt:lpstr>
      <vt:lpstr>Akademik Kadro &amp; Tanışma</vt:lpstr>
      <vt:lpstr>Akademik Danışman</vt:lpstr>
      <vt:lpstr>Akademik Danışman Bilgileri</vt:lpstr>
      <vt:lpstr>Öğrencilerimize Öneriler</vt:lpstr>
      <vt:lpstr>Üniversite Kimlik Kartı</vt:lpstr>
      <vt:lpstr>Akademik Takvim</vt:lpstr>
      <vt:lpstr>Güncellenmiş ve Yenilikçi Eğitim Modeli</vt:lpstr>
      <vt:lpstr>Dersler</vt:lpstr>
      <vt:lpstr>Temel Kavramlar</vt:lpstr>
      <vt:lpstr>OBS, DBS ve Ders Bilgi Paketi Tanıtımı</vt:lpstr>
      <vt:lpstr>Kayıt Yenileme</vt:lpstr>
      <vt:lpstr>Ders Alma</vt:lpstr>
      <vt:lpstr>Sınavlar</vt:lpstr>
      <vt:lpstr>Bağıl Değerlendirme</vt:lpstr>
      <vt:lpstr>Dönem Sonu Başarı Notları</vt:lpstr>
      <vt:lpstr>Sınav Sonuçlarına İtiraz</vt:lpstr>
      <vt:lpstr>Derse Devam</vt:lpstr>
      <vt:lpstr>Öğretim Elemanlarıyla Yüz Yüze Görüşme</vt:lpstr>
      <vt:lpstr>Öğretim Elemanlarıyla E-Posta Yoluyla İletişim</vt:lpstr>
      <vt:lpstr>Üniversite Web Sayfası</vt:lpstr>
      <vt:lpstr>Üniversite Web Sayfası</vt:lpstr>
      <vt:lpstr>ATA101 Oryantasyon Açık Dersi</vt:lpstr>
      <vt:lpstr>Soru-Cevap Bölümü </vt:lpstr>
      <vt:lpstr>Geri Bildirim Anketi</vt:lpstr>
      <vt:lpstr>2024-2025 Eğitim-Öğretim Yılı Birim Oryantasyon Programı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Olcme ve Degerlendirme</dc:title>
  <dc:creator>Microsoft Office User</dc:creator>
  <cp:lastModifiedBy>ferdi macbok air</cp:lastModifiedBy>
  <cp:revision>567</cp:revision>
  <cp:lastPrinted>2024-09-24T08:23:57Z</cp:lastPrinted>
  <dcterms:created xsi:type="dcterms:W3CDTF">2019-02-28T10:19:38Z</dcterms:created>
  <dcterms:modified xsi:type="dcterms:W3CDTF">2024-10-16T07:28:34Z</dcterms:modified>
</cp:coreProperties>
</file>