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6"/>
  </p:notesMasterIdLst>
  <p:sldIdLst>
    <p:sldId id="256" r:id="rId2"/>
    <p:sldId id="257" r:id="rId3"/>
    <p:sldId id="268" r:id="rId4"/>
    <p:sldId id="269" r:id="rId5"/>
    <p:sldId id="258" r:id="rId6"/>
    <p:sldId id="259" r:id="rId7"/>
    <p:sldId id="260" r:id="rId8"/>
    <p:sldId id="261" r:id="rId9"/>
    <p:sldId id="262" r:id="rId10"/>
    <p:sldId id="263" r:id="rId11"/>
    <p:sldId id="264" r:id="rId12"/>
    <p:sldId id="265" r:id="rId13"/>
    <p:sldId id="266" r:id="rId14"/>
    <p:sldId id="267" r:id="rId15"/>
  </p:sldIdLst>
  <p:sldSz cx="12192000" cy="6858000"/>
  <p:notesSz cx="6858000" cy="9144000"/>
  <p:embeddedFontLst>
    <p:embeddedFont>
      <p:font typeface="Plus Jakarta Sans" charset="-94"/>
      <p:regular r:id="rId17"/>
      <p:bold r:id="rId18"/>
      <p:italic r:id="rId19"/>
      <p:boldItalic r:id="rId20"/>
    </p:embeddedFont>
    <p:embeddedFont>
      <p:font typeface="Calibri" pitchFamily="34" charset="0"/>
      <p:regular r:id="rId21"/>
      <p:bold r:id="rId22"/>
      <p:italic r:id="rId23"/>
      <p:boldItalic r:id="rId24"/>
    </p:embeddedFont>
    <p:embeddedFont>
      <p:font typeface="Playfair Display" charset="-94"/>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CA0EA056-96DA-45B4-B91B-CA8D996D4079}">
  <a:tblStyle styleId="{CA0EA056-96DA-45B4-B91B-CA8D996D4079}"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6" d="100"/>
          <a:sy n="76" d="100"/>
        </p:scale>
        <p:origin x="-480" y="1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80668566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3" name="Google Shape;10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5" name="Google Shape;16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8" name="Google Shape;19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9" name="Google Shape;219;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3" name="Google Shape;263;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1792288" y="612775"/>
            <a:ext cx="5486400" cy="4114800"/>
          </a:xfrm>
          <a:prstGeom prst="rect">
            <a:avLst/>
          </a:prstGeom>
          <a:noFill/>
          <a:ln>
            <a:noFill/>
          </a:ln>
        </p:spPr>
      </p:sp>
      <p:sp>
        <p:nvSpPr>
          <p:cNvPr id="64" name="Google Shape;64;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avesis.atauni.edu.tr/adnan.karatas" TargetMode="External"/><Relationship Id="rId13" Type="http://schemas.openxmlformats.org/officeDocument/2006/relationships/hyperlink" Target="https://avesis.atauni.edu.tr/suhedaaltunok" TargetMode="External"/><Relationship Id="rId3" Type="http://schemas.openxmlformats.org/officeDocument/2006/relationships/hyperlink" Target="https://avesis.atauni.edu.tr/savci/" TargetMode="External"/><Relationship Id="rId7" Type="http://schemas.openxmlformats.org/officeDocument/2006/relationships/hyperlink" Target="https://avesis.atauni.edu.tr/ezgi.oren" TargetMode="External"/><Relationship Id="rId12" Type="http://schemas.openxmlformats.org/officeDocument/2006/relationships/hyperlink" Target="https://avesis.atauni.edu.tr/tugba.salman" TargetMode="External"/><Relationship Id="rId2" Type="http://schemas.openxmlformats.org/officeDocument/2006/relationships/hyperlink" Target="https://avesis.atauni.edu.tr/sukrunisanci" TargetMode="External"/><Relationship Id="rId1" Type="http://schemas.openxmlformats.org/officeDocument/2006/relationships/slideLayout" Target="../slideLayouts/slideLayout2.xml"/><Relationship Id="rId6" Type="http://schemas.openxmlformats.org/officeDocument/2006/relationships/hyperlink" Target="https://avesis.atauni.edu.tr/burcu.kartal" TargetMode="External"/><Relationship Id="rId11" Type="http://schemas.openxmlformats.org/officeDocument/2006/relationships/hyperlink" Target="https://avesis.atauni.edu.tr/gokce.gok" TargetMode="External"/><Relationship Id="rId5" Type="http://schemas.openxmlformats.org/officeDocument/2006/relationships/hyperlink" Target="https://avesis.atauni.edu.tr/tuna.batuhan" TargetMode="External"/><Relationship Id="rId10" Type="http://schemas.openxmlformats.org/officeDocument/2006/relationships/hyperlink" Target="https://avesis.atauni.edu.tr/fatih.ucan" TargetMode="External"/><Relationship Id="rId4" Type="http://schemas.openxmlformats.org/officeDocument/2006/relationships/hyperlink" Target="https://avesis.atauni.edu.tr/hasanaktas" TargetMode="External"/><Relationship Id="rId9" Type="http://schemas.openxmlformats.org/officeDocument/2006/relationships/hyperlink" Target="https://avesis.atauni.edu.tr/lokman.sahin"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91E3A"/>
        </a:solidFill>
        <a:effectLst/>
      </p:bgPr>
    </p:bg>
    <p:spTree>
      <p:nvGrpSpPr>
        <p:cNvPr id="1" name="Shape 83"/>
        <p:cNvGrpSpPr/>
        <p:nvPr/>
      </p:nvGrpSpPr>
      <p:grpSpPr>
        <a:xfrm>
          <a:off x="0" y="0"/>
          <a:ext cx="0" cy="0"/>
          <a:chOff x="0" y="0"/>
          <a:chExt cx="0" cy="0"/>
        </a:xfrm>
      </p:grpSpPr>
      <p:sp>
        <p:nvSpPr>
          <p:cNvPr id="84" name="Google Shape;84;p13"/>
          <p:cNvSpPr/>
          <p:nvPr/>
        </p:nvSpPr>
        <p:spPr>
          <a:xfrm>
            <a:off x="685800" y="4620517"/>
            <a:ext cx="533400" cy="38100"/>
          </a:xfrm>
          <a:prstGeom prst="rect">
            <a:avLst/>
          </a:prstGeom>
          <a:solidFill>
            <a:srgbClr val="D9770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85" name="Google Shape;85;p13"/>
          <p:cNvSpPr txBox="1"/>
          <p:nvPr/>
        </p:nvSpPr>
        <p:spPr>
          <a:xfrm>
            <a:off x="685800" y="2199382"/>
            <a:ext cx="11506200" cy="16158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50" b="1" i="0" u="none" strike="noStrike" cap="none" dirty="0">
                <a:solidFill>
                  <a:srgbClr val="D97706"/>
                </a:solidFill>
                <a:latin typeface="Plus Jakarta Sans"/>
                <a:ea typeface="Plus Jakarta Sans"/>
                <a:cs typeface="Plus Jakarta Sans"/>
                <a:sym typeface="Plus Jakarta Sans"/>
              </a:rPr>
              <a:t>ATATÜRK </a:t>
            </a:r>
            <a:r>
              <a:rPr lang="en-US" sz="1050" b="1" i="0" u="none" strike="noStrike" cap="none" dirty="0" smtClean="0">
                <a:solidFill>
                  <a:srgbClr val="D97706"/>
                </a:solidFill>
                <a:latin typeface="Plus Jakarta Sans"/>
                <a:ea typeface="Plus Jakarta Sans"/>
                <a:cs typeface="Plus Jakarta Sans"/>
                <a:sym typeface="Plus Jakarta Sans"/>
              </a:rPr>
              <a:t>ÜN</a:t>
            </a:r>
            <a:r>
              <a:rPr lang="tr-TR" sz="1050" b="1" i="0" u="none" strike="noStrike" cap="none" dirty="0" smtClean="0">
                <a:solidFill>
                  <a:srgbClr val="D97706"/>
                </a:solidFill>
                <a:latin typeface="Plus Jakarta Sans"/>
                <a:ea typeface="Plus Jakarta Sans"/>
                <a:cs typeface="Plus Jakarta Sans"/>
                <a:sym typeface="Plus Jakarta Sans"/>
              </a:rPr>
              <a:t>İ</a:t>
            </a:r>
            <a:r>
              <a:rPr lang="en-US" sz="1050" b="1" i="0" u="none" strike="noStrike" cap="none" dirty="0" smtClean="0">
                <a:solidFill>
                  <a:srgbClr val="D97706"/>
                </a:solidFill>
                <a:latin typeface="Plus Jakarta Sans"/>
                <a:ea typeface="Plus Jakarta Sans"/>
                <a:cs typeface="Plus Jakarta Sans"/>
                <a:sym typeface="Plus Jakarta Sans"/>
              </a:rPr>
              <a:t>VERS</a:t>
            </a:r>
            <a:r>
              <a:rPr lang="tr-TR" sz="1050" b="1" i="0" u="none" strike="noStrike" cap="none" dirty="0" smtClean="0">
                <a:solidFill>
                  <a:srgbClr val="D97706"/>
                </a:solidFill>
                <a:latin typeface="Plus Jakarta Sans"/>
                <a:ea typeface="Plus Jakarta Sans"/>
                <a:cs typeface="Plus Jakarta Sans"/>
                <a:sym typeface="Plus Jakarta Sans"/>
              </a:rPr>
              <a:t>İ</a:t>
            </a:r>
            <a:r>
              <a:rPr lang="en-US" sz="1050" b="1" i="0" u="none" strike="noStrike" cap="none" dirty="0" smtClean="0">
                <a:solidFill>
                  <a:srgbClr val="D97706"/>
                </a:solidFill>
                <a:latin typeface="Plus Jakarta Sans"/>
                <a:ea typeface="Plus Jakarta Sans"/>
                <a:cs typeface="Plus Jakarta Sans"/>
                <a:sym typeface="Plus Jakarta Sans"/>
              </a:rPr>
              <a:t>TES</a:t>
            </a:r>
            <a:r>
              <a:rPr lang="tr-TR" sz="1050" b="1" i="0" u="none" strike="noStrike" cap="none" dirty="0" smtClean="0">
                <a:solidFill>
                  <a:srgbClr val="D97706"/>
                </a:solidFill>
                <a:latin typeface="Plus Jakarta Sans"/>
                <a:ea typeface="Plus Jakarta Sans"/>
                <a:cs typeface="Plus Jakarta Sans"/>
                <a:sym typeface="Plus Jakarta Sans"/>
              </a:rPr>
              <a:t>İ</a:t>
            </a:r>
            <a:r>
              <a:rPr lang="en-US" sz="1050" b="1" i="0" u="none" strike="noStrike" cap="none" dirty="0" smtClean="0">
                <a:solidFill>
                  <a:srgbClr val="D97706"/>
                </a:solidFill>
                <a:latin typeface="Plus Jakarta Sans"/>
                <a:ea typeface="Plus Jakarta Sans"/>
                <a:cs typeface="Plus Jakarta Sans"/>
                <a:sym typeface="Plus Jakarta Sans"/>
              </a:rPr>
              <a:t> </a:t>
            </a:r>
            <a:r>
              <a:rPr lang="en-US" sz="1050" b="1" i="0" u="none" strike="noStrike" cap="none" dirty="0">
                <a:solidFill>
                  <a:srgbClr val="D97706"/>
                </a:solidFill>
                <a:latin typeface="Plus Jakarta Sans"/>
                <a:ea typeface="Plus Jakarta Sans"/>
                <a:cs typeface="Plus Jakarta Sans"/>
                <a:sym typeface="Plus Jakarta Sans"/>
              </a:rPr>
              <a:t>• </a:t>
            </a:r>
            <a:r>
              <a:rPr lang="en-US" sz="1050" b="1" i="0" u="none" strike="noStrike" cap="none" dirty="0" smtClean="0">
                <a:solidFill>
                  <a:srgbClr val="D97706"/>
                </a:solidFill>
                <a:latin typeface="Plus Jakarta Sans"/>
                <a:ea typeface="Plus Jakarta Sans"/>
                <a:cs typeface="Plus Jakarta Sans"/>
                <a:sym typeface="Plus Jakarta Sans"/>
              </a:rPr>
              <a:t>İKT</a:t>
            </a:r>
            <a:r>
              <a:rPr lang="tr-TR" sz="1050" b="1" i="0" u="none" strike="noStrike" cap="none" dirty="0" smtClean="0">
                <a:solidFill>
                  <a:srgbClr val="D97706"/>
                </a:solidFill>
                <a:latin typeface="Plus Jakarta Sans"/>
                <a:ea typeface="Plus Jakarta Sans"/>
                <a:cs typeface="Plus Jakarta Sans"/>
                <a:sym typeface="Plus Jakarta Sans"/>
              </a:rPr>
              <a:t>İ</a:t>
            </a:r>
            <a:r>
              <a:rPr lang="en-US" sz="1050" b="1" i="0" u="none" strike="noStrike" cap="none" dirty="0" smtClean="0">
                <a:solidFill>
                  <a:srgbClr val="D97706"/>
                </a:solidFill>
                <a:latin typeface="Plus Jakarta Sans"/>
                <a:ea typeface="Plus Jakarta Sans"/>
                <a:cs typeface="Plus Jakarta Sans"/>
                <a:sym typeface="Plus Jakarta Sans"/>
              </a:rPr>
              <a:t>SAD</a:t>
            </a:r>
            <a:r>
              <a:rPr lang="tr-TR" sz="1050" b="1" i="0" u="none" strike="noStrike" cap="none" dirty="0" smtClean="0">
                <a:solidFill>
                  <a:srgbClr val="D97706"/>
                </a:solidFill>
                <a:latin typeface="Plus Jakarta Sans"/>
                <a:ea typeface="Plus Jakarta Sans"/>
                <a:cs typeface="Plus Jakarta Sans"/>
                <a:sym typeface="Plus Jakarta Sans"/>
              </a:rPr>
              <a:t>İ</a:t>
            </a:r>
            <a:r>
              <a:rPr lang="en-US" sz="1050" b="1" i="0" u="none" strike="noStrike" cap="none" dirty="0" smtClean="0">
                <a:solidFill>
                  <a:srgbClr val="D97706"/>
                </a:solidFill>
                <a:latin typeface="Plus Jakarta Sans"/>
                <a:ea typeface="Plus Jakarta Sans"/>
                <a:cs typeface="Plus Jakarta Sans"/>
                <a:sym typeface="Plus Jakarta Sans"/>
              </a:rPr>
              <a:t> </a:t>
            </a:r>
            <a:r>
              <a:rPr lang="en-US" sz="1050" b="1" i="0" u="none" strike="noStrike" cap="none" dirty="0">
                <a:solidFill>
                  <a:srgbClr val="D97706"/>
                </a:solidFill>
                <a:latin typeface="Plus Jakarta Sans"/>
                <a:ea typeface="Plus Jakarta Sans"/>
                <a:cs typeface="Plus Jakarta Sans"/>
                <a:sym typeface="Plus Jakarta Sans"/>
              </a:rPr>
              <a:t>VE </a:t>
            </a:r>
            <a:r>
              <a:rPr lang="en-US" sz="1050" b="1" i="0" u="none" strike="noStrike" cap="none" dirty="0" smtClean="0">
                <a:solidFill>
                  <a:srgbClr val="D97706"/>
                </a:solidFill>
                <a:latin typeface="Plus Jakarta Sans"/>
                <a:ea typeface="Plus Jakarta Sans"/>
                <a:cs typeface="Plus Jakarta Sans"/>
                <a:sym typeface="Plus Jakarta Sans"/>
              </a:rPr>
              <a:t>İDAR</a:t>
            </a:r>
            <a:r>
              <a:rPr lang="tr-TR" sz="1050" b="1" i="0" u="none" strike="noStrike" cap="none" dirty="0" smtClean="0">
                <a:solidFill>
                  <a:srgbClr val="D97706"/>
                </a:solidFill>
                <a:latin typeface="Plus Jakarta Sans"/>
                <a:ea typeface="Plus Jakarta Sans"/>
                <a:cs typeface="Plus Jakarta Sans"/>
                <a:sym typeface="Plus Jakarta Sans"/>
              </a:rPr>
              <a:t>İ</a:t>
            </a:r>
            <a:r>
              <a:rPr lang="en-US" sz="1050" b="1" i="0" u="none" strike="noStrike" cap="none" dirty="0" smtClean="0">
                <a:solidFill>
                  <a:srgbClr val="D97706"/>
                </a:solidFill>
                <a:latin typeface="Plus Jakarta Sans"/>
                <a:ea typeface="Plus Jakarta Sans"/>
                <a:cs typeface="Plus Jakarta Sans"/>
                <a:sym typeface="Plus Jakarta Sans"/>
              </a:rPr>
              <a:t> B</a:t>
            </a:r>
            <a:r>
              <a:rPr lang="tr-TR" sz="1050" b="1" i="0" u="none" strike="noStrike" cap="none" dirty="0" smtClean="0">
                <a:solidFill>
                  <a:srgbClr val="D97706"/>
                </a:solidFill>
                <a:latin typeface="Plus Jakarta Sans"/>
                <a:ea typeface="Plus Jakarta Sans"/>
                <a:cs typeface="Plus Jakarta Sans"/>
                <a:sym typeface="Plus Jakarta Sans"/>
              </a:rPr>
              <a:t>İ</a:t>
            </a:r>
            <a:r>
              <a:rPr lang="en-US" sz="1050" b="1" i="0" u="none" strike="noStrike" cap="none" dirty="0" smtClean="0">
                <a:solidFill>
                  <a:srgbClr val="D97706"/>
                </a:solidFill>
                <a:latin typeface="Plus Jakarta Sans"/>
                <a:ea typeface="Plus Jakarta Sans"/>
                <a:cs typeface="Plus Jakarta Sans"/>
                <a:sym typeface="Plus Jakarta Sans"/>
              </a:rPr>
              <a:t>L</a:t>
            </a:r>
            <a:r>
              <a:rPr lang="tr-TR" sz="1050" b="1" i="0" u="none" strike="noStrike" cap="none" dirty="0" smtClean="0">
                <a:solidFill>
                  <a:srgbClr val="D97706"/>
                </a:solidFill>
                <a:latin typeface="Plus Jakarta Sans"/>
                <a:ea typeface="Plus Jakarta Sans"/>
                <a:cs typeface="Plus Jakarta Sans"/>
                <a:sym typeface="Plus Jakarta Sans"/>
              </a:rPr>
              <a:t>İ</a:t>
            </a:r>
            <a:r>
              <a:rPr lang="en-US" sz="1050" b="1" i="0" u="none" strike="noStrike" cap="none" dirty="0" smtClean="0">
                <a:solidFill>
                  <a:srgbClr val="D97706"/>
                </a:solidFill>
                <a:latin typeface="Plus Jakarta Sans"/>
                <a:ea typeface="Plus Jakarta Sans"/>
                <a:cs typeface="Plus Jakarta Sans"/>
                <a:sym typeface="Plus Jakarta Sans"/>
              </a:rPr>
              <a:t>MLER FAKÜLTES</a:t>
            </a:r>
            <a:r>
              <a:rPr lang="tr-TR" sz="1050" b="1" i="0" u="none" strike="noStrike" cap="none" dirty="0" smtClean="0">
                <a:solidFill>
                  <a:srgbClr val="D97706"/>
                </a:solidFill>
                <a:latin typeface="Plus Jakarta Sans"/>
                <a:ea typeface="Plus Jakarta Sans"/>
                <a:cs typeface="Plus Jakarta Sans"/>
                <a:sym typeface="Plus Jakarta Sans"/>
              </a:rPr>
              <a:t>İ</a:t>
            </a:r>
            <a:endParaRPr dirty="0"/>
          </a:p>
        </p:txBody>
      </p:sp>
      <p:sp>
        <p:nvSpPr>
          <p:cNvPr id="86" name="Google Shape;86;p13"/>
          <p:cNvSpPr txBox="1"/>
          <p:nvPr/>
        </p:nvSpPr>
        <p:spPr>
          <a:xfrm>
            <a:off x="685800" y="2447032"/>
            <a:ext cx="7094220" cy="1433469"/>
          </a:xfrm>
          <a:prstGeom prst="rect">
            <a:avLst/>
          </a:prstGeom>
          <a:noFill/>
          <a:ln>
            <a:noFill/>
          </a:ln>
        </p:spPr>
        <p:txBody>
          <a:bodyPr spcFirstLastPara="1" wrap="square" lIns="0" tIns="0" rIns="0" bIns="0" anchor="t" anchorCtr="0">
            <a:spAutoFit/>
          </a:bodyPr>
          <a:lstStyle/>
          <a:p>
            <a:pPr marL="0" marR="0" lvl="0" indent="0" algn="l" rtl="0">
              <a:lnSpc>
                <a:spcPct val="114987"/>
              </a:lnSpc>
              <a:spcBef>
                <a:spcPts val="0"/>
              </a:spcBef>
              <a:spcAft>
                <a:spcPts val="0"/>
              </a:spcAft>
              <a:buNone/>
            </a:pPr>
            <a:r>
              <a:rPr lang="en-US" sz="4050" b="1" i="0" u="none" strike="noStrike" cap="none" dirty="0" err="1">
                <a:solidFill>
                  <a:srgbClr val="F8FAFC"/>
                </a:solidFill>
                <a:latin typeface="Playfair Display"/>
                <a:ea typeface="Playfair Display"/>
                <a:cs typeface="Playfair Display"/>
                <a:sym typeface="Playfair Display"/>
              </a:rPr>
              <a:t>Kamu</a:t>
            </a:r>
            <a:r>
              <a:rPr lang="en-US" sz="4050" b="1" i="0" u="none" strike="noStrike" cap="none" dirty="0">
                <a:solidFill>
                  <a:srgbClr val="F8FAFC"/>
                </a:solidFill>
                <a:latin typeface="Playfair Display"/>
                <a:ea typeface="Playfair Display"/>
                <a:cs typeface="Playfair Display"/>
                <a:sym typeface="Playfair Display"/>
              </a:rPr>
              <a:t> </a:t>
            </a:r>
            <a:r>
              <a:rPr lang="en-US" sz="4050" b="1" i="0" u="none" strike="noStrike" cap="none" dirty="0" err="1" smtClean="0">
                <a:solidFill>
                  <a:srgbClr val="F8FAFC"/>
                </a:solidFill>
                <a:latin typeface="Playfair Display"/>
                <a:ea typeface="Playfair Display"/>
                <a:cs typeface="Playfair Display"/>
                <a:sym typeface="Playfair Display"/>
              </a:rPr>
              <a:t>Yönetimi</a:t>
            </a:r>
            <a:r>
              <a:rPr lang="en-US" sz="4050" b="1" i="0" u="none" strike="noStrike" cap="none" dirty="0" smtClean="0">
                <a:solidFill>
                  <a:srgbClr val="F8FAFC"/>
                </a:solidFill>
                <a:latin typeface="Playfair Display"/>
                <a:ea typeface="Playfair Display"/>
                <a:cs typeface="Playfair Display"/>
                <a:sym typeface="Playfair Display"/>
              </a:rPr>
              <a:t> </a:t>
            </a:r>
            <a:r>
              <a:rPr lang="en-US" sz="4050" b="1" i="0" u="none" strike="noStrike" cap="none" dirty="0" err="1">
                <a:solidFill>
                  <a:srgbClr val="F8FAFC"/>
                </a:solidFill>
                <a:latin typeface="Playfair Display"/>
                <a:ea typeface="Playfair Display"/>
                <a:cs typeface="Playfair Display"/>
                <a:sym typeface="Playfair Display"/>
              </a:rPr>
              <a:t>Bölümü</a:t>
            </a:r>
            <a:r>
              <a:rPr lang="en-US" sz="4050" b="1" i="0" u="none" strike="noStrike" cap="none" dirty="0">
                <a:solidFill>
                  <a:srgbClr val="F8FAFC"/>
                </a:solidFill>
                <a:latin typeface="Playfair Display"/>
                <a:ea typeface="Playfair Display"/>
                <a:cs typeface="Playfair Display"/>
                <a:sym typeface="Playfair Display"/>
              </a:rPr>
              <a:t> </a:t>
            </a:r>
            <a:r>
              <a:rPr lang="en-US" sz="4050" b="1" i="0" u="none" strike="noStrike" cap="none" dirty="0" err="1">
                <a:solidFill>
                  <a:srgbClr val="F8FAFC"/>
                </a:solidFill>
                <a:latin typeface="Playfair Display"/>
                <a:ea typeface="Playfair Display"/>
                <a:cs typeface="Playfair Display"/>
                <a:sym typeface="Playfair Display"/>
              </a:rPr>
              <a:t>Oryantasyon</a:t>
            </a:r>
            <a:r>
              <a:rPr lang="en-US" sz="4050" b="1" i="0" u="none" strike="noStrike" cap="none" dirty="0">
                <a:solidFill>
                  <a:srgbClr val="F8FAFC"/>
                </a:solidFill>
                <a:latin typeface="Playfair Display"/>
                <a:ea typeface="Playfair Display"/>
                <a:cs typeface="Playfair Display"/>
                <a:sym typeface="Playfair Display"/>
              </a:rPr>
              <a:t> </a:t>
            </a:r>
            <a:r>
              <a:rPr lang="en-US" sz="4050" b="1" i="0" u="none" strike="noStrike" cap="none" dirty="0" err="1">
                <a:solidFill>
                  <a:srgbClr val="F8FAFC"/>
                </a:solidFill>
                <a:latin typeface="Playfair Display"/>
                <a:ea typeface="Playfair Display"/>
                <a:cs typeface="Playfair Display"/>
                <a:sym typeface="Playfair Display"/>
              </a:rPr>
              <a:t>Programı</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1"/>
        <p:cNvGrpSpPr/>
        <p:nvPr/>
      </p:nvGrpSpPr>
      <p:grpSpPr>
        <a:xfrm>
          <a:off x="0" y="0"/>
          <a:ext cx="0" cy="0"/>
          <a:chOff x="0" y="0"/>
          <a:chExt cx="0" cy="0"/>
        </a:xfrm>
      </p:grpSpPr>
      <p:sp>
        <p:nvSpPr>
          <p:cNvPr id="92" name="Google Shape;92;p14"/>
          <p:cNvSpPr/>
          <p:nvPr/>
        </p:nvSpPr>
        <p:spPr>
          <a:xfrm>
            <a:off x="704850" y="5877117"/>
            <a:ext cx="5295900" cy="523875"/>
          </a:xfrm>
          <a:prstGeom prst="rect">
            <a:avLst/>
          </a:prstGeom>
          <a:solidFill>
            <a:srgbClr val="F8FAF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3" name="Google Shape;93;p14"/>
          <p:cNvSpPr/>
          <p:nvPr/>
        </p:nvSpPr>
        <p:spPr>
          <a:xfrm flipH="1">
            <a:off x="714375" y="5877116"/>
            <a:ext cx="57150" cy="523875"/>
          </a:xfrm>
          <a:prstGeom prst="rect">
            <a:avLst/>
          </a:prstGeom>
          <a:solidFill>
            <a:srgbClr val="0F2D5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6" name="Google Shape;96;p14"/>
          <p:cNvSpPr txBox="1"/>
          <p:nvPr/>
        </p:nvSpPr>
        <p:spPr>
          <a:xfrm>
            <a:off x="609600" y="457200"/>
            <a:ext cx="11582400" cy="16158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50" b="1" i="0" u="none" strike="noStrike" cap="none" dirty="0" smtClean="0">
                <a:solidFill>
                  <a:srgbClr val="B45309"/>
                </a:solidFill>
                <a:latin typeface="Plus Jakarta Sans"/>
                <a:ea typeface="Plus Jakarta Sans"/>
                <a:cs typeface="Plus Jakarta Sans"/>
                <a:sym typeface="Plus Jakarta Sans"/>
              </a:rPr>
              <a:t>YEN</a:t>
            </a:r>
            <a:r>
              <a:rPr lang="tr-TR" sz="1050" b="1" i="0" u="none" strike="noStrike" cap="none" dirty="0" smtClean="0">
                <a:solidFill>
                  <a:srgbClr val="B45309"/>
                </a:solidFill>
                <a:latin typeface="Plus Jakarta Sans"/>
                <a:ea typeface="Plus Jakarta Sans"/>
                <a:cs typeface="Plus Jakarta Sans"/>
                <a:sym typeface="Plus Jakarta Sans"/>
              </a:rPr>
              <a:t>İ </a:t>
            </a:r>
            <a:r>
              <a:rPr lang="en-US" sz="1050" b="1" i="0" u="none" strike="noStrike" cap="none" dirty="0" smtClean="0">
                <a:solidFill>
                  <a:srgbClr val="B45309"/>
                </a:solidFill>
                <a:latin typeface="Plus Jakarta Sans"/>
                <a:ea typeface="Plus Jakarta Sans"/>
                <a:cs typeface="Plus Jakarta Sans"/>
                <a:sym typeface="Plus Jakarta Sans"/>
              </a:rPr>
              <a:t>BAŞLANGIÇ</a:t>
            </a:r>
            <a:endParaRPr dirty="0"/>
          </a:p>
        </p:txBody>
      </p:sp>
      <p:sp>
        <p:nvSpPr>
          <p:cNvPr id="97" name="Google Shape;97;p14"/>
          <p:cNvSpPr txBox="1"/>
          <p:nvPr/>
        </p:nvSpPr>
        <p:spPr>
          <a:xfrm>
            <a:off x="609600" y="704850"/>
            <a:ext cx="11582400" cy="38859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2550" b="1" i="0" u="none" strike="noStrike" cap="none">
                <a:solidFill>
                  <a:srgbClr val="0F2D59"/>
                </a:solidFill>
                <a:latin typeface="Playfair Display"/>
                <a:ea typeface="Playfair Display"/>
                <a:cs typeface="Playfair Display"/>
                <a:sym typeface="Playfair Display"/>
              </a:rPr>
              <a:t>Fakültemize ve Bölümünüze Hoş Geldiniz</a:t>
            </a:r>
            <a:endParaRPr/>
          </a:p>
        </p:txBody>
      </p:sp>
      <p:sp>
        <p:nvSpPr>
          <p:cNvPr id="98" name="Google Shape;98;p14"/>
          <p:cNvSpPr txBox="1"/>
          <p:nvPr/>
        </p:nvSpPr>
        <p:spPr>
          <a:xfrm>
            <a:off x="609600" y="2974285"/>
            <a:ext cx="6950868" cy="193899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endParaRPr lang="tr-TR" sz="1800" b="1" i="0" u="none" strike="noStrike" cap="none" dirty="0" smtClean="0">
              <a:solidFill>
                <a:srgbClr val="0F2D59"/>
              </a:solidFill>
              <a:latin typeface="Plus Jakarta Sans"/>
              <a:ea typeface="Plus Jakarta Sans"/>
              <a:cs typeface="Plus Jakarta Sans"/>
              <a:sym typeface="Plus Jakarta Sans"/>
            </a:endParaRPr>
          </a:p>
          <a:p>
            <a:pPr marL="0" marR="0" lvl="0" indent="0" algn="l" rtl="0">
              <a:spcBef>
                <a:spcPts val="0"/>
              </a:spcBef>
              <a:spcAft>
                <a:spcPts val="0"/>
              </a:spcAft>
              <a:buNone/>
            </a:pPr>
            <a:endParaRPr lang="tr-TR" sz="1800" b="1" i="0" u="none" strike="noStrike" cap="none" dirty="0" smtClean="0">
              <a:solidFill>
                <a:srgbClr val="0F2D59"/>
              </a:solidFill>
              <a:latin typeface="Plus Jakarta Sans"/>
              <a:ea typeface="Plus Jakarta Sans"/>
              <a:cs typeface="Plus Jakarta Sans"/>
              <a:sym typeface="Plus Jakarta Sans"/>
            </a:endParaRPr>
          </a:p>
          <a:p>
            <a:pPr marL="0" marR="0" lvl="0" indent="0" algn="l" rtl="0">
              <a:spcBef>
                <a:spcPts val="0"/>
              </a:spcBef>
              <a:spcAft>
                <a:spcPts val="0"/>
              </a:spcAft>
              <a:buNone/>
            </a:pPr>
            <a:endParaRPr lang="tr-TR" sz="1800" b="1" dirty="0">
              <a:solidFill>
                <a:srgbClr val="0F2D59"/>
              </a:solidFill>
              <a:latin typeface="Plus Jakarta Sans"/>
              <a:ea typeface="Plus Jakarta Sans"/>
              <a:cs typeface="Plus Jakarta Sans"/>
              <a:sym typeface="Plus Jakarta Sans"/>
            </a:endParaRPr>
          </a:p>
          <a:p>
            <a:pPr marL="0" marR="0" lvl="0" indent="0" algn="l" rtl="0">
              <a:spcBef>
                <a:spcPts val="0"/>
              </a:spcBef>
              <a:spcAft>
                <a:spcPts val="0"/>
              </a:spcAft>
              <a:buNone/>
            </a:pPr>
            <a:endParaRPr lang="tr-TR" sz="1800" b="1" i="0" u="none" strike="noStrike" cap="none" dirty="0" smtClean="0">
              <a:solidFill>
                <a:srgbClr val="0F2D59"/>
              </a:solidFill>
              <a:latin typeface="Plus Jakarta Sans"/>
              <a:ea typeface="Plus Jakarta Sans"/>
              <a:cs typeface="Plus Jakarta Sans"/>
              <a:sym typeface="Plus Jakarta Sans"/>
            </a:endParaRPr>
          </a:p>
          <a:p>
            <a:pPr marL="0" marR="0" lvl="0" indent="0" algn="l" rtl="0">
              <a:spcBef>
                <a:spcPts val="0"/>
              </a:spcBef>
              <a:spcAft>
                <a:spcPts val="0"/>
              </a:spcAft>
              <a:buNone/>
            </a:pPr>
            <a:endParaRPr lang="tr-TR" sz="1800" b="1" dirty="0">
              <a:solidFill>
                <a:srgbClr val="0F2D59"/>
              </a:solidFill>
              <a:latin typeface="Plus Jakarta Sans"/>
              <a:ea typeface="Plus Jakarta Sans"/>
              <a:cs typeface="Plus Jakarta Sans"/>
              <a:sym typeface="Plus Jakarta Sans"/>
            </a:endParaRPr>
          </a:p>
          <a:p>
            <a:pPr marL="0" marR="0" lvl="0" indent="0" algn="l" rtl="0">
              <a:spcBef>
                <a:spcPts val="0"/>
              </a:spcBef>
              <a:spcAft>
                <a:spcPts val="0"/>
              </a:spcAft>
              <a:buNone/>
            </a:pPr>
            <a:endParaRPr lang="tr-TR" sz="1800" b="1" i="0" u="none" strike="noStrike" cap="none" dirty="0" smtClean="0">
              <a:solidFill>
                <a:srgbClr val="0F2D59"/>
              </a:solidFill>
              <a:latin typeface="Plus Jakarta Sans"/>
              <a:ea typeface="Plus Jakarta Sans"/>
              <a:cs typeface="Plus Jakarta Sans"/>
              <a:sym typeface="Plus Jakarta Sans"/>
            </a:endParaRPr>
          </a:p>
          <a:p>
            <a:pPr marL="0" marR="0" lvl="0" indent="0" algn="l" rtl="0">
              <a:spcBef>
                <a:spcPts val="0"/>
              </a:spcBef>
              <a:spcAft>
                <a:spcPts val="0"/>
              </a:spcAft>
              <a:buNone/>
            </a:pPr>
            <a:r>
              <a:rPr lang="en-US" sz="1800" b="1" i="0" u="none" strike="noStrike" cap="none" dirty="0" err="1" smtClean="0">
                <a:solidFill>
                  <a:srgbClr val="0F2D59"/>
                </a:solidFill>
                <a:latin typeface="Plus Jakarta Sans"/>
                <a:ea typeface="Plus Jakarta Sans"/>
                <a:cs typeface="Plus Jakarta Sans"/>
                <a:sym typeface="Plus Jakarta Sans"/>
              </a:rPr>
              <a:t>Köklü</a:t>
            </a:r>
            <a:r>
              <a:rPr lang="en-US" sz="1800" b="1" i="0" u="none" strike="noStrike" cap="none" dirty="0" smtClean="0">
                <a:solidFill>
                  <a:srgbClr val="0F2D59"/>
                </a:solidFill>
                <a:latin typeface="Plus Jakarta Sans"/>
                <a:ea typeface="Plus Jakarta Sans"/>
                <a:cs typeface="Plus Jakarta Sans"/>
                <a:sym typeface="Plus Jakarta Sans"/>
              </a:rPr>
              <a:t> </a:t>
            </a:r>
            <a:r>
              <a:rPr lang="en-US" sz="1800" b="1" i="0" u="none" strike="noStrike" cap="none" dirty="0" err="1" smtClean="0">
                <a:solidFill>
                  <a:srgbClr val="0F2D59"/>
                </a:solidFill>
                <a:latin typeface="Plus Jakarta Sans"/>
                <a:ea typeface="Plus Jakarta Sans"/>
                <a:cs typeface="Plus Jakarta Sans"/>
                <a:sym typeface="Plus Jakarta Sans"/>
              </a:rPr>
              <a:t>Akademik</a:t>
            </a:r>
            <a:r>
              <a:rPr lang="en-US" sz="1800" b="1" i="0" u="none" strike="noStrike" cap="none" dirty="0" smtClean="0">
                <a:solidFill>
                  <a:srgbClr val="0F2D59"/>
                </a:solidFill>
                <a:latin typeface="Plus Jakarta Sans"/>
                <a:ea typeface="Plus Jakarta Sans"/>
                <a:cs typeface="Plus Jakarta Sans"/>
                <a:sym typeface="Plus Jakarta Sans"/>
              </a:rPr>
              <a:t> </a:t>
            </a:r>
            <a:r>
              <a:rPr lang="en-US" sz="1800" b="1" i="0" u="none" strike="noStrike" cap="none" dirty="0" err="1" smtClean="0">
                <a:solidFill>
                  <a:srgbClr val="0F2D59"/>
                </a:solidFill>
                <a:latin typeface="Plus Jakarta Sans"/>
                <a:ea typeface="Plus Jakarta Sans"/>
                <a:cs typeface="Plus Jakarta Sans"/>
                <a:sym typeface="Plus Jakarta Sans"/>
              </a:rPr>
              <a:t>Gelenek</a:t>
            </a:r>
            <a:endParaRPr dirty="0"/>
          </a:p>
        </p:txBody>
      </p:sp>
      <p:sp>
        <p:nvSpPr>
          <p:cNvPr id="99" name="Google Shape;99;p14"/>
          <p:cNvSpPr txBox="1"/>
          <p:nvPr/>
        </p:nvSpPr>
        <p:spPr>
          <a:xfrm>
            <a:off x="609600" y="3448942"/>
            <a:ext cx="5391150" cy="2326791"/>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endParaRPr lang="tr-TR" sz="1350" b="0" i="0" u="none" strike="noStrike" cap="none" dirty="0" smtClean="0">
              <a:solidFill>
                <a:srgbClr val="334155"/>
              </a:solidFill>
              <a:latin typeface="Plus Jakarta Sans"/>
              <a:ea typeface="Plus Jakarta Sans"/>
              <a:cs typeface="Plus Jakarta Sans"/>
              <a:sym typeface="Plus Jakarta Sans"/>
            </a:endParaRPr>
          </a:p>
          <a:p>
            <a:pPr marL="0" marR="0" lvl="0" indent="0" algn="l" rtl="0">
              <a:lnSpc>
                <a:spcPct val="160000"/>
              </a:lnSpc>
              <a:spcBef>
                <a:spcPts val="0"/>
              </a:spcBef>
              <a:spcAft>
                <a:spcPts val="0"/>
              </a:spcAft>
              <a:buNone/>
            </a:pPr>
            <a:endParaRPr lang="tr-TR" sz="1350" dirty="0">
              <a:solidFill>
                <a:srgbClr val="334155"/>
              </a:solidFill>
              <a:latin typeface="Plus Jakarta Sans"/>
              <a:ea typeface="Plus Jakarta Sans"/>
              <a:cs typeface="Plus Jakarta Sans"/>
              <a:sym typeface="Plus Jakarta Sans"/>
            </a:endParaRPr>
          </a:p>
          <a:p>
            <a:pPr marL="0" marR="0" lvl="0" indent="0" algn="l" rtl="0">
              <a:lnSpc>
                <a:spcPct val="160000"/>
              </a:lnSpc>
              <a:spcBef>
                <a:spcPts val="0"/>
              </a:spcBef>
              <a:spcAft>
                <a:spcPts val="0"/>
              </a:spcAft>
              <a:buNone/>
            </a:pPr>
            <a:endParaRPr lang="tr-TR" sz="1350" b="0" i="0" u="none" strike="noStrike" cap="none" dirty="0" smtClean="0">
              <a:solidFill>
                <a:srgbClr val="334155"/>
              </a:solidFill>
              <a:latin typeface="Plus Jakarta Sans"/>
              <a:ea typeface="Plus Jakarta Sans"/>
              <a:cs typeface="Plus Jakarta Sans"/>
              <a:sym typeface="Plus Jakarta Sans"/>
            </a:endParaRPr>
          </a:p>
          <a:p>
            <a:pPr marL="0" marR="0" lvl="0" indent="0" algn="l" rtl="0">
              <a:lnSpc>
                <a:spcPct val="160000"/>
              </a:lnSpc>
              <a:spcBef>
                <a:spcPts val="0"/>
              </a:spcBef>
              <a:spcAft>
                <a:spcPts val="0"/>
              </a:spcAft>
              <a:buNone/>
            </a:pPr>
            <a:endParaRPr lang="tr-TR" sz="1350" dirty="0">
              <a:solidFill>
                <a:srgbClr val="334155"/>
              </a:solidFill>
              <a:latin typeface="Plus Jakarta Sans"/>
              <a:ea typeface="Plus Jakarta Sans"/>
              <a:cs typeface="Plus Jakarta Sans"/>
              <a:sym typeface="Plus Jakarta Sans"/>
            </a:endParaRPr>
          </a:p>
          <a:p>
            <a:pPr marL="0" marR="0" lvl="0" indent="0" algn="l" rtl="0">
              <a:lnSpc>
                <a:spcPct val="160000"/>
              </a:lnSpc>
              <a:spcBef>
                <a:spcPts val="0"/>
              </a:spcBef>
              <a:spcAft>
                <a:spcPts val="0"/>
              </a:spcAft>
              <a:buNone/>
            </a:pPr>
            <a:endParaRPr lang="tr-TR" sz="1350" b="0" i="0" u="none" strike="noStrike" cap="none" dirty="0" smtClean="0">
              <a:solidFill>
                <a:srgbClr val="334155"/>
              </a:solidFill>
              <a:latin typeface="Plus Jakarta Sans"/>
              <a:ea typeface="Plus Jakarta Sans"/>
              <a:cs typeface="Plus Jakarta Sans"/>
              <a:sym typeface="Plus Jakarta Sans"/>
            </a:endParaRPr>
          </a:p>
          <a:p>
            <a:pPr marL="0" marR="0" lvl="0" indent="0" algn="l" rtl="0">
              <a:lnSpc>
                <a:spcPct val="160000"/>
              </a:lnSpc>
              <a:spcBef>
                <a:spcPts val="0"/>
              </a:spcBef>
              <a:spcAft>
                <a:spcPts val="0"/>
              </a:spcAft>
              <a:buNone/>
            </a:pPr>
            <a:r>
              <a:rPr lang="en-US" sz="1350" b="0" i="0" u="none" strike="noStrike" cap="none" dirty="0" err="1" smtClean="0">
                <a:solidFill>
                  <a:srgbClr val="334155"/>
                </a:solidFill>
                <a:latin typeface="Plus Jakarta Sans"/>
                <a:ea typeface="Plus Jakarta Sans"/>
                <a:cs typeface="Plus Jakarta Sans"/>
                <a:sym typeface="Plus Jakarta Sans"/>
              </a:rPr>
              <a:t>Kamu</a:t>
            </a:r>
            <a:r>
              <a:rPr lang="en-US" sz="1350" b="0" i="0" u="none" strike="noStrike" cap="none" dirty="0" smtClean="0">
                <a:solidFill>
                  <a:srgbClr val="334155"/>
                </a:solidFill>
                <a:latin typeface="Plus Jakarta Sans"/>
                <a:ea typeface="Plus Jakarta Sans"/>
                <a:cs typeface="Plus Jakarta Sans"/>
                <a:sym typeface="Plus Jakarta Sans"/>
              </a:rPr>
              <a:t> </a:t>
            </a:r>
            <a:r>
              <a:rPr lang="en-US" sz="1350" b="0" i="0" u="none" strike="noStrike" cap="none" dirty="0" err="1">
                <a:solidFill>
                  <a:srgbClr val="334155"/>
                </a:solidFill>
                <a:latin typeface="Plus Jakarta Sans"/>
                <a:ea typeface="Plus Jakarta Sans"/>
                <a:cs typeface="Plus Jakarta Sans"/>
                <a:sym typeface="Plus Jakarta Sans"/>
              </a:rPr>
              <a:t>politikalarını</a:t>
            </a:r>
            <a:r>
              <a:rPr lang="en-US" sz="1350" b="0" i="0" u="none" strike="noStrike" cap="none" dirty="0">
                <a:solidFill>
                  <a:srgbClr val="334155"/>
                </a:solidFill>
                <a:latin typeface="Plus Jakarta Sans"/>
                <a:ea typeface="Plus Jakarta Sans"/>
                <a:cs typeface="Plus Jakarta Sans"/>
                <a:sym typeface="Plus Jakarta Sans"/>
              </a:rPr>
              <a:t> </a:t>
            </a:r>
            <a:r>
              <a:rPr lang="en-US" sz="1350" b="0" i="0" u="none" strike="noStrike" cap="none" dirty="0" err="1">
                <a:solidFill>
                  <a:srgbClr val="334155"/>
                </a:solidFill>
                <a:latin typeface="Plus Jakarta Sans"/>
                <a:ea typeface="Plus Jakarta Sans"/>
                <a:cs typeface="Plus Jakarta Sans"/>
                <a:sym typeface="Plus Jakarta Sans"/>
              </a:rPr>
              <a:t>anlayan</a:t>
            </a:r>
            <a:r>
              <a:rPr lang="en-US" sz="1350" b="0" i="0" u="none" strike="noStrike" cap="none" dirty="0">
                <a:solidFill>
                  <a:srgbClr val="334155"/>
                </a:solidFill>
                <a:latin typeface="Plus Jakarta Sans"/>
                <a:ea typeface="Plus Jakarta Sans"/>
                <a:cs typeface="Plus Jakarta Sans"/>
                <a:sym typeface="Plus Jakarta Sans"/>
              </a:rPr>
              <a:t>, </a:t>
            </a:r>
            <a:r>
              <a:rPr lang="en-US" sz="1350" b="0" i="0" u="none" strike="noStrike" cap="none" dirty="0" err="1">
                <a:solidFill>
                  <a:srgbClr val="334155"/>
                </a:solidFill>
                <a:latin typeface="Plus Jakarta Sans"/>
                <a:ea typeface="Plus Jakarta Sans"/>
                <a:cs typeface="Plus Jakarta Sans"/>
                <a:sym typeface="Plus Jakarta Sans"/>
              </a:rPr>
              <a:t>analitik</a:t>
            </a:r>
            <a:r>
              <a:rPr lang="en-US" sz="1350" b="0" i="0" u="none" strike="noStrike" cap="none" dirty="0">
                <a:solidFill>
                  <a:srgbClr val="334155"/>
                </a:solidFill>
                <a:latin typeface="Plus Jakarta Sans"/>
                <a:ea typeface="Plus Jakarta Sans"/>
                <a:cs typeface="Plus Jakarta Sans"/>
                <a:sym typeface="Plus Jakarta Sans"/>
              </a:rPr>
              <a:t> </a:t>
            </a:r>
            <a:r>
              <a:rPr lang="en-US" sz="1350" b="0" i="0" u="none" strike="noStrike" cap="none" dirty="0" err="1">
                <a:solidFill>
                  <a:srgbClr val="334155"/>
                </a:solidFill>
                <a:latin typeface="Plus Jakarta Sans"/>
                <a:ea typeface="Plus Jakarta Sans"/>
                <a:cs typeface="Plus Jakarta Sans"/>
                <a:sym typeface="Plus Jakarta Sans"/>
              </a:rPr>
              <a:t>düşünebilen</a:t>
            </a:r>
            <a:r>
              <a:rPr lang="en-US" sz="1350" b="0" i="0" u="none" strike="noStrike" cap="none" dirty="0">
                <a:solidFill>
                  <a:srgbClr val="334155"/>
                </a:solidFill>
                <a:latin typeface="Plus Jakarta Sans"/>
                <a:ea typeface="Plus Jakarta Sans"/>
                <a:cs typeface="Plus Jakarta Sans"/>
                <a:sym typeface="Plus Jakarta Sans"/>
              </a:rPr>
              <a:t> </a:t>
            </a:r>
            <a:r>
              <a:rPr lang="en-US" sz="1350" b="0" i="0" u="none" strike="noStrike" cap="none" dirty="0" err="1">
                <a:solidFill>
                  <a:srgbClr val="334155"/>
                </a:solidFill>
                <a:latin typeface="Plus Jakarta Sans"/>
                <a:ea typeface="Plus Jakarta Sans"/>
                <a:cs typeface="Plus Jakarta Sans"/>
                <a:sym typeface="Plus Jakarta Sans"/>
              </a:rPr>
              <a:t>ve</a:t>
            </a:r>
            <a:r>
              <a:rPr lang="en-US" sz="1350" b="0" i="0" u="none" strike="noStrike" cap="none" dirty="0">
                <a:solidFill>
                  <a:srgbClr val="334155"/>
                </a:solidFill>
                <a:latin typeface="Plus Jakarta Sans"/>
                <a:ea typeface="Plus Jakarta Sans"/>
                <a:cs typeface="Plus Jakarta Sans"/>
                <a:sym typeface="Plus Jakarta Sans"/>
              </a:rPr>
              <a:t> </a:t>
            </a:r>
            <a:r>
              <a:rPr lang="en-US" sz="1350" b="0" i="0" u="none" strike="noStrike" cap="none" dirty="0" err="1">
                <a:solidFill>
                  <a:srgbClr val="334155"/>
                </a:solidFill>
                <a:latin typeface="Plus Jakarta Sans"/>
                <a:ea typeface="Plus Jakarta Sans"/>
                <a:cs typeface="Plus Jakarta Sans"/>
                <a:sym typeface="Plus Jakarta Sans"/>
              </a:rPr>
              <a:t>etik</a:t>
            </a:r>
            <a:r>
              <a:rPr lang="en-US" sz="1350" b="0" i="0" u="none" strike="noStrike" cap="none" dirty="0">
                <a:solidFill>
                  <a:srgbClr val="334155"/>
                </a:solidFill>
                <a:latin typeface="Plus Jakarta Sans"/>
                <a:ea typeface="Plus Jakarta Sans"/>
                <a:cs typeface="Plus Jakarta Sans"/>
                <a:sym typeface="Plus Jakarta Sans"/>
              </a:rPr>
              <a:t> </a:t>
            </a:r>
            <a:r>
              <a:rPr lang="en-US" sz="1350" b="0" i="0" u="none" strike="noStrike" cap="none" dirty="0" err="1">
                <a:solidFill>
                  <a:srgbClr val="334155"/>
                </a:solidFill>
                <a:latin typeface="Plus Jakarta Sans"/>
                <a:ea typeface="Plus Jakarta Sans"/>
                <a:cs typeface="Plus Jakarta Sans"/>
                <a:sym typeface="Plus Jakarta Sans"/>
              </a:rPr>
              <a:t>değerlere</a:t>
            </a:r>
            <a:r>
              <a:rPr lang="en-US" sz="1350" b="0" i="0" u="none" strike="noStrike" cap="none" dirty="0">
                <a:solidFill>
                  <a:srgbClr val="334155"/>
                </a:solidFill>
                <a:latin typeface="Plus Jakarta Sans"/>
                <a:ea typeface="Plus Jakarta Sans"/>
                <a:cs typeface="Plus Jakarta Sans"/>
                <a:sym typeface="Plus Jakarta Sans"/>
              </a:rPr>
              <a:t> </a:t>
            </a:r>
            <a:r>
              <a:rPr lang="en-US" sz="1350" b="0" i="0" u="none" strike="noStrike" cap="none" dirty="0" err="1">
                <a:solidFill>
                  <a:srgbClr val="334155"/>
                </a:solidFill>
                <a:latin typeface="Plus Jakarta Sans"/>
                <a:ea typeface="Plus Jakarta Sans"/>
                <a:cs typeface="Plus Jakarta Sans"/>
                <a:sym typeface="Plus Jakarta Sans"/>
              </a:rPr>
              <a:t>bağlı</a:t>
            </a:r>
            <a:r>
              <a:rPr lang="en-US" sz="1350" b="0" i="0" u="none" strike="noStrike" cap="none" dirty="0">
                <a:solidFill>
                  <a:srgbClr val="334155"/>
                </a:solidFill>
                <a:latin typeface="Plus Jakarta Sans"/>
                <a:ea typeface="Plus Jakarta Sans"/>
                <a:cs typeface="Plus Jakarta Sans"/>
                <a:sym typeface="Plus Jakarta Sans"/>
              </a:rPr>
              <a:t> </a:t>
            </a:r>
            <a:r>
              <a:rPr lang="en-US" sz="1350" b="0" i="0" u="none" strike="noStrike" cap="none" dirty="0" err="1">
                <a:solidFill>
                  <a:srgbClr val="334155"/>
                </a:solidFill>
                <a:latin typeface="Plus Jakarta Sans"/>
                <a:ea typeface="Plus Jakarta Sans"/>
                <a:cs typeface="Plus Jakarta Sans"/>
                <a:sym typeface="Plus Jakarta Sans"/>
              </a:rPr>
              <a:t>geleceğin</a:t>
            </a:r>
            <a:r>
              <a:rPr lang="en-US" sz="1350" b="0" i="0" u="none" strike="noStrike" cap="none" dirty="0">
                <a:solidFill>
                  <a:srgbClr val="334155"/>
                </a:solidFill>
                <a:latin typeface="Plus Jakarta Sans"/>
                <a:ea typeface="Plus Jakarta Sans"/>
                <a:cs typeface="Plus Jakarta Sans"/>
                <a:sym typeface="Plus Jakarta Sans"/>
              </a:rPr>
              <a:t> </a:t>
            </a:r>
            <a:r>
              <a:rPr lang="en-US" sz="1350" b="0" i="0" u="none" strike="noStrike" cap="none" dirty="0" err="1">
                <a:solidFill>
                  <a:srgbClr val="334155"/>
                </a:solidFill>
                <a:latin typeface="Plus Jakarta Sans"/>
                <a:ea typeface="Plus Jakarta Sans"/>
                <a:cs typeface="Plus Jakarta Sans"/>
                <a:sym typeface="Plus Jakarta Sans"/>
              </a:rPr>
              <a:t>mülki</a:t>
            </a:r>
            <a:r>
              <a:rPr lang="en-US" sz="1350" b="0" i="0" u="none" strike="noStrike" cap="none" dirty="0">
                <a:solidFill>
                  <a:srgbClr val="334155"/>
                </a:solidFill>
                <a:latin typeface="Plus Jakarta Sans"/>
                <a:ea typeface="Plus Jakarta Sans"/>
                <a:cs typeface="Plus Jakarta Sans"/>
                <a:sym typeface="Plus Jakarta Sans"/>
              </a:rPr>
              <a:t> </a:t>
            </a:r>
            <a:r>
              <a:rPr lang="en-US" sz="1350" b="0" i="0" u="none" strike="noStrike" cap="none" dirty="0" err="1">
                <a:solidFill>
                  <a:srgbClr val="334155"/>
                </a:solidFill>
                <a:latin typeface="Plus Jakarta Sans"/>
                <a:ea typeface="Plus Jakarta Sans"/>
                <a:cs typeface="Plus Jakarta Sans"/>
                <a:sym typeface="Plus Jakarta Sans"/>
              </a:rPr>
              <a:t>idarecilerini</a:t>
            </a:r>
            <a:r>
              <a:rPr lang="en-US" sz="1350" b="0" i="0" u="none" strike="noStrike" cap="none" dirty="0">
                <a:solidFill>
                  <a:srgbClr val="334155"/>
                </a:solidFill>
                <a:latin typeface="Plus Jakarta Sans"/>
                <a:ea typeface="Plus Jakarta Sans"/>
                <a:cs typeface="Plus Jakarta Sans"/>
                <a:sym typeface="Plus Jakarta Sans"/>
              </a:rPr>
              <a:t> </a:t>
            </a:r>
            <a:r>
              <a:rPr lang="en-US" sz="1350" b="0" i="0" u="none" strike="noStrike" cap="none" dirty="0" err="1">
                <a:solidFill>
                  <a:srgbClr val="334155"/>
                </a:solidFill>
                <a:latin typeface="Plus Jakarta Sans"/>
                <a:ea typeface="Plus Jakarta Sans"/>
                <a:cs typeface="Plus Jakarta Sans"/>
                <a:sym typeface="Plus Jakarta Sans"/>
              </a:rPr>
              <a:t>yetiştiriyoruz</a:t>
            </a:r>
            <a:r>
              <a:rPr lang="en-US" sz="1350" b="0" i="0" u="none" strike="noStrike" cap="none" dirty="0">
                <a:solidFill>
                  <a:srgbClr val="334155"/>
                </a:solidFill>
                <a:latin typeface="Plus Jakarta Sans"/>
                <a:ea typeface="Plus Jakarta Sans"/>
                <a:cs typeface="Plus Jakarta Sans"/>
                <a:sym typeface="Plus Jakarta Sans"/>
              </a:rPr>
              <a:t>.</a:t>
            </a:r>
            <a:endParaRPr dirty="0"/>
          </a:p>
        </p:txBody>
      </p:sp>
      <p:sp>
        <p:nvSpPr>
          <p:cNvPr id="100" name="Google Shape;100;p14"/>
          <p:cNvSpPr txBox="1"/>
          <p:nvPr/>
        </p:nvSpPr>
        <p:spPr>
          <a:xfrm>
            <a:off x="838200" y="4340423"/>
            <a:ext cx="6096000" cy="186974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endParaRPr lang="tr-TR" sz="1350" b="1" i="0" u="none" strike="noStrike" cap="none" dirty="0" smtClean="0">
              <a:solidFill>
                <a:srgbClr val="0F2D59"/>
              </a:solidFill>
              <a:latin typeface="Plus Jakarta Sans"/>
              <a:ea typeface="Plus Jakarta Sans"/>
              <a:cs typeface="Plus Jakarta Sans"/>
              <a:sym typeface="Plus Jakarta Sans"/>
            </a:endParaRPr>
          </a:p>
          <a:p>
            <a:pPr marL="0" marR="0" lvl="0" indent="0" algn="l" rtl="0">
              <a:spcBef>
                <a:spcPts val="0"/>
              </a:spcBef>
              <a:spcAft>
                <a:spcPts val="0"/>
              </a:spcAft>
              <a:buNone/>
            </a:pPr>
            <a:endParaRPr lang="tr-TR" sz="1350" b="1" dirty="0">
              <a:solidFill>
                <a:srgbClr val="0F2D59"/>
              </a:solidFill>
              <a:latin typeface="Plus Jakarta Sans"/>
              <a:ea typeface="Plus Jakarta Sans"/>
              <a:cs typeface="Plus Jakarta Sans"/>
              <a:sym typeface="Plus Jakarta Sans"/>
            </a:endParaRPr>
          </a:p>
          <a:p>
            <a:pPr marL="0" marR="0" lvl="0" indent="0" algn="l" rtl="0">
              <a:spcBef>
                <a:spcPts val="0"/>
              </a:spcBef>
              <a:spcAft>
                <a:spcPts val="0"/>
              </a:spcAft>
              <a:buNone/>
            </a:pPr>
            <a:endParaRPr lang="tr-TR" sz="1350" b="1" i="0" u="none" strike="noStrike" cap="none" dirty="0" smtClean="0">
              <a:solidFill>
                <a:srgbClr val="0F2D59"/>
              </a:solidFill>
              <a:latin typeface="Plus Jakarta Sans"/>
              <a:ea typeface="Plus Jakarta Sans"/>
              <a:cs typeface="Plus Jakarta Sans"/>
              <a:sym typeface="Plus Jakarta Sans"/>
            </a:endParaRPr>
          </a:p>
          <a:p>
            <a:pPr marL="0" marR="0" lvl="0" indent="0" algn="l" rtl="0">
              <a:spcBef>
                <a:spcPts val="0"/>
              </a:spcBef>
              <a:spcAft>
                <a:spcPts val="0"/>
              </a:spcAft>
              <a:buNone/>
            </a:pPr>
            <a:endParaRPr lang="tr-TR" sz="1350" b="1" dirty="0">
              <a:solidFill>
                <a:srgbClr val="0F2D59"/>
              </a:solidFill>
              <a:latin typeface="Plus Jakarta Sans"/>
              <a:ea typeface="Plus Jakarta Sans"/>
              <a:cs typeface="Plus Jakarta Sans"/>
              <a:sym typeface="Plus Jakarta Sans"/>
            </a:endParaRPr>
          </a:p>
          <a:p>
            <a:pPr marL="0" marR="0" lvl="0" indent="0" algn="l" rtl="0">
              <a:spcBef>
                <a:spcPts val="0"/>
              </a:spcBef>
              <a:spcAft>
                <a:spcPts val="0"/>
              </a:spcAft>
              <a:buNone/>
            </a:pPr>
            <a:endParaRPr lang="tr-TR" sz="1350" b="1" i="0" u="none" strike="noStrike" cap="none" dirty="0" smtClean="0">
              <a:solidFill>
                <a:srgbClr val="0F2D59"/>
              </a:solidFill>
              <a:latin typeface="Plus Jakarta Sans"/>
              <a:ea typeface="Plus Jakarta Sans"/>
              <a:cs typeface="Plus Jakarta Sans"/>
              <a:sym typeface="Plus Jakarta Sans"/>
            </a:endParaRPr>
          </a:p>
          <a:p>
            <a:pPr marL="0" marR="0" lvl="0" indent="0" algn="l" rtl="0">
              <a:spcBef>
                <a:spcPts val="0"/>
              </a:spcBef>
              <a:spcAft>
                <a:spcPts val="0"/>
              </a:spcAft>
              <a:buNone/>
            </a:pPr>
            <a:endParaRPr lang="tr-TR" sz="1350" b="1" dirty="0">
              <a:solidFill>
                <a:srgbClr val="0F2D59"/>
              </a:solidFill>
              <a:latin typeface="Plus Jakarta Sans"/>
              <a:ea typeface="Plus Jakarta Sans"/>
              <a:cs typeface="Plus Jakarta Sans"/>
              <a:sym typeface="Plus Jakarta Sans"/>
            </a:endParaRPr>
          </a:p>
          <a:p>
            <a:pPr marL="0" marR="0" lvl="0" indent="0" algn="l" rtl="0">
              <a:spcBef>
                <a:spcPts val="0"/>
              </a:spcBef>
              <a:spcAft>
                <a:spcPts val="0"/>
              </a:spcAft>
              <a:buNone/>
            </a:pPr>
            <a:endParaRPr lang="tr-TR" sz="1350" b="1" i="0" u="none" strike="noStrike" cap="none" dirty="0" smtClean="0">
              <a:solidFill>
                <a:srgbClr val="0F2D59"/>
              </a:solidFill>
              <a:latin typeface="Plus Jakarta Sans"/>
              <a:ea typeface="Plus Jakarta Sans"/>
              <a:cs typeface="Plus Jakarta Sans"/>
              <a:sym typeface="Plus Jakarta Sans"/>
            </a:endParaRPr>
          </a:p>
          <a:p>
            <a:pPr marL="0" marR="0" lvl="0" indent="0" algn="l" rtl="0">
              <a:spcBef>
                <a:spcPts val="0"/>
              </a:spcBef>
              <a:spcAft>
                <a:spcPts val="0"/>
              </a:spcAft>
              <a:buNone/>
            </a:pPr>
            <a:endParaRPr lang="tr-TR" sz="1350" b="1" dirty="0">
              <a:solidFill>
                <a:srgbClr val="0F2D59"/>
              </a:solidFill>
              <a:latin typeface="Plus Jakarta Sans"/>
              <a:ea typeface="Plus Jakarta Sans"/>
              <a:cs typeface="Plus Jakarta Sans"/>
              <a:sym typeface="Plus Jakarta Sans"/>
            </a:endParaRPr>
          </a:p>
          <a:p>
            <a:pPr marL="0" marR="0" lvl="0" indent="0" algn="l" rtl="0">
              <a:spcBef>
                <a:spcPts val="0"/>
              </a:spcBef>
              <a:spcAft>
                <a:spcPts val="0"/>
              </a:spcAft>
              <a:buNone/>
            </a:pPr>
            <a:r>
              <a:rPr lang="en-US" sz="1350" b="1" i="0" u="none" strike="noStrike" cap="none" dirty="0" err="1" smtClean="0">
                <a:solidFill>
                  <a:srgbClr val="0F2D59"/>
                </a:solidFill>
                <a:latin typeface="Plus Jakarta Sans"/>
                <a:ea typeface="Plus Jakarta Sans"/>
                <a:cs typeface="Plus Jakarta Sans"/>
                <a:sym typeface="Plus Jakarta Sans"/>
              </a:rPr>
              <a:t>Hedef</a:t>
            </a:r>
            <a:r>
              <a:rPr lang="en-US" sz="1350" b="1" i="0" u="none" strike="noStrike" cap="none" dirty="0">
                <a:solidFill>
                  <a:srgbClr val="0F2D59"/>
                </a:solidFill>
                <a:latin typeface="Plus Jakarta Sans"/>
                <a:ea typeface="Plus Jakarta Sans"/>
                <a:cs typeface="Plus Jakarta Sans"/>
                <a:sym typeface="Plus Jakarta Sans"/>
              </a:rPr>
              <a:t>: </a:t>
            </a:r>
            <a:r>
              <a:rPr lang="en-US" sz="1350" b="1" i="0" u="none" strike="noStrike" cap="none" dirty="0" err="1">
                <a:solidFill>
                  <a:srgbClr val="0F2D59"/>
                </a:solidFill>
                <a:latin typeface="Plus Jakarta Sans"/>
                <a:ea typeface="Plus Jakarta Sans"/>
                <a:cs typeface="Plus Jakarta Sans"/>
                <a:sym typeface="Plus Jakarta Sans"/>
              </a:rPr>
              <a:t>Kamu</a:t>
            </a:r>
            <a:r>
              <a:rPr lang="en-US" sz="1350" b="1" i="0" u="none" strike="noStrike" cap="none" dirty="0">
                <a:solidFill>
                  <a:srgbClr val="0F2D59"/>
                </a:solidFill>
                <a:latin typeface="Plus Jakarta Sans"/>
                <a:ea typeface="Plus Jakarta Sans"/>
                <a:cs typeface="Plus Jakarta Sans"/>
                <a:sym typeface="Plus Jakarta Sans"/>
              </a:rPr>
              <a:t> </a:t>
            </a:r>
            <a:r>
              <a:rPr lang="en-US" sz="1350" b="1" i="0" u="none" strike="noStrike" cap="none" dirty="0" err="1">
                <a:solidFill>
                  <a:srgbClr val="0F2D59"/>
                </a:solidFill>
                <a:latin typeface="Plus Jakarta Sans"/>
                <a:ea typeface="Plus Jakarta Sans"/>
                <a:cs typeface="Plus Jakarta Sans"/>
                <a:sym typeface="Plus Jakarta Sans"/>
              </a:rPr>
              <a:t>ve</a:t>
            </a:r>
            <a:r>
              <a:rPr lang="en-US" sz="1350" b="1" i="0" u="none" strike="noStrike" cap="none" dirty="0">
                <a:solidFill>
                  <a:srgbClr val="0F2D59"/>
                </a:solidFill>
                <a:latin typeface="Plus Jakarta Sans"/>
                <a:ea typeface="Plus Jakarta Sans"/>
                <a:cs typeface="Plus Jakarta Sans"/>
                <a:sym typeface="Plus Jakarta Sans"/>
              </a:rPr>
              <a:t> </a:t>
            </a:r>
            <a:r>
              <a:rPr lang="en-US" sz="1350" b="1" i="0" u="none" strike="noStrike" cap="none" dirty="0" err="1">
                <a:solidFill>
                  <a:srgbClr val="0F2D59"/>
                </a:solidFill>
                <a:latin typeface="Plus Jakarta Sans"/>
                <a:ea typeface="Plus Jakarta Sans"/>
                <a:cs typeface="Plus Jakarta Sans"/>
                <a:sym typeface="Plus Jakarta Sans"/>
              </a:rPr>
              <a:t>özel</a:t>
            </a:r>
            <a:r>
              <a:rPr lang="en-US" sz="1350" b="1" i="0" u="none" strike="noStrike" cap="none" dirty="0">
                <a:solidFill>
                  <a:srgbClr val="0F2D59"/>
                </a:solidFill>
                <a:latin typeface="Plus Jakarta Sans"/>
                <a:ea typeface="Plus Jakarta Sans"/>
                <a:cs typeface="Plus Jakarta Sans"/>
                <a:sym typeface="Plus Jakarta Sans"/>
              </a:rPr>
              <a:t> </a:t>
            </a:r>
            <a:r>
              <a:rPr lang="en-US" sz="1350" b="1" i="0" u="none" strike="noStrike" cap="none" dirty="0" err="1">
                <a:solidFill>
                  <a:srgbClr val="0F2D59"/>
                </a:solidFill>
                <a:latin typeface="Plus Jakarta Sans"/>
                <a:ea typeface="Plus Jakarta Sans"/>
                <a:cs typeface="Plus Jakarta Sans"/>
                <a:sym typeface="Plus Jakarta Sans"/>
              </a:rPr>
              <a:t>sektörde</a:t>
            </a:r>
            <a:r>
              <a:rPr lang="en-US" sz="1350" b="1" i="0" u="none" strike="noStrike" cap="none" dirty="0">
                <a:solidFill>
                  <a:srgbClr val="0F2D59"/>
                </a:solidFill>
                <a:latin typeface="Plus Jakarta Sans"/>
                <a:ea typeface="Plus Jakarta Sans"/>
                <a:cs typeface="Plus Jakarta Sans"/>
                <a:sym typeface="Plus Jakarta Sans"/>
              </a:rPr>
              <a:t> </a:t>
            </a:r>
            <a:r>
              <a:rPr lang="en-US" sz="1350" b="1" i="0" u="none" strike="noStrike" cap="none" dirty="0" err="1">
                <a:solidFill>
                  <a:srgbClr val="0F2D59"/>
                </a:solidFill>
                <a:latin typeface="Plus Jakarta Sans"/>
                <a:ea typeface="Plus Jakarta Sans"/>
                <a:cs typeface="Plus Jakarta Sans"/>
                <a:sym typeface="Plus Jakarta Sans"/>
              </a:rPr>
              <a:t>nitelikli</a:t>
            </a:r>
            <a:r>
              <a:rPr lang="en-US" sz="1350" b="1" i="0" u="none" strike="noStrike" cap="none" dirty="0">
                <a:solidFill>
                  <a:srgbClr val="0F2D59"/>
                </a:solidFill>
                <a:latin typeface="Plus Jakarta Sans"/>
                <a:ea typeface="Plus Jakarta Sans"/>
                <a:cs typeface="Plus Jakarta Sans"/>
                <a:sym typeface="Plus Jakarta Sans"/>
              </a:rPr>
              <a:t> </a:t>
            </a:r>
            <a:r>
              <a:rPr lang="en-US" sz="1350" b="1" i="0" u="none" strike="noStrike" cap="none" dirty="0" err="1">
                <a:solidFill>
                  <a:srgbClr val="0F2D59"/>
                </a:solidFill>
                <a:latin typeface="Plus Jakarta Sans"/>
                <a:ea typeface="Plus Jakarta Sans"/>
                <a:cs typeface="Plus Jakarta Sans"/>
                <a:sym typeface="Plus Jakarta Sans"/>
              </a:rPr>
              <a:t>lider</a:t>
            </a:r>
            <a:r>
              <a:rPr lang="en-US" sz="1350" b="1" i="0" u="none" strike="noStrike" cap="none" dirty="0">
                <a:solidFill>
                  <a:srgbClr val="0F2D59"/>
                </a:solidFill>
                <a:latin typeface="Plus Jakarta Sans"/>
                <a:ea typeface="Plus Jakarta Sans"/>
                <a:cs typeface="Plus Jakarta Sans"/>
                <a:sym typeface="Plus Jakarta Sans"/>
              </a:rPr>
              <a:t> </a:t>
            </a:r>
            <a:r>
              <a:rPr lang="en-US" sz="1350" b="1" i="0" u="none" strike="noStrike" cap="none" dirty="0" err="1">
                <a:solidFill>
                  <a:srgbClr val="0F2D59"/>
                </a:solidFill>
                <a:latin typeface="Plus Jakarta Sans"/>
                <a:ea typeface="Plus Jakarta Sans"/>
                <a:cs typeface="Plus Jakarta Sans"/>
                <a:sym typeface="Plus Jakarta Sans"/>
              </a:rPr>
              <a:t>kadrolar</a:t>
            </a:r>
            <a:r>
              <a:rPr lang="en-US" sz="1350" b="1" i="0" u="none" strike="noStrike" cap="none" dirty="0">
                <a:solidFill>
                  <a:srgbClr val="0F2D59"/>
                </a:solidFill>
                <a:latin typeface="Plus Jakarta Sans"/>
                <a:ea typeface="Plus Jakarta Sans"/>
                <a:cs typeface="Plus Jakarta Sans"/>
                <a:sym typeface="Plus Jakarta Sans"/>
              </a:rPr>
              <a:t>.</a:t>
            </a:r>
            <a:endParaRPr dirty="0"/>
          </a:p>
        </p:txBody>
      </p:sp>
      <p:pic>
        <p:nvPicPr>
          <p:cNvPr id="2050" name="Picture 2" descr="https://atauni.edu.tr/iktisadi-ve-idari-bilimler-fakultesi/wp-content/uploads/sites/64/2026/06/atauni-iib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32" y="1421485"/>
            <a:ext cx="8293806" cy="290283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437225" y="328258"/>
            <a:ext cx="7772400" cy="1470025"/>
          </a:xfrm>
        </p:spPr>
        <p:txBody>
          <a:bodyPr/>
          <a:lstStyle/>
          <a:p>
            <a:r>
              <a:rPr lang="tr-TR" dirty="0" smtClean="0"/>
              <a:t>Fakültemiz</a:t>
            </a:r>
            <a:endParaRPr lang="tr-TR" dirty="0"/>
          </a:p>
        </p:txBody>
      </p:sp>
      <p:sp>
        <p:nvSpPr>
          <p:cNvPr id="3" name="Alt Başlık 2"/>
          <p:cNvSpPr>
            <a:spLocks noGrp="1"/>
          </p:cNvSpPr>
          <p:nvPr>
            <p:ph type="subTitle" idx="1"/>
          </p:nvPr>
        </p:nvSpPr>
        <p:spPr>
          <a:xfrm>
            <a:off x="550416" y="1393793"/>
            <a:ext cx="11239130" cy="5095783"/>
          </a:xfrm>
        </p:spPr>
        <p:txBody>
          <a:bodyPr>
            <a:normAutofit fontScale="92500" lnSpcReduction="20000"/>
          </a:bodyPr>
          <a:lstStyle/>
          <a:p>
            <a:pPr algn="just"/>
            <a:r>
              <a:rPr lang="tr-TR" dirty="0"/>
              <a:t>1963-1964 Eğitim Öğretim Yılında “İktisat ve İşletme Bölümü” </a:t>
            </a:r>
            <a:r>
              <a:rPr lang="tr-TR" dirty="0" smtClean="0"/>
              <a:t>adı altında </a:t>
            </a:r>
            <a:r>
              <a:rPr lang="tr-TR" dirty="0"/>
              <a:t>Fen-Edebiyat Fakültesine bağlı olarak öğretime başlayan ve 10 Ocak 1969 tarihinde “İşletme Fakültesi” adını alan Fakültemiz, 20 Temmuz 1982 tarih ve 17760 sayılı Resmi </a:t>
            </a:r>
            <a:r>
              <a:rPr lang="tr-TR" dirty="0" err="1"/>
              <a:t>Gazete`de</a:t>
            </a:r>
            <a:r>
              <a:rPr lang="tr-TR" dirty="0"/>
              <a:t> yayınlanarak yürürlüğe giren “Yükseköğretim Kurumları Teşkilatı” hakkındaki Kanun Hükmündeki Kararname ile “İktisadi ve İdari Bilimler Fakültesi” adını almıştır.</a:t>
            </a:r>
          </a:p>
          <a:p>
            <a:pPr algn="just"/>
            <a:endParaRPr lang="tr-TR" dirty="0"/>
          </a:p>
          <a:p>
            <a:pPr algn="just"/>
            <a:r>
              <a:rPr lang="tr-TR" dirty="0"/>
              <a:t>Fakültemiz bünyesinde eşit ağırlık (EA) puan türüne göre öğrenci alan İşletme, İktisat, Kamu Yönetimi, Ekonometri, Uluslararası İlişkiler, Çalışma Ekonomisi ve Endüstri İlişkileri, Yönetim Bilişim Sistemleri ve Uluslararası Ticaret ve Lojistik bölümleri bulunmaktadır. Eğitim dili Türkçe olup eğitim süresi 4 yıldır.</a:t>
            </a:r>
          </a:p>
        </p:txBody>
      </p:sp>
    </p:spTree>
    <p:extLst>
      <p:ext uri="{BB962C8B-B14F-4D97-AF65-F5344CB8AC3E}">
        <p14:creationId xmlns:p14="http://schemas.microsoft.com/office/powerpoint/2010/main" val="11785267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78006" y="115194"/>
            <a:ext cx="7534922" cy="941249"/>
          </a:xfrm>
        </p:spPr>
        <p:txBody>
          <a:bodyPr/>
          <a:lstStyle/>
          <a:p>
            <a:r>
              <a:rPr lang="tr-TR" dirty="0" smtClean="0"/>
              <a:t>Bölümümüz</a:t>
            </a:r>
            <a:endParaRPr lang="tr-TR" dirty="0"/>
          </a:p>
        </p:txBody>
      </p:sp>
      <p:sp>
        <p:nvSpPr>
          <p:cNvPr id="3" name="Alt Başlık 2"/>
          <p:cNvSpPr>
            <a:spLocks noGrp="1"/>
          </p:cNvSpPr>
          <p:nvPr>
            <p:ph type="subTitle" idx="1"/>
          </p:nvPr>
        </p:nvSpPr>
        <p:spPr>
          <a:xfrm>
            <a:off x="692458" y="1056443"/>
            <a:ext cx="10937290" cy="5282213"/>
          </a:xfrm>
        </p:spPr>
        <p:txBody>
          <a:bodyPr>
            <a:normAutofit fontScale="77500" lnSpcReduction="20000"/>
          </a:bodyPr>
          <a:lstStyle/>
          <a:p>
            <a:r>
              <a:rPr lang="en-US" b="1" dirty="0" err="1"/>
              <a:t>Akademik</a:t>
            </a:r>
            <a:r>
              <a:rPr lang="en-US" b="1" dirty="0"/>
              <a:t> </a:t>
            </a:r>
            <a:r>
              <a:rPr lang="en-US" b="1" dirty="0" err="1"/>
              <a:t>Personel</a:t>
            </a:r>
            <a:endParaRPr lang="en-US" b="1" dirty="0"/>
          </a:p>
          <a:p>
            <a:r>
              <a:rPr lang="en-US" dirty="0">
                <a:hlinkClick r:id="rId2"/>
              </a:rPr>
              <a:t>Prof. Dr. </a:t>
            </a:r>
            <a:r>
              <a:rPr lang="en-US" dirty="0" err="1">
                <a:hlinkClick r:id="rId2"/>
              </a:rPr>
              <a:t>Şükrü</a:t>
            </a:r>
            <a:r>
              <a:rPr lang="en-US" dirty="0">
                <a:hlinkClick r:id="rId2"/>
              </a:rPr>
              <a:t> NİŞANCI</a:t>
            </a:r>
            <a:endParaRPr lang="en-US" dirty="0"/>
          </a:p>
          <a:p>
            <a:r>
              <a:rPr lang="en-US" dirty="0">
                <a:hlinkClick r:id="rId3"/>
              </a:rPr>
              <a:t>Prof. Dr. </a:t>
            </a:r>
            <a:r>
              <a:rPr lang="en-US" dirty="0" err="1">
                <a:hlinkClick r:id="rId3"/>
              </a:rPr>
              <a:t>Salih</a:t>
            </a:r>
            <a:r>
              <a:rPr lang="en-US" dirty="0">
                <a:hlinkClick r:id="rId3"/>
              </a:rPr>
              <a:t> </a:t>
            </a:r>
            <a:r>
              <a:rPr lang="en-US" dirty="0" err="1">
                <a:hlinkClick r:id="rId3"/>
              </a:rPr>
              <a:t>Börteçine</a:t>
            </a:r>
            <a:r>
              <a:rPr lang="en-US" dirty="0">
                <a:hlinkClick r:id="rId3"/>
              </a:rPr>
              <a:t> AVCI</a:t>
            </a:r>
            <a:endParaRPr lang="en-US" dirty="0"/>
          </a:p>
          <a:p>
            <a:r>
              <a:rPr lang="en-US" dirty="0" err="1">
                <a:hlinkClick r:id="rId4"/>
              </a:rPr>
              <a:t>Doç</a:t>
            </a:r>
            <a:r>
              <a:rPr lang="en-US" dirty="0">
                <a:hlinkClick r:id="rId4"/>
              </a:rPr>
              <a:t>. Dr. Hasan Emir AKTAŞ</a:t>
            </a:r>
            <a:endParaRPr lang="en-US" dirty="0"/>
          </a:p>
          <a:p>
            <a:r>
              <a:rPr lang="en-US" dirty="0" err="1">
                <a:hlinkClick r:id="rId5"/>
              </a:rPr>
              <a:t>Doç</a:t>
            </a:r>
            <a:r>
              <a:rPr lang="en-US" dirty="0">
                <a:hlinkClick r:id="rId5"/>
              </a:rPr>
              <a:t>. Dr. Tuna BATUHAN</a:t>
            </a:r>
            <a:endParaRPr lang="en-US" dirty="0"/>
          </a:p>
          <a:p>
            <a:r>
              <a:rPr lang="en-US" dirty="0" err="1">
                <a:hlinkClick r:id="rId6"/>
              </a:rPr>
              <a:t>Doç</a:t>
            </a:r>
            <a:r>
              <a:rPr lang="en-US" dirty="0">
                <a:hlinkClick r:id="rId6"/>
              </a:rPr>
              <a:t>. Dr. </a:t>
            </a:r>
            <a:r>
              <a:rPr lang="en-US" dirty="0" err="1">
                <a:hlinkClick r:id="rId6"/>
              </a:rPr>
              <a:t>Cemile</a:t>
            </a:r>
            <a:r>
              <a:rPr lang="en-US" dirty="0">
                <a:hlinkClick r:id="rId6"/>
              </a:rPr>
              <a:t> </a:t>
            </a:r>
            <a:r>
              <a:rPr lang="en-US" dirty="0" err="1">
                <a:hlinkClick r:id="rId6"/>
              </a:rPr>
              <a:t>Burcu</a:t>
            </a:r>
            <a:r>
              <a:rPr lang="en-US" dirty="0">
                <a:hlinkClick r:id="rId6"/>
              </a:rPr>
              <a:t> KARTAL</a:t>
            </a:r>
            <a:endParaRPr lang="en-US" dirty="0"/>
          </a:p>
          <a:p>
            <a:r>
              <a:rPr lang="en-US" dirty="0" err="1">
                <a:hlinkClick r:id="rId7"/>
              </a:rPr>
              <a:t>Doç</a:t>
            </a:r>
            <a:r>
              <a:rPr lang="en-US" dirty="0">
                <a:hlinkClick r:id="rId7"/>
              </a:rPr>
              <a:t>. Dr. </a:t>
            </a:r>
            <a:r>
              <a:rPr lang="en-US" dirty="0" err="1">
                <a:hlinkClick r:id="rId7"/>
              </a:rPr>
              <a:t>Ezgi</a:t>
            </a:r>
            <a:r>
              <a:rPr lang="en-US" dirty="0">
                <a:hlinkClick r:id="rId7"/>
              </a:rPr>
              <a:t> ÖREN</a:t>
            </a:r>
            <a:endParaRPr lang="en-US" dirty="0"/>
          </a:p>
          <a:p>
            <a:r>
              <a:rPr lang="en-US" dirty="0" err="1">
                <a:hlinkClick r:id="rId8"/>
              </a:rPr>
              <a:t>Doç</a:t>
            </a:r>
            <a:r>
              <a:rPr lang="en-US" dirty="0">
                <a:hlinkClick r:id="rId8"/>
              </a:rPr>
              <a:t>. Dr. Adnan KARATAŞ</a:t>
            </a:r>
            <a:endParaRPr lang="en-US" dirty="0"/>
          </a:p>
          <a:p>
            <a:r>
              <a:rPr lang="en-US" dirty="0">
                <a:hlinkClick r:id="rId9"/>
              </a:rPr>
              <a:t>Dr. </a:t>
            </a:r>
            <a:r>
              <a:rPr lang="en-US" dirty="0" err="1">
                <a:hlinkClick r:id="rId9"/>
              </a:rPr>
              <a:t>Öğr</a:t>
            </a:r>
            <a:r>
              <a:rPr lang="en-US" dirty="0">
                <a:hlinkClick r:id="rId9"/>
              </a:rPr>
              <a:t>. </a:t>
            </a:r>
            <a:r>
              <a:rPr lang="en-US" dirty="0" err="1">
                <a:hlinkClick r:id="rId9"/>
              </a:rPr>
              <a:t>Üyesi</a:t>
            </a:r>
            <a:r>
              <a:rPr lang="en-US" dirty="0">
                <a:hlinkClick r:id="rId9"/>
              </a:rPr>
              <a:t>  </a:t>
            </a:r>
            <a:r>
              <a:rPr lang="en-US" dirty="0" err="1">
                <a:hlinkClick r:id="rId9"/>
              </a:rPr>
              <a:t>Lokman</a:t>
            </a:r>
            <a:r>
              <a:rPr lang="en-US" dirty="0">
                <a:hlinkClick r:id="rId9"/>
              </a:rPr>
              <a:t> ŞAHİN</a:t>
            </a:r>
            <a:endParaRPr lang="en-US" dirty="0"/>
          </a:p>
          <a:p>
            <a:r>
              <a:rPr lang="en-US" dirty="0" err="1">
                <a:hlinkClick r:id="rId10"/>
              </a:rPr>
              <a:t>Arş</a:t>
            </a:r>
            <a:r>
              <a:rPr lang="en-US" dirty="0">
                <a:hlinkClick r:id="rId10"/>
              </a:rPr>
              <a:t>. </a:t>
            </a:r>
            <a:r>
              <a:rPr lang="en-US" dirty="0" err="1">
                <a:hlinkClick r:id="rId10"/>
              </a:rPr>
              <a:t>Gör</a:t>
            </a:r>
            <a:r>
              <a:rPr lang="en-US" dirty="0">
                <a:hlinkClick r:id="rId10"/>
              </a:rPr>
              <a:t>. Dr. </a:t>
            </a:r>
            <a:r>
              <a:rPr lang="en-US" dirty="0" err="1">
                <a:hlinkClick r:id="rId10"/>
              </a:rPr>
              <a:t>Fatih</a:t>
            </a:r>
            <a:r>
              <a:rPr lang="en-US" dirty="0">
                <a:hlinkClick r:id="rId10"/>
              </a:rPr>
              <a:t> UÇAN</a:t>
            </a:r>
            <a:endParaRPr lang="en-US" dirty="0"/>
          </a:p>
          <a:p>
            <a:r>
              <a:rPr lang="en-US" dirty="0" err="1">
                <a:hlinkClick r:id="rId11"/>
              </a:rPr>
              <a:t>Arş</a:t>
            </a:r>
            <a:r>
              <a:rPr lang="en-US" dirty="0">
                <a:hlinkClick r:id="rId11"/>
              </a:rPr>
              <a:t>. </a:t>
            </a:r>
            <a:r>
              <a:rPr lang="en-US" dirty="0" err="1">
                <a:hlinkClick r:id="rId11"/>
              </a:rPr>
              <a:t>Gör</a:t>
            </a:r>
            <a:r>
              <a:rPr lang="en-US" dirty="0">
                <a:hlinkClick r:id="rId11"/>
              </a:rPr>
              <a:t>.  Gökçe GÖK</a:t>
            </a:r>
            <a:endParaRPr lang="en-US" dirty="0"/>
          </a:p>
          <a:p>
            <a:r>
              <a:rPr lang="en-US" dirty="0" err="1">
                <a:hlinkClick r:id="rId12"/>
              </a:rPr>
              <a:t>Arş</a:t>
            </a:r>
            <a:r>
              <a:rPr lang="en-US" dirty="0">
                <a:hlinkClick r:id="rId12"/>
              </a:rPr>
              <a:t>. </a:t>
            </a:r>
            <a:r>
              <a:rPr lang="en-US" dirty="0" err="1">
                <a:hlinkClick r:id="rId12"/>
              </a:rPr>
              <a:t>Gör</a:t>
            </a:r>
            <a:r>
              <a:rPr lang="en-US" dirty="0">
                <a:hlinkClick r:id="rId12"/>
              </a:rPr>
              <a:t>. </a:t>
            </a:r>
            <a:r>
              <a:rPr lang="en-US" dirty="0" err="1">
                <a:hlinkClick r:id="rId12"/>
              </a:rPr>
              <a:t>Tuğba</a:t>
            </a:r>
            <a:r>
              <a:rPr lang="en-US" dirty="0">
                <a:hlinkClick r:id="rId12"/>
              </a:rPr>
              <a:t> SALMAN</a:t>
            </a:r>
            <a:endParaRPr lang="en-US" dirty="0"/>
          </a:p>
          <a:p>
            <a:r>
              <a:rPr lang="en-US" dirty="0" err="1">
                <a:hlinkClick r:id="rId13"/>
              </a:rPr>
              <a:t>Arş</a:t>
            </a:r>
            <a:r>
              <a:rPr lang="en-US" dirty="0">
                <a:hlinkClick r:id="rId13"/>
              </a:rPr>
              <a:t>. </a:t>
            </a:r>
            <a:r>
              <a:rPr lang="en-US" dirty="0" err="1">
                <a:hlinkClick r:id="rId13"/>
              </a:rPr>
              <a:t>Gör</a:t>
            </a:r>
            <a:r>
              <a:rPr lang="en-US" dirty="0">
                <a:hlinkClick r:id="rId13"/>
              </a:rPr>
              <a:t>. </a:t>
            </a:r>
            <a:r>
              <a:rPr lang="en-US" dirty="0" err="1">
                <a:hlinkClick r:id="rId13"/>
              </a:rPr>
              <a:t>Şuheda</a:t>
            </a:r>
            <a:r>
              <a:rPr lang="en-US" dirty="0">
                <a:hlinkClick r:id="rId13"/>
              </a:rPr>
              <a:t> ALTUNOK</a:t>
            </a:r>
            <a:endParaRPr lang="en-US" dirty="0"/>
          </a:p>
          <a:p>
            <a:endParaRPr lang="tr-TR" dirty="0" smtClean="0"/>
          </a:p>
        </p:txBody>
      </p:sp>
    </p:spTree>
    <p:extLst>
      <p:ext uri="{BB962C8B-B14F-4D97-AF65-F5344CB8AC3E}">
        <p14:creationId xmlns:p14="http://schemas.microsoft.com/office/powerpoint/2010/main" val="543641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4"/>
        <p:cNvGrpSpPr/>
        <p:nvPr/>
      </p:nvGrpSpPr>
      <p:grpSpPr>
        <a:xfrm>
          <a:off x="0" y="0"/>
          <a:ext cx="0" cy="0"/>
          <a:chOff x="0" y="0"/>
          <a:chExt cx="0" cy="0"/>
        </a:xfrm>
      </p:grpSpPr>
      <p:sp>
        <p:nvSpPr>
          <p:cNvPr id="105" name="Google Shape;105;p15"/>
          <p:cNvSpPr/>
          <p:nvPr/>
        </p:nvSpPr>
        <p:spPr>
          <a:xfrm>
            <a:off x="609600" y="2923133"/>
            <a:ext cx="2600325" cy="1724025"/>
          </a:xfrm>
          <a:prstGeom prst="roundRect">
            <a:avLst>
              <a:gd name="adj" fmla="val 4419"/>
            </a:avLst>
          </a:prstGeom>
          <a:solidFill>
            <a:srgbClr val="F8FAF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06" name="Google Shape;106;p15"/>
          <p:cNvSpPr/>
          <p:nvPr/>
        </p:nvSpPr>
        <p:spPr>
          <a:xfrm>
            <a:off x="3400425" y="2923133"/>
            <a:ext cx="2600325" cy="1724025"/>
          </a:xfrm>
          <a:prstGeom prst="roundRect">
            <a:avLst>
              <a:gd name="adj" fmla="val 4419"/>
            </a:avLst>
          </a:prstGeom>
          <a:solidFill>
            <a:srgbClr val="F8FAF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07" name="Google Shape;107;p15"/>
          <p:cNvSpPr/>
          <p:nvPr/>
        </p:nvSpPr>
        <p:spPr>
          <a:xfrm>
            <a:off x="6191250" y="2923133"/>
            <a:ext cx="2600325" cy="1724025"/>
          </a:xfrm>
          <a:prstGeom prst="roundRect">
            <a:avLst>
              <a:gd name="adj" fmla="val 4419"/>
            </a:avLst>
          </a:prstGeom>
          <a:solidFill>
            <a:srgbClr val="F8FAF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08" name="Google Shape;108;p15"/>
          <p:cNvSpPr/>
          <p:nvPr/>
        </p:nvSpPr>
        <p:spPr>
          <a:xfrm>
            <a:off x="8982075" y="2923133"/>
            <a:ext cx="2600325" cy="1724025"/>
          </a:xfrm>
          <a:prstGeom prst="roundRect">
            <a:avLst>
              <a:gd name="adj" fmla="val 4419"/>
            </a:avLst>
          </a:prstGeom>
          <a:solidFill>
            <a:srgbClr val="F8FAF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109" name="Google Shape;109;p15" descr="image.png"/>
          <p:cNvPicPr preferRelativeResize="0"/>
          <p:nvPr/>
        </p:nvPicPr>
        <p:blipFill rotWithShape="1">
          <a:blip r:embed="rId3">
            <a:alphaModFix/>
          </a:blip>
          <a:srcRect/>
          <a:stretch/>
        </p:blipFill>
        <p:spPr>
          <a:xfrm>
            <a:off x="838200" y="3189833"/>
            <a:ext cx="2143125" cy="266700"/>
          </a:xfrm>
          <a:prstGeom prst="rect">
            <a:avLst/>
          </a:prstGeom>
          <a:noFill/>
          <a:ln>
            <a:noFill/>
          </a:ln>
        </p:spPr>
      </p:pic>
      <p:pic>
        <p:nvPicPr>
          <p:cNvPr id="110" name="Google Shape;110;p15" descr="image.png"/>
          <p:cNvPicPr preferRelativeResize="0"/>
          <p:nvPr/>
        </p:nvPicPr>
        <p:blipFill rotWithShape="1">
          <a:blip r:embed="rId4">
            <a:alphaModFix/>
          </a:blip>
          <a:srcRect/>
          <a:stretch/>
        </p:blipFill>
        <p:spPr>
          <a:xfrm>
            <a:off x="3629025" y="3189833"/>
            <a:ext cx="2143125" cy="266700"/>
          </a:xfrm>
          <a:prstGeom prst="rect">
            <a:avLst/>
          </a:prstGeom>
          <a:noFill/>
          <a:ln>
            <a:noFill/>
          </a:ln>
        </p:spPr>
      </p:pic>
      <p:pic>
        <p:nvPicPr>
          <p:cNvPr id="111" name="Google Shape;111;p15" descr="image.png"/>
          <p:cNvPicPr preferRelativeResize="0"/>
          <p:nvPr/>
        </p:nvPicPr>
        <p:blipFill rotWithShape="1">
          <a:blip r:embed="rId5">
            <a:alphaModFix/>
          </a:blip>
          <a:srcRect/>
          <a:stretch/>
        </p:blipFill>
        <p:spPr>
          <a:xfrm>
            <a:off x="6419850" y="3189833"/>
            <a:ext cx="2143125" cy="266700"/>
          </a:xfrm>
          <a:prstGeom prst="rect">
            <a:avLst/>
          </a:prstGeom>
          <a:noFill/>
          <a:ln>
            <a:noFill/>
          </a:ln>
        </p:spPr>
      </p:pic>
      <p:pic>
        <p:nvPicPr>
          <p:cNvPr id="112" name="Google Shape;112;p15" descr="image.png"/>
          <p:cNvPicPr preferRelativeResize="0"/>
          <p:nvPr/>
        </p:nvPicPr>
        <p:blipFill rotWithShape="1">
          <a:blip r:embed="rId6">
            <a:alphaModFix/>
          </a:blip>
          <a:srcRect/>
          <a:stretch/>
        </p:blipFill>
        <p:spPr>
          <a:xfrm>
            <a:off x="9210675" y="3189833"/>
            <a:ext cx="2143125" cy="266700"/>
          </a:xfrm>
          <a:prstGeom prst="rect">
            <a:avLst/>
          </a:prstGeom>
          <a:noFill/>
          <a:ln>
            <a:noFill/>
          </a:ln>
        </p:spPr>
      </p:pic>
      <p:sp>
        <p:nvSpPr>
          <p:cNvPr id="113" name="Google Shape;113;p15"/>
          <p:cNvSpPr txBox="1"/>
          <p:nvPr/>
        </p:nvSpPr>
        <p:spPr>
          <a:xfrm>
            <a:off x="609600" y="457200"/>
            <a:ext cx="11582400" cy="16158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50" b="1" i="0" u="none" strike="noStrike" cap="none" dirty="0">
                <a:solidFill>
                  <a:srgbClr val="B45309"/>
                </a:solidFill>
                <a:latin typeface="Plus Jakarta Sans"/>
                <a:ea typeface="Plus Jakarta Sans"/>
                <a:cs typeface="Plus Jakarta Sans"/>
                <a:sym typeface="Plus Jakarta Sans"/>
              </a:rPr>
              <a:t>AKADEMIK </a:t>
            </a:r>
            <a:r>
              <a:rPr lang="en-US" sz="1050" b="1" i="0" u="none" strike="noStrike" cap="none" dirty="0" smtClean="0">
                <a:solidFill>
                  <a:srgbClr val="B45309"/>
                </a:solidFill>
                <a:latin typeface="Plus Jakarta Sans"/>
                <a:ea typeface="Plus Jakarta Sans"/>
                <a:cs typeface="Plus Jakarta Sans"/>
                <a:sym typeface="Plus Jakarta Sans"/>
              </a:rPr>
              <a:t>ORGAN</a:t>
            </a:r>
            <a:r>
              <a:rPr lang="tr-TR" sz="1050" b="1" i="0" u="none" strike="noStrike" cap="none" dirty="0" smtClean="0">
                <a:solidFill>
                  <a:srgbClr val="B45309"/>
                </a:solidFill>
                <a:latin typeface="Plus Jakarta Sans"/>
                <a:ea typeface="Plus Jakarta Sans"/>
                <a:cs typeface="Plus Jakarta Sans"/>
                <a:sym typeface="Plus Jakarta Sans"/>
              </a:rPr>
              <a:t>İ</a:t>
            </a:r>
            <a:r>
              <a:rPr lang="en-US" sz="1050" b="1" i="0" u="none" strike="noStrike" cap="none" dirty="0" smtClean="0">
                <a:solidFill>
                  <a:srgbClr val="B45309"/>
                </a:solidFill>
                <a:latin typeface="Plus Jakarta Sans"/>
                <a:ea typeface="Plus Jakarta Sans"/>
                <a:cs typeface="Plus Jakarta Sans"/>
                <a:sym typeface="Plus Jakarta Sans"/>
              </a:rPr>
              <a:t>ZASYON</a:t>
            </a:r>
            <a:endParaRPr dirty="0"/>
          </a:p>
        </p:txBody>
      </p:sp>
      <p:sp>
        <p:nvSpPr>
          <p:cNvPr id="114" name="Google Shape;114;p15"/>
          <p:cNvSpPr txBox="1"/>
          <p:nvPr/>
        </p:nvSpPr>
        <p:spPr>
          <a:xfrm>
            <a:off x="609600" y="628650"/>
            <a:ext cx="11582400" cy="38859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2550" b="1" i="0" u="none" strike="noStrike" cap="none">
                <a:solidFill>
                  <a:srgbClr val="0F2D59"/>
                </a:solidFill>
                <a:latin typeface="Playfair Display"/>
                <a:ea typeface="Playfair Display"/>
                <a:cs typeface="Playfair Display"/>
                <a:sym typeface="Playfair Display"/>
              </a:rPr>
              <a:t>Bölümümüzün Anabilim Dalları</a:t>
            </a:r>
            <a:endParaRPr/>
          </a:p>
        </p:txBody>
      </p:sp>
      <p:sp>
        <p:nvSpPr>
          <p:cNvPr id="115" name="Google Shape;115;p15"/>
          <p:cNvSpPr txBox="1"/>
          <p:nvPr/>
        </p:nvSpPr>
        <p:spPr>
          <a:xfrm>
            <a:off x="838200" y="3608933"/>
            <a:ext cx="2812851" cy="2381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500" b="1" i="0" u="none" strike="noStrike" cap="none">
                <a:solidFill>
                  <a:srgbClr val="0F2D59"/>
                </a:solidFill>
                <a:latin typeface="Plus Jakarta Sans"/>
                <a:ea typeface="Plus Jakarta Sans"/>
                <a:cs typeface="Plus Jakarta Sans"/>
                <a:sym typeface="Plus Jakarta Sans"/>
              </a:rPr>
              <a:t>Yönetim Bilimleri</a:t>
            </a:r>
            <a:endParaRPr/>
          </a:p>
        </p:txBody>
      </p:sp>
      <p:sp>
        <p:nvSpPr>
          <p:cNvPr id="116" name="Google Shape;116;p15"/>
          <p:cNvSpPr txBox="1"/>
          <p:nvPr/>
        </p:nvSpPr>
        <p:spPr>
          <a:xfrm>
            <a:off x="838200" y="3942308"/>
            <a:ext cx="2238375" cy="4381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0" i="0" u="none" strike="noStrike" cap="none">
                <a:solidFill>
                  <a:srgbClr val="475569"/>
                </a:solidFill>
                <a:latin typeface="Plus Jakarta Sans"/>
                <a:ea typeface="Plus Jakarta Sans"/>
                <a:cs typeface="Plus Jakarta Sans"/>
                <a:sym typeface="Plus Jakarta Sans"/>
              </a:rPr>
              <a:t>Örgüt yapıları, bürokrasi ve kamu yönetimi teorisi.</a:t>
            </a:r>
            <a:endParaRPr/>
          </a:p>
        </p:txBody>
      </p:sp>
      <p:sp>
        <p:nvSpPr>
          <p:cNvPr id="117" name="Google Shape;117;p15"/>
          <p:cNvSpPr txBox="1"/>
          <p:nvPr/>
        </p:nvSpPr>
        <p:spPr>
          <a:xfrm>
            <a:off x="3629025" y="3608933"/>
            <a:ext cx="2812851" cy="2381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500" b="1" i="0" u="none" strike="noStrike" cap="none">
                <a:solidFill>
                  <a:srgbClr val="0F2D59"/>
                </a:solidFill>
                <a:latin typeface="Plus Jakarta Sans"/>
                <a:ea typeface="Plus Jakarta Sans"/>
                <a:cs typeface="Plus Jakarta Sans"/>
                <a:sym typeface="Plus Jakarta Sans"/>
              </a:rPr>
              <a:t>Hukuk Bilimleri</a:t>
            </a:r>
            <a:endParaRPr/>
          </a:p>
        </p:txBody>
      </p:sp>
      <p:sp>
        <p:nvSpPr>
          <p:cNvPr id="118" name="Google Shape;118;p15"/>
          <p:cNvSpPr txBox="1"/>
          <p:nvPr/>
        </p:nvSpPr>
        <p:spPr>
          <a:xfrm>
            <a:off x="3629025" y="3942308"/>
            <a:ext cx="2238375" cy="4381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0" i="0" u="none" strike="noStrike" cap="none">
                <a:solidFill>
                  <a:srgbClr val="475569"/>
                </a:solidFill>
                <a:latin typeface="Plus Jakarta Sans"/>
                <a:ea typeface="Plus Jakarta Sans"/>
                <a:cs typeface="Plus Jakarta Sans"/>
                <a:sym typeface="Plus Jakarta Sans"/>
              </a:rPr>
              <a:t>Anayasa, idare hukuku ve ceza hukuku temelleri.</a:t>
            </a:r>
            <a:endParaRPr/>
          </a:p>
        </p:txBody>
      </p:sp>
      <p:sp>
        <p:nvSpPr>
          <p:cNvPr id="119" name="Google Shape;119;p15"/>
          <p:cNvSpPr txBox="1"/>
          <p:nvPr/>
        </p:nvSpPr>
        <p:spPr>
          <a:xfrm>
            <a:off x="6419850" y="3608933"/>
            <a:ext cx="2812851" cy="2381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500" b="1" i="0" u="none" strike="noStrike" cap="none" dirty="0" err="1">
                <a:solidFill>
                  <a:srgbClr val="0F2D59"/>
                </a:solidFill>
                <a:latin typeface="Plus Jakarta Sans"/>
                <a:ea typeface="Plus Jakarta Sans"/>
                <a:cs typeface="Plus Jakarta Sans"/>
                <a:sym typeface="Plus Jakarta Sans"/>
              </a:rPr>
              <a:t>Siyaset</a:t>
            </a:r>
            <a:r>
              <a:rPr lang="en-US" sz="1500" b="1" i="0" u="none" strike="noStrike" cap="none" dirty="0">
                <a:solidFill>
                  <a:srgbClr val="0F2D59"/>
                </a:solidFill>
                <a:latin typeface="Plus Jakarta Sans"/>
                <a:ea typeface="Plus Jakarta Sans"/>
                <a:cs typeface="Plus Jakarta Sans"/>
                <a:sym typeface="Plus Jakarta Sans"/>
              </a:rPr>
              <a:t> </a:t>
            </a:r>
            <a:r>
              <a:rPr lang="en-US" sz="1500" b="1" i="0" u="none" strike="noStrike" cap="none" dirty="0" err="1">
                <a:solidFill>
                  <a:srgbClr val="0F2D59"/>
                </a:solidFill>
                <a:latin typeface="Plus Jakarta Sans"/>
                <a:ea typeface="Plus Jakarta Sans"/>
                <a:cs typeface="Plus Jakarta Sans"/>
                <a:sym typeface="Plus Jakarta Sans"/>
              </a:rPr>
              <a:t>ve</a:t>
            </a:r>
            <a:r>
              <a:rPr lang="en-US" sz="1500" b="1" i="0" u="none" strike="noStrike" cap="none" dirty="0">
                <a:solidFill>
                  <a:srgbClr val="0F2D59"/>
                </a:solidFill>
                <a:latin typeface="Plus Jakarta Sans"/>
                <a:ea typeface="Plus Jakarta Sans"/>
                <a:cs typeface="Plus Jakarta Sans"/>
                <a:sym typeface="Plus Jakarta Sans"/>
              </a:rPr>
              <a:t> </a:t>
            </a:r>
            <a:r>
              <a:rPr lang="en-US" sz="1500" b="1" i="0" u="none" strike="noStrike" cap="none" dirty="0" err="1" smtClean="0">
                <a:solidFill>
                  <a:srgbClr val="0F2D59"/>
                </a:solidFill>
                <a:latin typeface="Plus Jakarta Sans"/>
                <a:ea typeface="Plus Jakarta Sans"/>
                <a:cs typeface="Plus Jakarta Sans"/>
                <a:sym typeface="Plus Jakarta Sans"/>
              </a:rPr>
              <a:t>Sosyal</a:t>
            </a:r>
            <a:r>
              <a:rPr lang="tr-TR" sz="1500" b="1" i="0" u="none" strike="noStrike" cap="none" dirty="0" smtClean="0">
                <a:solidFill>
                  <a:srgbClr val="0F2D59"/>
                </a:solidFill>
                <a:latin typeface="Plus Jakarta Sans"/>
                <a:ea typeface="Plus Jakarta Sans"/>
                <a:cs typeface="Plus Jakarta Sans"/>
                <a:sym typeface="Plus Jakarta Sans"/>
              </a:rPr>
              <a:t> Bilimler</a:t>
            </a:r>
            <a:endParaRPr dirty="0"/>
          </a:p>
        </p:txBody>
      </p:sp>
      <p:sp>
        <p:nvSpPr>
          <p:cNvPr id="120" name="Google Shape;120;p15"/>
          <p:cNvSpPr txBox="1"/>
          <p:nvPr/>
        </p:nvSpPr>
        <p:spPr>
          <a:xfrm>
            <a:off x="6419850" y="3942308"/>
            <a:ext cx="2238375" cy="4381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0" i="0" u="none" strike="noStrike" cap="none">
                <a:solidFill>
                  <a:srgbClr val="475569"/>
                </a:solidFill>
                <a:latin typeface="Plus Jakarta Sans"/>
                <a:ea typeface="Plus Jakarta Sans"/>
                <a:cs typeface="Plus Jakarta Sans"/>
                <a:sym typeface="Plus Jakarta Sans"/>
              </a:rPr>
              <a:t>Siyaset felsefesi, sosyoloji ve güncel rejimler.</a:t>
            </a:r>
            <a:endParaRPr/>
          </a:p>
        </p:txBody>
      </p:sp>
      <p:sp>
        <p:nvSpPr>
          <p:cNvPr id="121" name="Google Shape;121;p15"/>
          <p:cNvSpPr txBox="1"/>
          <p:nvPr/>
        </p:nvSpPr>
        <p:spPr>
          <a:xfrm>
            <a:off x="9210675" y="3608933"/>
            <a:ext cx="2812851" cy="44627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500" b="1" i="0" u="none" strike="noStrike" cap="none" dirty="0" err="1">
                <a:solidFill>
                  <a:srgbClr val="0F2D59"/>
                </a:solidFill>
                <a:latin typeface="Plus Jakarta Sans"/>
                <a:ea typeface="Plus Jakarta Sans"/>
                <a:cs typeface="Plus Jakarta Sans"/>
                <a:sym typeface="Plus Jakarta Sans"/>
              </a:rPr>
              <a:t>Kentleşme</a:t>
            </a:r>
            <a:r>
              <a:rPr lang="en-US" sz="1500" b="1" i="0" u="none" strike="noStrike" cap="none" dirty="0">
                <a:solidFill>
                  <a:srgbClr val="0F2D59"/>
                </a:solidFill>
                <a:latin typeface="Plus Jakarta Sans"/>
                <a:ea typeface="Plus Jakarta Sans"/>
                <a:cs typeface="Plus Jakarta Sans"/>
                <a:sym typeface="Plus Jakarta Sans"/>
              </a:rPr>
              <a:t> </a:t>
            </a:r>
            <a:r>
              <a:rPr lang="en-US" sz="1500" b="1" i="0" u="none" strike="noStrike" cap="none" dirty="0" err="1">
                <a:solidFill>
                  <a:srgbClr val="0F2D59"/>
                </a:solidFill>
                <a:latin typeface="Plus Jakarta Sans"/>
                <a:ea typeface="Plus Jakarta Sans"/>
                <a:cs typeface="Plus Jakarta Sans"/>
                <a:sym typeface="Plus Jakarta Sans"/>
              </a:rPr>
              <a:t>ve</a:t>
            </a:r>
            <a:r>
              <a:rPr lang="en-US" sz="1500" b="1" i="0" u="none" strike="noStrike" cap="none" dirty="0">
                <a:solidFill>
                  <a:srgbClr val="0F2D59"/>
                </a:solidFill>
                <a:latin typeface="Plus Jakarta Sans"/>
                <a:ea typeface="Plus Jakarta Sans"/>
                <a:cs typeface="Plus Jakarta Sans"/>
                <a:sym typeface="Plus Jakarta Sans"/>
              </a:rPr>
              <a:t> </a:t>
            </a:r>
            <a:r>
              <a:rPr lang="en-US" sz="1500" b="1" i="0" u="none" strike="noStrike" cap="none" dirty="0" err="1" smtClean="0">
                <a:solidFill>
                  <a:srgbClr val="0F2D59"/>
                </a:solidFill>
                <a:latin typeface="Plus Jakarta Sans"/>
                <a:ea typeface="Plus Jakarta Sans"/>
                <a:cs typeface="Plus Jakarta Sans"/>
                <a:sym typeface="Plus Jakarta Sans"/>
              </a:rPr>
              <a:t>Çevre</a:t>
            </a:r>
            <a:r>
              <a:rPr lang="tr-TR" sz="1500" b="1" i="0" u="none" strike="noStrike" cap="none" dirty="0" smtClean="0">
                <a:solidFill>
                  <a:srgbClr val="0F2D59"/>
                </a:solidFill>
                <a:latin typeface="Plus Jakarta Sans"/>
                <a:ea typeface="Plus Jakarta Sans"/>
                <a:cs typeface="Plus Jakarta Sans"/>
                <a:sym typeface="Plus Jakarta Sans"/>
              </a:rPr>
              <a:t> Sorunları</a:t>
            </a:r>
          </a:p>
          <a:p>
            <a:pPr marL="0" marR="0" lvl="0" indent="0" algn="l" rtl="0">
              <a:spcBef>
                <a:spcPts val="0"/>
              </a:spcBef>
              <a:spcAft>
                <a:spcPts val="0"/>
              </a:spcAft>
              <a:buNone/>
            </a:pPr>
            <a:endParaRPr dirty="0"/>
          </a:p>
        </p:txBody>
      </p:sp>
      <p:sp>
        <p:nvSpPr>
          <p:cNvPr id="122" name="Google Shape;122;p15"/>
          <p:cNvSpPr txBox="1"/>
          <p:nvPr/>
        </p:nvSpPr>
        <p:spPr>
          <a:xfrm>
            <a:off x="9210675" y="3942308"/>
            <a:ext cx="2238375" cy="4381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0" i="0" u="none" strike="noStrike" cap="none">
                <a:solidFill>
                  <a:srgbClr val="475569"/>
                </a:solidFill>
                <a:latin typeface="Plus Jakarta Sans"/>
                <a:ea typeface="Plus Jakarta Sans"/>
                <a:cs typeface="Plus Jakarta Sans"/>
                <a:sym typeface="Plus Jakarta Sans"/>
              </a:rPr>
              <a:t>Yerel yönetimler, kentsel politikalar ve çevre.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6"/>
        <p:cNvGrpSpPr/>
        <p:nvPr/>
      </p:nvGrpSpPr>
      <p:grpSpPr>
        <a:xfrm>
          <a:off x="0" y="0"/>
          <a:ext cx="0" cy="0"/>
          <a:chOff x="0" y="0"/>
          <a:chExt cx="0" cy="0"/>
        </a:xfrm>
      </p:grpSpPr>
      <p:sp>
        <p:nvSpPr>
          <p:cNvPr id="127" name="Google Shape;127;p16"/>
          <p:cNvSpPr/>
          <p:nvPr/>
        </p:nvSpPr>
        <p:spPr>
          <a:xfrm>
            <a:off x="609600" y="2532608"/>
            <a:ext cx="5314950" cy="2619375"/>
          </a:xfrm>
          <a:prstGeom prst="roundRect">
            <a:avLst>
              <a:gd name="adj" fmla="val 2909"/>
            </a:avLst>
          </a:prstGeom>
          <a:solidFill>
            <a:srgbClr val="F8FAF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28" name="Google Shape;128;p16"/>
          <p:cNvSpPr/>
          <p:nvPr/>
        </p:nvSpPr>
        <p:spPr>
          <a:xfrm>
            <a:off x="6267450" y="2532608"/>
            <a:ext cx="5314950" cy="2619375"/>
          </a:xfrm>
          <a:prstGeom prst="roundRect">
            <a:avLst>
              <a:gd name="adj" fmla="val 2909"/>
            </a:avLst>
          </a:prstGeom>
          <a:solidFill>
            <a:srgbClr val="F8FAF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29" name="Google Shape;129;p16"/>
          <p:cNvSpPr txBox="1"/>
          <p:nvPr/>
        </p:nvSpPr>
        <p:spPr>
          <a:xfrm>
            <a:off x="609600" y="457200"/>
            <a:ext cx="11582400" cy="1714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50" b="1" i="0" u="none" strike="noStrike" cap="none">
                <a:solidFill>
                  <a:srgbClr val="B45309"/>
                </a:solidFill>
                <a:latin typeface="Plus Jakarta Sans"/>
                <a:ea typeface="Plus Jakarta Sans"/>
                <a:cs typeface="Plus Jakarta Sans"/>
                <a:sym typeface="Plus Jakarta Sans"/>
              </a:rPr>
              <a:t>LISANS PROGRAMI</a:t>
            </a:r>
            <a:endParaRPr/>
          </a:p>
        </p:txBody>
      </p:sp>
      <p:sp>
        <p:nvSpPr>
          <p:cNvPr id="130" name="Google Shape;130;p16"/>
          <p:cNvSpPr txBox="1"/>
          <p:nvPr/>
        </p:nvSpPr>
        <p:spPr>
          <a:xfrm>
            <a:off x="609600" y="704850"/>
            <a:ext cx="11582400" cy="38859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2550" b="1" i="0" u="none" strike="noStrike" cap="none" dirty="0">
                <a:solidFill>
                  <a:srgbClr val="0F2D59"/>
                </a:solidFill>
                <a:latin typeface="Playfair Display"/>
                <a:ea typeface="Playfair Display"/>
                <a:cs typeface="Playfair Display"/>
                <a:sym typeface="Playfair Display"/>
              </a:rPr>
              <a:t>1. </a:t>
            </a:r>
            <a:r>
              <a:rPr lang="en-US" sz="2550" b="1" i="0" u="none" strike="noStrike" cap="none" dirty="0" err="1">
                <a:solidFill>
                  <a:srgbClr val="0F2D59"/>
                </a:solidFill>
                <a:latin typeface="Playfair Display"/>
                <a:ea typeface="Playfair Display"/>
                <a:cs typeface="Playfair Display"/>
                <a:sym typeface="Playfair Display"/>
              </a:rPr>
              <a:t>Sınıf</a:t>
            </a:r>
            <a:r>
              <a:rPr lang="en-US" sz="2550" b="1" i="0" u="none" strike="noStrike" cap="none" dirty="0">
                <a:solidFill>
                  <a:srgbClr val="0F2D59"/>
                </a:solidFill>
                <a:latin typeface="Playfair Display"/>
                <a:ea typeface="Playfair Display"/>
                <a:cs typeface="Playfair Display"/>
                <a:sym typeface="Playfair Display"/>
              </a:rPr>
              <a:t> </a:t>
            </a:r>
            <a:r>
              <a:rPr lang="en-US" sz="2550" b="1" i="0" u="none" strike="noStrike" cap="none" dirty="0" err="1">
                <a:solidFill>
                  <a:srgbClr val="0F2D59"/>
                </a:solidFill>
                <a:latin typeface="Playfair Display"/>
                <a:ea typeface="Playfair Display"/>
                <a:cs typeface="Playfair Display"/>
                <a:sym typeface="Playfair Display"/>
              </a:rPr>
              <a:t>Temel</a:t>
            </a:r>
            <a:r>
              <a:rPr lang="en-US" sz="2550" b="1" i="0" u="none" strike="noStrike" cap="none" dirty="0">
                <a:solidFill>
                  <a:srgbClr val="0F2D59"/>
                </a:solidFill>
                <a:latin typeface="Playfair Display"/>
                <a:ea typeface="Playfair Display"/>
                <a:cs typeface="Playfair Display"/>
                <a:sym typeface="Playfair Display"/>
              </a:rPr>
              <a:t> </a:t>
            </a:r>
            <a:r>
              <a:rPr lang="en-US" sz="2550" b="1" i="0" u="none" strike="noStrike" cap="none" dirty="0" err="1">
                <a:solidFill>
                  <a:srgbClr val="0F2D59"/>
                </a:solidFill>
                <a:latin typeface="Playfair Display"/>
                <a:ea typeface="Playfair Display"/>
                <a:cs typeface="Playfair Display"/>
                <a:sym typeface="Playfair Display"/>
              </a:rPr>
              <a:t>Dersleri</a:t>
            </a:r>
            <a:endParaRPr dirty="0"/>
          </a:p>
        </p:txBody>
      </p:sp>
      <p:sp>
        <p:nvSpPr>
          <p:cNvPr id="131" name="Google Shape;131;p16"/>
          <p:cNvSpPr txBox="1"/>
          <p:nvPr/>
        </p:nvSpPr>
        <p:spPr>
          <a:xfrm>
            <a:off x="914400" y="2837408"/>
            <a:ext cx="6175771" cy="2667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a:solidFill>
                  <a:srgbClr val="0F2D59"/>
                </a:solidFill>
                <a:latin typeface="Plus Jakarta Sans"/>
                <a:ea typeface="Plus Jakarta Sans"/>
                <a:cs typeface="Plus Jakarta Sans"/>
                <a:sym typeface="Plus Jakarta Sans"/>
              </a:rPr>
              <a:t>Güz Dönemi (1. Yarıyıl)</a:t>
            </a:r>
            <a:endParaRPr/>
          </a:p>
        </p:txBody>
      </p:sp>
      <p:sp>
        <p:nvSpPr>
          <p:cNvPr id="132" name="Google Shape;132;p16"/>
          <p:cNvSpPr txBox="1"/>
          <p:nvPr/>
        </p:nvSpPr>
        <p:spPr>
          <a:xfrm>
            <a:off x="6572250" y="2837408"/>
            <a:ext cx="5619750" cy="2667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a:solidFill>
                  <a:srgbClr val="0F2D59"/>
                </a:solidFill>
                <a:latin typeface="Plus Jakarta Sans"/>
                <a:ea typeface="Plus Jakarta Sans"/>
                <a:cs typeface="Plus Jakarta Sans"/>
                <a:sym typeface="Plus Jakarta Sans"/>
              </a:rPr>
              <a:t>Bahar Dönemi (2. Yarıyıl)</a:t>
            </a:r>
            <a:endParaRPr/>
          </a:p>
        </p:txBody>
      </p:sp>
      <p:sp>
        <p:nvSpPr>
          <p:cNvPr id="133" name="Google Shape;133;p16"/>
          <p:cNvSpPr txBox="1"/>
          <p:nvPr/>
        </p:nvSpPr>
        <p:spPr>
          <a:xfrm>
            <a:off x="914400" y="3294608"/>
            <a:ext cx="5881687" cy="2190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1" i="0" u="none" strike="noStrike" cap="none">
                <a:solidFill>
                  <a:srgbClr val="334155"/>
                </a:solidFill>
                <a:latin typeface="Plus Jakarta Sans"/>
                <a:ea typeface="Plus Jakarta Sans"/>
                <a:cs typeface="Plus Jakarta Sans"/>
                <a:sym typeface="Plus Jakarta Sans"/>
              </a:rPr>
              <a:t>Hukukun Temel Kavramları:</a:t>
            </a:r>
            <a:r>
              <a:rPr lang="en-US" sz="1350" b="0" i="0" u="none" strike="noStrike" cap="none">
                <a:solidFill>
                  <a:srgbClr val="334155"/>
                </a:solidFill>
                <a:latin typeface="Plus Jakarta Sans"/>
                <a:ea typeface="Plus Jakarta Sans"/>
                <a:cs typeface="Plus Jakarta Sans"/>
                <a:sym typeface="Plus Jakarta Sans"/>
              </a:rPr>
              <a:t> Hukuk normları ve kurumları.</a:t>
            </a:r>
            <a:endParaRPr/>
          </a:p>
        </p:txBody>
      </p:sp>
      <p:sp>
        <p:nvSpPr>
          <p:cNvPr id="134" name="Google Shape;134;p16"/>
          <p:cNvSpPr txBox="1"/>
          <p:nvPr/>
        </p:nvSpPr>
        <p:spPr>
          <a:xfrm>
            <a:off x="914400" y="3627983"/>
            <a:ext cx="5881687" cy="2190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1" i="0" u="none" strike="noStrike" cap="none" dirty="0" err="1">
                <a:solidFill>
                  <a:srgbClr val="334155"/>
                </a:solidFill>
                <a:latin typeface="Plus Jakarta Sans"/>
                <a:ea typeface="Plus Jakarta Sans"/>
                <a:cs typeface="Plus Jakarta Sans"/>
                <a:sym typeface="Plus Jakarta Sans"/>
              </a:rPr>
              <a:t>Siyaset</a:t>
            </a:r>
            <a:r>
              <a:rPr lang="en-US" sz="1350" b="1" i="0" u="none" strike="noStrike" cap="none" dirty="0">
                <a:solidFill>
                  <a:srgbClr val="334155"/>
                </a:solidFill>
                <a:latin typeface="Plus Jakarta Sans"/>
                <a:ea typeface="Plus Jakarta Sans"/>
                <a:cs typeface="Plus Jakarta Sans"/>
                <a:sym typeface="Plus Jakarta Sans"/>
              </a:rPr>
              <a:t> </a:t>
            </a:r>
            <a:r>
              <a:rPr lang="en-US" sz="1350" b="1" i="0" u="none" strike="noStrike" cap="none" dirty="0" err="1">
                <a:solidFill>
                  <a:srgbClr val="334155"/>
                </a:solidFill>
                <a:latin typeface="Plus Jakarta Sans"/>
                <a:ea typeface="Plus Jakarta Sans"/>
                <a:cs typeface="Plus Jakarta Sans"/>
                <a:sym typeface="Plus Jakarta Sans"/>
              </a:rPr>
              <a:t>Bilimine</a:t>
            </a:r>
            <a:r>
              <a:rPr lang="en-US" sz="1350" b="1" i="0" u="none" strike="noStrike" cap="none" dirty="0">
                <a:solidFill>
                  <a:srgbClr val="334155"/>
                </a:solidFill>
                <a:latin typeface="Plus Jakarta Sans"/>
                <a:ea typeface="Plus Jakarta Sans"/>
                <a:cs typeface="Plus Jakarta Sans"/>
                <a:sym typeface="Plus Jakarta Sans"/>
              </a:rPr>
              <a:t> </a:t>
            </a:r>
            <a:r>
              <a:rPr lang="en-US" sz="1350" b="1" i="0" u="none" strike="noStrike" cap="none" dirty="0" err="1">
                <a:solidFill>
                  <a:srgbClr val="334155"/>
                </a:solidFill>
                <a:latin typeface="Plus Jakarta Sans"/>
                <a:ea typeface="Plus Jakarta Sans"/>
                <a:cs typeface="Plus Jakarta Sans"/>
                <a:sym typeface="Plus Jakarta Sans"/>
              </a:rPr>
              <a:t>Giriş</a:t>
            </a:r>
            <a:r>
              <a:rPr lang="en-US" sz="1350" b="1" i="0" u="none" strike="noStrike" cap="none" dirty="0">
                <a:solidFill>
                  <a:srgbClr val="334155"/>
                </a:solidFill>
                <a:latin typeface="Plus Jakarta Sans"/>
                <a:ea typeface="Plus Jakarta Sans"/>
                <a:cs typeface="Plus Jakarta Sans"/>
                <a:sym typeface="Plus Jakarta Sans"/>
              </a:rPr>
              <a:t>:</a:t>
            </a:r>
            <a:r>
              <a:rPr lang="en-US" sz="1350" b="0" i="0" u="none" strike="noStrike" cap="none" dirty="0">
                <a:solidFill>
                  <a:srgbClr val="334155"/>
                </a:solidFill>
                <a:latin typeface="Plus Jakarta Sans"/>
                <a:ea typeface="Plus Jakarta Sans"/>
                <a:cs typeface="Plus Jakarta Sans"/>
                <a:sym typeface="Plus Jakarta Sans"/>
              </a:rPr>
              <a:t> </a:t>
            </a:r>
            <a:r>
              <a:rPr lang="en-US" sz="1350" b="0" i="0" u="none" strike="noStrike" cap="none" dirty="0" err="1">
                <a:solidFill>
                  <a:srgbClr val="334155"/>
                </a:solidFill>
                <a:latin typeface="Plus Jakarta Sans"/>
                <a:ea typeface="Plus Jakarta Sans"/>
                <a:cs typeface="Plus Jakarta Sans"/>
                <a:sym typeface="Plus Jakarta Sans"/>
              </a:rPr>
              <a:t>Devlet</a:t>
            </a:r>
            <a:r>
              <a:rPr lang="en-US" sz="1350" b="0" i="0" u="none" strike="noStrike" cap="none" dirty="0">
                <a:solidFill>
                  <a:srgbClr val="334155"/>
                </a:solidFill>
                <a:latin typeface="Plus Jakarta Sans"/>
                <a:ea typeface="Plus Jakarta Sans"/>
                <a:cs typeface="Plus Jakarta Sans"/>
                <a:sym typeface="Plus Jakarta Sans"/>
              </a:rPr>
              <a:t>, </a:t>
            </a:r>
            <a:r>
              <a:rPr lang="en-US" sz="1350" b="0" i="0" u="none" strike="noStrike" cap="none" dirty="0" err="1">
                <a:solidFill>
                  <a:srgbClr val="334155"/>
                </a:solidFill>
                <a:latin typeface="Plus Jakarta Sans"/>
                <a:ea typeface="Plus Jakarta Sans"/>
                <a:cs typeface="Plus Jakarta Sans"/>
                <a:sym typeface="Plus Jakarta Sans"/>
              </a:rPr>
              <a:t>iktidar</a:t>
            </a:r>
            <a:r>
              <a:rPr lang="en-US" sz="1350" b="0" i="0" u="none" strike="noStrike" cap="none" dirty="0">
                <a:solidFill>
                  <a:srgbClr val="334155"/>
                </a:solidFill>
                <a:latin typeface="Plus Jakarta Sans"/>
                <a:ea typeface="Plus Jakarta Sans"/>
                <a:cs typeface="Plus Jakarta Sans"/>
                <a:sym typeface="Plus Jakarta Sans"/>
              </a:rPr>
              <a:t> </a:t>
            </a:r>
            <a:r>
              <a:rPr lang="en-US" sz="1350" b="0" i="0" u="none" strike="noStrike" cap="none" dirty="0" err="1">
                <a:solidFill>
                  <a:srgbClr val="334155"/>
                </a:solidFill>
                <a:latin typeface="Plus Jakarta Sans"/>
                <a:ea typeface="Plus Jakarta Sans"/>
                <a:cs typeface="Plus Jakarta Sans"/>
                <a:sym typeface="Plus Jakarta Sans"/>
              </a:rPr>
              <a:t>ve</a:t>
            </a:r>
            <a:r>
              <a:rPr lang="en-US" sz="1350" b="0" i="0" u="none" strike="noStrike" cap="none" dirty="0">
                <a:solidFill>
                  <a:srgbClr val="334155"/>
                </a:solidFill>
                <a:latin typeface="Plus Jakarta Sans"/>
                <a:ea typeface="Plus Jakarta Sans"/>
                <a:cs typeface="Plus Jakarta Sans"/>
                <a:sym typeface="Plus Jakarta Sans"/>
              </a:rPr>
              <a:t> </a:t>
            </a:r>
            <a:r>
              <a:rPr lang="en-US" sz="1350" b="0" i="0" u="none" strike="noStrike" cap="none" dirty="0" err="1">
                <a:solidFill>
                  <a:srgbClr val="334155"/>
                </a:solidFill>
                <a:latin typeface="Plus Jakarta Sans"/>
                <a:ea typeface="Plus Jakarta Sans"/>
                <a:cs typeface="Plus Jakarta Sans"/>
                <a:sym typeface="Plus Jakarta Sans"/>
              </a:rPr>
              <a:t>otorite</a:t>
            </a:r>
            <a:r>
              <a:rPr lang="en-US" sz="1350" b="0" i="0" u="none" strike="noStrike" cap="none" dirty="0">
                <a:solidFill>
                  <a:srgbClr val="334155"/>
                </a:solidFill>
                <a:latin typeface="Plus Jakarta Sans"/>
                <a:ea typeface="Plus Jakarta Sans"/>
                <a:cs typeface="Plus Jakarta Sans"/>
                <a:sym typeface="Plus Jakarta Sans"/>
              </a:rPr>
              <a:t>.</a:t>
            </a:r>
            <a:endParaRPr dirty="0"/>
          </a:p>
        </p:txBody>
      </p:sp>
      <p:sp>
        <p:nvSpPr>
          <p:cNvPr id="135" name="Google Shape;135;p16"/>
          <p:cNvSpPr txBox="1"/>
          <p:nvPr/>
        </p:nvSpPr>
        <p:spPr>
          <a:xfrm>
            <a:off x="914400" y="3961358"/>
            <a:ext cx="5881687" cy="2190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1" i="0" u="none" strike="noStrike" cap="none">
                <a:solidFill>
                  <a:srgbClr val="334155"/>
                </a:solidFill>
                <a:latin typeface="Plus Jakarta Sans"/>
                <a:ea typeface="Plus Jakarta Sans"/>
                <a:cs typeface="Plus Jakarta Sans"/>
                <a:sym typeface="Plus Jakarta Sans"/>
              </a:rPr>
              <a:t>Kamu Yönetimine Giriş:</a:t>
            </a:r>
            <a:r>
              <a:rPr lang="en-US" sz="1350" b="0" i="0" u="none" strike="noStrike" cap="none">
                <a:solidFill>
                  <a:srgbClr val="334155"/>
                </a:solidFill>
                <a:latin typeface="Plus Jakarta Sans"/>
                <a:ea typeface="Plus Jakarta Sans"/>
                <a:cs typeface="Plus Jakarta Sans"/>
                <a:sym typeface="Plus Jakarta Sans"/>
              </a:rPr>
              <a:t> Teşkilat ilkeleri ve kavramlar.</a:t>
            </a:r>
            <a:endParaRPr/>
          </a:p>
        </p:txBody>
      </p:sp>
      <p:sp>
        <p:nvSpPr>
          <p:cNvPr id="136" name="Google Shape;136;p16"/>
          <p:cNvSpPr txBox="1"/>
          <p:nvPr/>
        </p:nvSpPr>
        <p:spPr>
          <a:xfrm>
            <a:off x="914400" y="4294733"/>
            <a:ext cx="5881687" cy="2190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1" i="0" u="none" strike="noStrike" cap="none">
                <a:solidFill>
                  <a:srgbClr val="334155"/>
                </a:solidFill>
                <a:latin typeface="Plus Jakarta Sans"/>
                <a:ea typeface="Plus Jakarta Sans"/>
                <a:cs typeface="Plus Jakarta Sans"/>
                <a:sym typeface="Plus Jakarta Sans"/>
              </a:rPr>
              <a:t>İktisada Giriş I:</a:t>
            </a:r>
            <a:r>
              <a:rPr lang="en-US" sz="1350" b="0" i="0" u="none" strike="noStrike" cap="none">
                <a:solidFill>
                  <a:srgbClr val="334155"/>
                </a:solidFill>
                <a:latin typeface="Plus Jakarta Sans"/>
                <a:ea typeface="Plus Jakarta Sans"/>
                <a:cs typeface="Plus Jakarta Sans"/>
                <a:sym typeface="Plus Jakarta Sans"/>
              </a:rPr>
              <a:t> Mikro ekonomi temel yaklaşımları.</a:t>
            </a:r>
            <a:endParaRPr/>
          </a:p>
        </p:txBody>
      </p:sp>
      <p:sp>
        <p:nvSpPr>
          <p:cNvPr id="137" name="Google Shape;137;p16"/>
          <p:cNvSpPr txBox="1"/>
          <p:nvPr/>
        </p:nvSpPr>
        <p:spPr>
          <a:xfrm>
            <a:off x="914400" y="4628108"/>
            <a:ext cx="5881687" cy="2190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1" i="0" u="none" strike="noStrike" cap="none">
                <a:solidFill>
                  <a:srgbClr val="334155"/>
                </a:solidFill>
                <a:latin typeface="Plus Jakarta Sans"/>
                <a:ea typeface="Plus Jakarta Sans"/>
                <a:cs typeface="Plus Jakarta Sans"/>
                <a:sym typeface="Plus Jakarta Sans"/>
              </a:rPr>
              <a:t>Sosyoloji:</a:t>
            </a:r>
            <a:r>
              <a:rPr lang="en-US" sz="1350" b="0" i="0" u="none" strike="noStrike" cap="none">
                <a:solidFill>
                  <a:srgbClr val="334155"/>
                </a:solidFill>
                <a:latin typeface="Plus Jakarta Sans"/>
                <a:ea typeface="Plus Jakarta Sans"/>
                <a:cs typeface="Plus Jakarta Sans"/>
                <a:sym typeface="Plus Jakarta Sans"/>
              </a:rPr>
              <a:t> Toplumsal yapılar ve değişim.</a:t>
            </a:r>
            <a:endParaRPr/>
          </a:p>
        </p:txBody>
      </p:sp>
      <p:sp>
        <p:nvSpPr>
          <p:cNvPr id="138" name="Google Shape;138;p16"/>
          <p:cNvSpPr txBox="1"/>
          <p:nvPr/>
        </p:nvSpPr>
        <p:spPr>
          <a:xfrm>
            <a:off x="6572250" y="3294608"/>
            <a:ext cx="5619750" cy="2190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1" i="0" u="none" strike="noStrike" cap="none" dirty="0" err="1">
                <a:solidFill>
                  <a:srgbClr val="334155"/>
                </a:solidFill>
                <a:latin typeface="Plus Jakarta Sans"/>
                <a:ea typeface="Plus Jakarta Sans"/>
                <a:cs typeface="Plus Jakarta Sans"/>
                <a:sym typeface="Plus Jakarta Sans"/>
              </a:rPr>
              <a:t>Anayasa</a:t>
            </a:r>
            <a:r>
              <a:rPr lang="en-US" sz="1350" b="1" i="0" u="none" strike="noStrike" cap="none" dirty="0">
                <a:solidFill>
                  <a:srgbClr val="334155"/>
                </a:solidFill>
                <a:latin typeface="Plus Jakarta Sans"/>
                <a:ea typeface="Plus Jakarta Sans"/>
                <a:cs typeface="Plus Jakarta Sans"/>
                <a:sym typeface="Plus Jakarta Sans"/>
              </a:rPr>
              <a:t> </a:t>
            </a:r>
            <a:r>
              <a:rPr lang="en-US" sz="1350" b="1" i="0" u="none" strike="noStrike" cap="none" dirty="0" err="1">
                <a:solidFill>
                  <a:srgbClr val="334155"/>
                </a:solidFill>
                <a:latin typeface="Plus Jakarta Sans"/>
                <a:ea typeface="Plus Jakarta Sans"/>
                <a:cs typeface="Plus Jakarta Sans"/>
                <a:sym typeface="Plus Jakarta Sans"/>
              </a:rPr>
              <a:t>Hukuku</a:t>
            </a:r>
            <a:r>
              <a:rPr lang="en-US" sz="1350" b="1" i="0" u="none" strike="noStrike" cap="none" dirty="0">
                <a:solidFill>
                  <a:srgbClr val="334155"/>
                </a:solidFill>
                <a:latin typeface="Plus Jakarta Sans"/>
                <a:ea typeface="Plus Jakarta Sans"/>
                <a:cs typeface="Plus Jakarta Sans"/>
                <a:sym typeface="Plus Jakarta Sans"/>
              </a:rPr>
              <a:t>:</a:t>
            </a:r>
            <a:r>
              <a:rPr lang="en-US" sz="1350" b="0" i="0" u="none" strike="noStrike" cap="none" dirty="0">
                <a:solidFill>
                  <a:srgbClr val="334155"/>
                </a:solidFill>
                <a:latin typeface="Plus Jakarta Sans"/>
                <a:ea typeface="Plus Jakarta Sans"/>
                <a:cs typeface="Plus Jakarta Sans"/>
                <a:sym typeface="Plus Jakarta Sans"/>
              </a:rPr>
              <a:t> </a:t>
            </a:r>
            <a:r>
              <a:rPr lang="en-US" sz="1350" b="0" i="0" u="none" strike="noStrike" cap="none" dirty="0" err="1">
                <a:solidFill>
                  <a:srgbClr val="334155"/>
                </a:solidFill>
                <a:latin typeface="Plus Jakarta Sans"/>
                <a:ea typeface="Plus Jakarta Sans"/>
                <a:cs typeface="Plus Jakarta Sans"/>
                <a:sym typeface="Plus Jakarta Sans"/>
              </a:rPr>
              <a:t>Temel</a:t>
            </a:r>
            <a:r>
              <a:rPr lang="en-US" sz="1350" b="0" i="0" u="none" strike="noStrike" cap="none" dirty="0">
                <a:solidFill>
                  <a:srgbClr val="334155"/>
                </a:solidFill>
                <a:latin typeface="Plus Jakarta Sans"/>
                <a:ea typeface="Plus Jakarta Sans"/>
                <a:cs typeface="Plus Jakarta Sans"/>
                <a:sym typeface="Plus Jakarta Sans"/>
              </a:rPr>
              <a:t> </a:t>
            </a:r>
            <a:r>
              <a:rPr lang="en-US" sz="1350" b="0" i="0" u="none" strike="noStrike" cap="none" dirty="0" err="1">
                <a:solidFill>
                  <a:srgbClr val="334155"/>
                </a:solidFill>
                <a:latin typeface="Plus Jakarta Sans"/>
                <a:ea typeface="Plus Jakarta Sans"/>
                <a:cs typeface="Plus Jakarta Sans"/>
                <a:sym typeface="Plus Jakarta Sans"/>
              </a:rPr>
              <a:t>haklar</a:t>
            </a:r>
            <a:r>
              <a:rPr lang="en-US" sz="1350" b="0" i="0" u="none" strike="noStrike" cap="none" dirty="0">
                <a:solidFill>
                  <a:srgbClr val="334155"/>
                </a:solidFill>
                <a:latin typeface="Plus Jakarta Sans"/>
                <a:ea typeface="Plus Jakarta Sans"/>
                <a:cs typeface="Plus Jakarta Sans"/>
                <a:sym typeface="Plus Jakarta Sans"/>
              </a:rPr>
              <a:t> </a:t>
            </a:r>
            <a:r>
              <a:rPr lang="en-US" sz="1350" b="0" i="0" u="none" strike="noStrike" cap="none" dirty="0" err="1">
                <a:solidFill>
                  <a:srgbClr val="334155"/>
                </a:solidFill>
                <a:latin typeface="Plus Jakarta Sans"/>
                <a:ea typeface="Plus Jakarta Sans"/>
                <a:cs typeface="Plus Jakarta Sans"/>
                <a:sym typeface="Plus Jakarta Sans"/>
              </a:rPr>
              <a:t>ve</a:t>
            </a:r>
            <a:r>
              <a:rPr lang="en-US" sz="1350" b="0" i="0" u="none" strike="noStrike" cap="none" dirty="0">
                <a:solidFill>
                  <a:srgbClr val="334155"/>
                </a:solidFill>
                <a:latin typeface="Plus Jakarta Sans"/>
                <a:ea typeface="Plus Jakarta Sans"/>
                <a:cs typeface="Plus Jakarta Sans"/>
                <a:sym typeface="Plus Jakarta Sans"/>
              </a:rPr>
              <a:t> </a:t>
            </a:r>
            <a:r>
              <a:rPr lang="en-US" sz="1350" b="0" i="0" u="none" strike="noStrike" cap="none" dirty="0" err="1">
                <a:solidFill>
                  <a:srgbClr val="334155"/>
                </a:solidFill>
                <a:latin typeface="Plus Jakarta Sans"/>
                <a:ea typeface="Plus Jakarta Sans"/>
                <a:cs typeface="Plus Jakarta Sans"/>
                <a:sym typeface="Plus Jakarta Sans"/>
              </a:rPr>
              <a:t>devlet</a:t>
            </a:r>
            <a:r>
              <a:rPr lang="en-US" sz="1350" b="0" i="0" u="none" strike="noStrike" cap="none" dirty="0">
                <a:solidFill>
                  <a:srgbClr val="334155"/>
                </a:solidFill>
                <a:latin typeface="Plus Jakarta Sans"/>
                <a:ea typeface="Plus Jakarta Sans"/>
                <a:cs typeface="Plus Jakarta Sans"/>
                <a:sym typeface="Plus Jakarta Sans"/>
              </a:rPr>
              <a:t> </a:t>
            </a:r>
            <a:r>
              <a:rPr lang="en-US" sz="1350" b="0" i="0" u="none" strike="noStrike" cap="none" dirty="0" err="1">
                <a:solidFill>
                  <a:srgbClr val="334155"/>
                </a:solidFill>
                <a:latin typeface="Plus Jakarta Sans"/>
                <a:ea typeface="Plus Jakarta Sans"/>
                <a:cs typeface="Plus Jakarta Sans"/>
                <a:sym typeface="Plus Jakarta Sans"/>
              </a:rPr>
              <a:t>organları</a:t>
            </a:r>
            <a:r>
              <a:rPr lang="en-US" sz="1350" b="0" i="0" u="none" strike="noStrike" cap="none" dirty="0">
                <a:solidFill>
                  <a:srgbClr val="334155"/>
                </a:solidFill>
                <a:latin typeface="Plus Jakarta Sans"/>
                <a:ea typeface="Plus Jakarta Sans"/>
                <a:cs typeface="Plus Jakarta Sans"/>
                <a:sym typeface="Plus Jakarta Sans"/>
              </a:rPr>
              <a:t>.</a:t>
            </a:r>
            <a:endParaRPr dirty="0"/>
          </a:p>
        </p:txBody>
      </p:sp>
      <p:sp>
        <p:nvSpPr>
          <p:cNvPr id="139" name="Google Shape;139;p16"/>
          <p:cNvSpPr txBox="1"/>
          <p:nvPr/>
        </p:nvSpPr>
        <p:spPr>
          <a:xfrm>
            <a:off x="6572250" y="3627983"/>
            <a:ext cx="5619750" cy="2190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1" i="0" u="none" strike="noStrike" cap="none">
                <a:solidFill>
                  <a:srgbClr val="334155"/>
                </a:solidFill>
                <a:latin typeface="Plus Jakarta Sans"/>
                <a:ea typeface="Plus Jakarta Sans"/>
                <a:cs typeface="Plus Jakarta Sans"/>
                <a:sym typeface="Plus Jakarta Sans"/>
              </a:rPr>
              <a:t>Yönetim Bilimi:</a:t>
            </a:r>
            <a:r>
              <a:rPr lang="en-US" sz="1350" b="0" i="0" u="none" strike="noStrike" cap="none">
                <a:solidFill>
                  <a:srgbClr val="334155"/>
                </a:solidFill>
                <a:latin typeface="Plus Jakarta Sans"/>
                <a:ea typeface="Plus Jakarta Sans"/>
                <a:cs typeface="Plus Jakarta Sans"/>
                <a:sym typeface="Plus Jakarta Sans"/>
              </a:rPr>
              <a:t> Karar süreçleri ve modern örgütler.</a:t>
            </a:r>
            <a:endParaRPr/>
          </a:p>
        </p:txBody>
      </p:sp>
      <p:sp>
        <p:nvSpPr>
          <p:cNvPr id="140" name="Google Shape;140;p16"/>
          <p:cNvSpPr txBox="1"/>
          <p:nvPr/>
        </p:nvSpPr>
        <p:spPr>
          <a:xfrm>
            <a:off x="6572250" y="3961358"/>
            <a:ext cx="5619750" cy="2190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1" i="0" u="none" strike="noStrike" cap="none">
                <a:solidFill>
                  <a:srgbClr val="334155"/>
                </a:solidFill>
                <a:latin typeface="Plus Jakarta Sans"/>
                <a:ea typeface="Plus Jakarta Sans"/>
                <a:cs typeface="Plus Jakarta Sans"/>
                <a:sym typeface="Plus Jakarta Sans"/>
              </a:rPr>
              <a:t>İktisada Giriş II:</a:t>
            </a:r>
            <a:r>
              <a:rPr lang="en-US" sz="1350" b="0" i="0" u="none" strike="noStrike" cap="none">
                <a:solidFill>
                  <a:srgbClr val="334155"/>
                </a:solidFill>
                <a:latin typeface="Plus Jakarta Sans"/>
                <a:ea typeface="Plus Jakarta Sans"/>
                <a:cs typeface="Plus Jakarta Sans"/>
                <a:sym typeface="Plus Jakarta Sans"/>
              </a:rPr>
              <a:t> Makro ekonomi göstergeleri.</a:t>
            </a:r>
            <a:endParaRPr/>
          </a:p>
        </p:txBody>
      </p:sp>
      <p:sp>
        <p:nvSpPr>
          <p:cNvPr id="141" name="Google Shape;141;p16"/>
          <p:cNvSpPr txBox="1"/>
          <p:nvPr/>
        </p:nvSpPr>
        <p:spPr>
          <a:xfrm>
            <a:off x="6572250" y="4294733"/>
            <a:ext cx="5619750" cy="2190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1" i="0" u="none" strike="noStrike" cap="none">
                <a:solidFill>
                  <a:srgbClr val="334155"/>
                </a:solidFill>
                <a:latin typeface="Plus Jakarta Sans"/>
                <a:ea typeface="Plus Jakarta Sans"/>
                <a:cs typeface="Plus Jakarta Sans"/>
                <a:sym typeface="Plus Jakarta Sans"/>
              </a:rPr>
              <a:t>Siyasal Düşünceler Tarihi:</a:t>
            </a:r>
            <a:r>
              <a:rPr lang="en-US" sz="1350" b="0" i="0" u="none" strike="noStrike" cap="none">
                <a:solidFill>
                  <a:srgbClr val="334155"/>
                </a:solidFill>
                <a:latin typeface="Plus Jakarta Sans"/>
                <a:ea typeface="Plus Jakarta Sans"/>
                <a:cs typeface="Plus Jakarta Sans"/>
                <a:sym typeface="Plus Jakarta Sans"/>
              </a:rPr>
              <a:t> Klasik dönem felsefesi.</a:t>
            </a:r>
            <a:endParaRPr/>
          </a:p>
        </p:txBody>
      </p:sp>
      <p:sp>
        <p:nvSpPr>
          <p:cNvPr id="142" name="Google Shape;142;p16"/>
          <p:cNvSpPr txBox="1"/>
          <p:nvPr/>
        </p:nvSpPr>
        <p:spPr>
          <a:xfrm>
            <a:off x="6572250" y="4628108"/>
            <a:ext cx="5619750" cy="2190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1" i="0" u="none" strike="noStrike" cap="none">
                <a:solidFill>
                  <a:srgbClr val="334155"/>
                </a:solidFill>
                <a:latin typeface="Plus Jakarta Sans"/>
                <a:ea typeface="Plus Jakarta Sans"/>
                <a:cs typeface="Plus Jakarta Sans"/>
                <a:sym typeface="Plus Jakarta Sans"/>
              </a:rPr>
              <a:t>Türk İdare Tarihi:</a:t>
            </a:r>
            <a:r>
              <a:rPr lang="en-US" sz="1350" b="0" i="0" u="none" strike="noStrike" cap="none">
                <a:solidFill>
                  <a:srgbClr val="334155"/>
                </a:solidFill>
                <a:latin typeface="Plus Jakarta Sans"/>
                <a:ea typeface="Plus Jakarta Sans"/>
                <a:cs typeface="Plus Jakarta Sans"/>
                <a:sym typeface="Plus Jakarta Sans"/>
              </a:rPr>
              <a:t> Selçuklu ve Osmanlı mirasları.</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46"/>
        <p:cNvGrpSpPr/>
        <p:nvPr/>
      </p:nvGrpSpPr>
      <p:grpSpPr>
        <a:xfrm>
          <a:off x="0" y="0"/>
          <a:ext cx="0" cy="0"/>
          <a:chOff x="0" y="0"/>
          <a:chExt cx="0" cy="0"/>
        </a:xfrm>
      </p:grpSpPr>
      <p:sp>
        <p:nvSpPr>
          <p:cNvPr id="147" name="Google Shape;147;p17"/>
          <p:cNvSpPr/>
          <p:nvPr/>
        </p:nvSpPr>
        <p:spPr>
          <a:xfrm>
            <a:off x="609600" y="4580483"/>
            <a:ext cx="10972800" cy="523875"/>
          </a:xfrm>
          <a:prstGeom prst="roundRect">
            <a:avLst>
              <a:gd name="adj" fmla="val 10909"/>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48" name="Google Shape;148;p17"/>
          <p:cNvSpPr/>
          <p:nvPr/>
        </p:nvSpPr>
        <p:spPr>
          <a:xfrm>
            <a:off x="609600" y="2465933"/>
            <a:ext cx="3505200" cy="1771650"/>
          </a:xfrm>
          <a:prstGeom prst="roundRect">
            <a:avLst>
              <a:gd name="adj" fmla="val 4301"/>
            </a:avLst>
          </a:prstGeom>
          <a:solidFill>
            <a:srgbClr val="F8FAF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49" name="Google Shape;149;p17"/>
          <p:cNvSpPr/>
          <p:nvPr/>
        </p:nvSpPr>
        <p:spPr>
          <a:xfrm>
            <a:off x="4343400" y="2465933"/>
            <a:ext cx="3505200" cy="1771650"/>
          </a:xfrm>
          <a:prstGeom prst="roundRect">
            <a:avLst>
              <a:gd name="adj" fmla="val 4301"/>
            </a:avLst>
          </a:prstGeom>
          <a:solidFill>
            <a:srgbClr val="F8FAF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50" name="Google Shape;150;p17"/>
          <p:cNvSpPr/>
          <p:nvPr/>
        </p:nvSpPr>
        <p:spPr>
          <a:xfrm>
            <a:off x="8077200" y="2465933"/>
            <a:ext cx="3505200" cy="1771650"/>
          </a:xfrm>
          <a:prstGeom prst="roundRect">
            <a:avLst>
              <a:gd name="adj" fmla="val 4301"/>
            </a:avLst>
          </a:prstGeom>
          <a:solidFill>
            <a:srgbClr val="F8FAF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51" name="Google Shape;151;p17"/>
          <p:cNvSpPr txBox="1"/>
          <p:nvPr/>
        </p:nvSpPr>
        <p:spPr>
          <a:xfrm>
            <a:off x="609600" y="457200"/>
            <a:ext cx="11582400" cy="1714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50" b="1" i="0" u="none" strike="noStrike" cap="none" dirty="0">
                <a:solidFill>
                  <a:srgbClr val="B45309"/>
                </a:solidFill>
                <a:latin typeface="Plus Jakarta Sans"/>
                <a:ea typeface="Plus Jakarta Sans"/>
                <a:cs typeface="Plus Jakarta Sans"/>
                <a:sym typeface="Plus Jakarta Sans"/>
              </a:rPr>
              <a:t>RESMI ESASLAR</a:t>
            </a:r>
            <a:endParaRPr dirty="0"/>
          </a:p>
        </p:txBody>
      </p:sp>
      <p:sp>
        <p:nvSpPr>
          <p:cNvPr id="152" name="Google Shape;152;p17"/>
          <p:cNvSpPr txBox="1"/>
          <p:nvPr/>
        </p:nvSpPr>
        <p:spPr>
          <a:xfrm>
            <a:off x="609600" y="704850"/>
            <a:ext cx="11582400" cy="38859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2550" b="1" i="0" u="none" strike="noStrike" cap="none">
                <a:solidFill>
                  <a:srgbClr val="0F2D59"/>
                </a:solidFill>
                <a:latin typeface="Playfair Display"/>
                <a:ea typeface="Playfair Display"/>
                <a:cs typeface="Playfair Display"/>
                <a:sym typeface="Playfair Display"/>
              </a:rPr>
              <a:t>Eğitim ve Sınav Yönetmeliği</a:t>
            </a:r>
            <a:endParaRPr/>
          </a:p>
        </p:txBody>
      </p:sp>
      <p:sp>
        <p:nvSpPr>
          <p:cNvPr id="153" name="Google Shape;153;p17"/>
          <p:cNvSpPr txBox="1"/>
          <p:nvPr/>
        </p:nvSpPr>
        <p:spPr>
          <a:xfrm>
            <a:off x="-238125" y="4732883"/>
            <a:ext cx="12668250" cy="219075"/>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350" b="0" i="0" u="none" strike="noStrike" cap="none">
                <a:solidFill>
                  <a:srgbClr val="334155"/>
                </a:solidFill>
                <a:latin typeface="Plus Jakarta Sans"/>
                <a:ea typeface="Plus Jakarta Sans"/>
                <a:cs typeface="Plus Jakarta Sans"/>
                <a:sym typeface="Plus Jakarta Sans"/>
              </a:rPr>
              <a:t>Sağlık raporları devam şartı yerine geçmez; mazeret sınavı kurullarca onaylanır.</a:t>
            </a:r>
            <a:endParaRPr/>
          </a:p>
        </p:txBody>
      </p:sp>
      <p:sp>
        <p:nvSpPr>
          <p:cNvPr id="154" name="Google Shape;154;p17"/>
          <p:cNvSpPr txBox="1"/>
          <p:nvPr/>
        </p:nvSpPr>
        <p:spPr>
          <a:xfrm>
            <a:off x="409575" y="2770733"/>
            <a:ext cx="3905250" cy="609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4800" b="1" i="0" u="none" strike="noStrike" cap="none">
                <a:solidFill>
                  <a:srgbClr val="0F2D59"/>
                </a:solidFill>
                <a:latin typeface="Plus Jakarta Sans"/>
                <a:ea typeface="Plus Jakarta Sans"/>
                <a:cs typeface="Plus Jakarta Sans"/>
                <a:sym typeface="Plus Jakarta Sans"/>
              </a:rPr>
              <a:t>%80</a:t>
            </a:r>
            <a:endParaRPr/>
          </a:p>
        </p:txBody>
      </p:sp>
      <p:sp>
        <p:nvSpPr>
          <p:cNvPr id="155" name="Google Shape;155;p17"/>
          <p:cNvSpPr txBox="1"/>
          <p:nvPr/>
        </p:nvSpPr>
        <p:spPr>
          <a:xfrm>
            <a:off x="409575" y="3494633"/>
            <a:ext cx="3905250" cy="219075"/>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350" b="1" i="0" u="none" strike="noStrike" cap="none">
                <a:solidFill>
                  <a:srgbClr val="475569"/>
                </a:solidFill>
                <a:latin typeface="Plus Jakarta Sans"/>
                <a:ea typeface="Plus Jakarta Sans"/>
                <a:cs typeface="Plus Jakarta Sans"/>
                <a:sym typeface="Plus Jakarta Sans"/>
              </a:rPr>
              <a:t>Ders Devam Şartı</a:t>
            </a:r>
            <a:endParaRPr/>
          </a:p>
        </p:txBody>
      </p:sp>
      <p:sp>
        <p:nvSpPr>
          <p:cNvPr id="156" name="Google Shape;156;p17"/>
          <p:cNvSpPr txBox="1"/>
          <p:nvPr/>
        </p:nvSpPr>
        <p:spPr>
          <a:xfrm>
            <a:off x="409575" y="3751808"/>
            <a:ext cx="3905250" cy="180975"/>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125" b="0" i="0" u="none" strike="noStrike" cap="none">
                <a:solidFill>
                  <a:srgbClr val="64748B"/>
                </a:solidFill>
                <a:latin typeface="Plus Jakarta Sans"/>
                <a:ea typeface="Plus Jakarta Sans"/>
                <a:cs typeface="Plus Jakarta Sans"/>
                <a:sym typeface="Plus Jakarta Sans"/>
              </a:rPr>
              <a:t>Aşan devamsızlık Z harf notu üretir.</a:t>
            </a:r>
            <a:endParaRPr/>
          </a:p>
        </p:txBody>
      </p:sp>
      <p:sp>
        <p:nvSpPr>
          <p:cNvPr id="157" name="Google Shape;157;p17"/>
          <p:cNvSpPr txBox="1"/>
          <p:nvPr/>
        </p:nvSpPr>
        <p:spPr>
          <a:xfrm>
            <a:off x="4143375" y="2770733"/>
            <a:ext cx="3905250" cy="609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4800" b="1" i="0" u="none" strike="noStrike" cap="none">
                <a:solidFill>
                  <a:srgbClr val="B45309"/>
                </a:solidFill>
                <a:latin typeface="Plus Jakarta Sans"/>
                <a:ea typeface="Plus Jakarta Sans"/>
                <a:cs typeface="Plus Jakarta Sans"/>
                <a:sym typeface="Plus Jakarta Sans"/>
              </a:rPr>
              <a:t>40 / 60</a:t>
            </a:r>
            <a:endParaRPr/>
          </a:p>
        </p:txBody>
      </p:sp>
      <p:sp>
        <p:nvSpPr>
          <p:cNvPr id="158" name="Google Shape;158;p17"/>
          <p:cNvSpPr txBox="1"/>
          <p:nvPr/>
        </p:nvSpPr>
        <p:spPr>
          <a:xfrm>
            <a:off x="4143375" y="3494633"/>
            <a:ext cx="3905250" cy="219075"/>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350" b="1" i="0" u="none" strike="noStrike" cap="none">
                <a:solidFill>
                  <a:srgbClr val="475569"/>
                </a:solidFill>
                <a:latin typeface="Plus Jakarta Sans"/>
                <a:ea typeface="Plus Jakarta Sans"/>
                <a:cs typeface="Plus Jakarta Sans"/>
                <a:sym typeface="Plus Jakarta Sans"/>
              </a:rPr>
              <a:t>Sınav Ağırlık Oranı</a:t>
            </a:r>
            <a:endParaRPr/>
          </a:p>
        </p:txBody>
      </p:sp>
      <p:sp>
        <p:nvSpPr>
          <p:cNvPr id="159" name="Google Shape;159;p17"/>
          <p:cNvSpPr txBox="1"/>
          <p:nvPr/>
        </p:nvSpPr>
        <p:spPr>
          <a:xfrm>
            <a:off x="4143375" y="3751808"/>
            <a:ext cx="3905250" cy="180975"/>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125" b="0" i="0" u="none" strike="noStrike" cap="none">
                <a:solidFill>
                  <a:srgbClr val="64748B"/>
                </a:solidFill>
                <a:latin typeface="Plus Jakarta Sans"/>
                <a:ea typeface="Plus Jakarta Sans"/>
                <a:cs typeface="Plus Jakarta Sans"/>
                <a:sym typeface="Plus Jakarta Sans"/>
              </a:rPr>
              <a:t>%40 Ara Sınav + %60 Dönem Sonu.</a:t>
            </a:r>
            <a:endParaRPr/>
          </a:p>
        </p:txBody>
      </p:sp>
      <p:sp>
        <p:nvSpPr>
          <p:cNvPr id="160" name="Google Shape;160;p17"/>
          <p:cNvSpPr txBox="1"/>
          <p:nvPr/>
        </p:nvSpPr>
        <p:spPr>
          <a:xfrm>
            <a:off x="7877175" y="2770733"/>
            <a:ext cx="3905250" cy="609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4800" b="1" i="0" u="none" strike="noStrike" cap="none">
                <a:solidFill>
                  <a:srgbClr val="0F2D59"/>
                </a:solidFill>
                <a:latin typeface="Plus Jakarta Sans"/>
                <a:ea typeface="Plus Jakarta Sans"/>
                <a:cs typeface="Plus Jakarta Sans"/>
                <a:sym typeface="Plus Jakarta Sans"/>
              </a:rPr>
              <a:t>2.00</a:t>
            </a:r>
            <a:endParaRPr/>
          </a:p>
        </p:txBody>
      </p:sp>
      <p:sp>
        <p:nvSpPr>
          <p:cNvPr id="161" name="Google Shape;161;p17"/>
          <p:cNvSpPr txBox="1"/>
          <p:nvPr/>
        </p:nvSpPr>
        <p:spPr>
          <a:xfrm>
            <a:off x="7877175" y="3494633"/>
            <a:ext cx="3905250" cy="219075"/>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350" b="1" i="0" u="none" strike="noStrike" cap="none">
                <a:solidFill>
                  <a:srgbClr val="475569"/>
                </a:solidFill>
                <a:latin typeface="Plus Jakarta Sans"/>
                <a:ea typeface="Plus Jakarta Sans"/>
                <a:cs typeface="Plus Jakarta Sans"/>
                <a:sym typeface="Plus Jakarta Sans"/>
              </a:rPr>
              <a:t>Mezuniyet AGNO Barajı</a:t>
            </a:r>
            <a:endParaRPr/>
          </a:p>
        </p:txBody>
      </p:sp>
      <p:sp>
        <p:nvSpPr>
          <p:cNvPr id="162" name="Google Shape;162;p17"/>
          <p:cNvSpPr txBox="1"/>
          <p:nvPr/>
        </p:nvSpPr>
        <p:spPr>
          <a:xfrm>
            <a:off x="7877175" y="3751808"/>
            <a:ext cx="3905250" cy="180975"/>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125" b="0" i="0" u="none" strike="noStrike" cap="none">
                <a:solidFill>
                  <a:srgbClr val="64748B"/>
                </a:solidFill>
                <a:latin typeface="Plus Jakarta Sans"/>
                <a:ea typeface="Plus Jakarta Sans"/>
                <a:cs typeface="Plus Jakarta Sans"/>
                <a:sym typeface="Plus Jakarta Sans"/>
              </a:rPr>
              <a:t>4.00 üzerinden minimum genel başarı.</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66"/>
        <p:cNvGrpSpPr/>
        <p:nvPr/>
      </p:nvGrpSpPr>
      <p:grpSpPr>
        <a:xfrm>
          <a:off x="0" y="0"/>
          <a:ext cx="0" cy="0"/>
          <a:chOff x="0" y="0"/>
          <a:chExt cx="0" cy="0"/>
        </a:xfrm>
      </p:grpSpPr>
      <p:graphicFrame>
        <p:nvGraphicFramePr>
          <p:cNvPr id="167" name="Google Shape;167;p18"/>
          <p:cNvGraphicFramePr/>
          <p:nvPr/>
        </p:nvGraphicFramePr>
        <p:xfrm>
          <a:off x="609600" y="2404020"/>
          <a:ext cx="10972825" cy="2762250"/>
        </p:xfrm>
        <a:graphic>
          <a:graphicData uri="http://schemas.openxmlformats.org/drawingml/2006/table">
            <a:tbl>
              <a:tblPr>
                <a:noFill/>
                <a:tableStyleId>{CA0EA056-96DA-45B4-B91B-CA8D996D4079}</a:tableStyleId>
              </a:tblPr>
              <a:tblGrid>
                <a:gridCol w="1839375">
                  <a:extLst>
                    <a:ext uri="{9D8B030D-6E8A-4147-A177-3AD203B41FA5}">
                      <a16:colId xmlns:a16="http://schemas.microsoft.com/office/drawing/2014/main" xmlns="" val="20000"/>
                    </a:ext>
                  </a:extLst>
                </a:gridCol>
                <a:gridCol w="2410125">
                  <a:extLst>
                    <a:ext uri="{9D8B030D-6E8A-4147-A177-3AD203B41FA5}">
                      <a16:colId xmlns:a16="http://schemas.microsoft.com/office/drawing/2014/main" xmlns="" val="20001"/>
                    </a:ext>
                  </a:extLst>
                </a:gridCol>
                <a:gridCol w="2055025">
                  <a:extLst>
                    <a:ext uri="{9D8B030D-6E8A-4147-A177-3AD203B41FA5}">
                      <a16:colId xmlns:a16="http://schemas.microsoft.com/office/drawing/2014/main" xmlns="" val="20002"/>
                    </a:ext>
                  </a:extLst>
                </a:gridCol>
                <a:gridCol w="4668300">
                  <a:extLst>
                    <a:ext uri="{9D8B030D-6E8A-4147-A177-3AD203B41FA5}">
                      <a16:colId xmlns:a16="http://schemas.microsoft.com/office/drawing/2014/main" xmlns="" val="20003"/>
                    </a:ext>
                  </a:extLst>
                </a:gridCol>
              </a:tblGrid>
              <a:tr h="460375">
                <a:tc>
                  <a:txBody>
                    <a:bodyPr/>
                    <a:lstStyle/>
                    <a:p>
                      <a:pPr marL="0" marR="0" lvl="0" indent="0" algn="l" rtl="0">
                        <a:spcBef>
                          <a:spcPts val="0"/>
                        </a:spcBef>
                        <a:spcAft>
                          <a:spcPts val="0"/>
                        </a:spcAft>
                        <a:buNone/>
                      </a:pPr>
                      <a:r>
                        <a:rPr lang="en-US" sz="1350" b="1" i="0" u="none" strike="noStrike" cap="none">
                          <a:solidFill>
                            <a:srgbClr val="FFFFFF"/>
                          </a:solidFill>
                          <a:latin typeface="Plus Jakarta Sans"/>
                          <a:ea typeface="Plus Jakarta Sans"/>
                          <a:cs typeface="Plus Jakarta Sans"/>
                          <a:sym typeface="Plus Jakarta Sans"/>
                        </a:rPr>
                        <a:t>Harf Notu</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F2D59"/>
                    </a:solidFill>
                  </a:tcPr>
                </a:tc>
                <a:tc>
                  <a:txBody>
                    <a:bodyPr/>
                    <a:lstStyle/>
                    <a:p>
                      <a:pPr marL="0" marR="0" lvl="0" indent="0" algn="ctr" rtl="0">
                        <a:spcBef>
                          <a:spcPts val="0"/>
                        </a:spcBef>
                        <a:spcAft>
                          <a:spcPts val="0"/>
                        </a:spcAft>
                        <a:buNone/>
                      </a:pPr>
                      <a:r>
                        <a:rPr lang="en-US" sz="1350" b="1" i="0" u="none" strike="noStrike" cap="none">
                          <a:solidFill>
                            <a:srgbClr val="FFFFFF"/>
                          </a:solidFill>
                          <a:latin typeface="Plus Jakarta Sans"/>
                          <a:ea typeface="Plus Jakarta Sans"/>
                          <a:cs typeface="Plus Jakarta Sans"/>
                          <a:sym typeface="Plus Jakarta Sans"/>
                        </a:rPr>
                        <a:t>Katsayı (4.00)</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F2D59"/>
                    </a:solidFill>
                  </a:tcPr>
                </a:tc>
                <a:tc>
                  <a:txBody>
                    <a:bodyPr/>
                    <a:lstStyle/>
                    <a:p>
                      <a:pPr marL="0" marR="0" lvl="0" indent="0" algn="l" rtl="0">
                        <a:spcBef>
                          <a:spcPts val="0"/>
                        </a:spcBef>
                        <a:spcAft>
                          <a:spcPts val="0"/>
                        </a:spcAft>
                        <a:buNone/>
                      </a:pPr>
                      <a:r>
                        <a:rPr lang="en-US" sz="1350" b="1" i="0" u="none" strike="noStrike" cap="none">
                          <a:solidFill>
                            <a:srgbClr val="FFFFFF"/>
                          </a:solidFill>
                          <a:latin typeface="Plus Jakarta Sans"/>
                          <a:ea typeface="Plus Jakarta Sans"/>
                          <a:cs typeface="Plus Jakarta Sans"/>
                          <a:sym typeface="Plus Jakarta Sans"/>
                        </a:rPr>
                        <a:t>Başarı Durumu</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F2D59"/>
                    </a:solidFill>
                  </a:tcPr>
                </a:tc>
                <a:tc>
                  <a:txBody>
                    <a:bodyPr/>
                    <a:lstStyle/>
                    <a:p>
                      <a:pPr marL="0" marR="0" lvl="0" indent="0" algn="l" rtl="0">
                        <a:spcBef>
                          <a:spcPts val="0"/>
                        </a:spcBef>
                        <a:spcAft>
                          <a:spcPts val="0"/>
                        </a:spcAft>
                        <a:buNone/>
                      </a:pPr>
                      <a:r>
                        <a:rPr lang="en-US" sz="1350" b="1" i="0" u="none" strike="noStrike" cap="none">
                          <a:solidFill>
                            <a:srgbClr val="FFFFFF"/>
                          </a:solidFill>
                          <a:latin typeface="Plus Jakarta Sans"/>
                          <a:ea typeface="Plus Jakarta Sans"/>
                          <a:cs typeface="Plus Jakarta Sans"/>
                          <a:sym typeface="Plus Jakarta Sans"/>
                        </a:rPr>
                        <a:t>Açıklama</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F2D59"/>
                    </a:solidFill>
                  </a:tcPr>
                </a:tc>
                <a:extLst>
                  <a:ext uri="{0D108BD9-81ED-4DB2-BD59-A6C34878D82A}">
                    <a16:rowId xmlns:a16="http://schemas.microsoft.com/office/drawing/2014/main" xmlns="" val="10000"/>
                  </a:ext>
                </a:extLst>
              </a:tr>
              <a:tr h="460375">
                <a:tc>
                  <a:txBody>
                    <a:bodyPr/>
                    <a:lstStyle/>
                    <a:p>
                      <a:pPr marL="0" marR="0" lvl="0" indent="0" algn="l" rtl="0">
                        <a:spcBef>
                          <a:spcPts val="0"/>
                        </a:spcBef>
                        <a:spcAft>
                          <a:spcPts val="0"/>
                        </a:spcAft>
                        <a:buNone/>
                      </a:pPr>
                      <a:r>
                        <a:rPr lang="en-US" sz="1350" b="1" i="0" u="none" strike="noStrike" cap="none">
                          <a:solidFill>
                            <a:srgbClr val="0F2D59"/>
                          </a:solidFill>
                          <a:latin typeface="Plus Jakarta Sans"/>
                          <a:ea typeface="Plus Jakarta Sans"/>
                          <a:cs typeface="Plus Jakarta Sans"/>
                          <a:sym typeface="Plus Jakarta Sans"/>
                        </a:rPr>
                        <a:t>AA - BA - BB</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tc>
                  <a:txBody>
                    <a:bodyPr/>
                    <a:lstStyle/>
                    <a:p>
                      <a:pPr marL="0" marR="0" lvl="0" indent="0" algn="ctr" rtl="0">
                        <a:spcBef>
                          <a:spcPts val="0"/>
                        </a:spcBef>
                        <a:spcAft>
                          <a:spcPts val="0"/>
                        </a:spcAft>
                        <a:buNone/>
                      </a:pPr>
                      <a:r>
                        <a:rPr lang="en-US" sz="1350" b="0" i="0" u="none" strike="noStrike" cap="none">
                          <a:solidFill>
                            <a:srgbClr val="000000"/>
                          </a:solidFill>
                          <a:latin typeface="Plus Jakarta Sans"/>
                          <a:ea typeface="Plus Jakarta Sans"/>
                          <a:cs typeface="Plus Jakarta Sans"/>
                          <a:sym typeface="Plus Jakarta Sans"/>
                        </a:rPr>
                        <a:t>4.00 - 3.50 - 3.00</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tc>
                  <a:txBody>
                    <a:bodyPr/>
                    <a:lstStyle/>
                    <a:p>
                      <a:pPr marL="0" marR="0" lvl="0" indent="0" algn="l" rtl="0">
                        <a:spcBef>
                          <a:spcPts val="0"/>
                        </a:spcBef>
                        <a:spcAft>
                          <a:spcPts val="0"/>
                        </a:spcAft>
                        <a:buNone/>
                      </a:pPr>
                      <a:r>
                        <a:rPr lang="en-US" sz="1350" b="1" i="0" u="none" strike="noStrike" cap="none">
                          <a:solidFill>
                            <a:srgbClr val="15803D"/>
                          </a:solidFill>
                          <a:latin typeface="Plus Jakarta Sans"/>
                          <a:ea typeface="Plus Jakarta Sans"/>
                          <a:cs typeface="Plus Jakarta Sans"/>
                          <a:sym typeface="Plus Jakarta Sans"/>
                        </a:rPr>
                        <a:t>Pekiyi / İyi</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tc>
                  <a:txBody>
                    <a:bodyPr/>
                    <a:lstStyle/>
                    <a:p>
                      <a:pPr marL="0" marR="0" lvl="0" indent="0" algn="l" rtl="0">
                        <a:spcBef>
                          <a:spcPts val="0"/>
                        </a:spcBef>
                        <a:spcAft>
                          <a:spcPts val="0"/>
                        </a:spcAft>
                        <a:buNone/>
                      </a:pPr>
                      <a:r>
                        <a:rPr lang="en-US" sz="1350" b="0" i="0" u="none" strike="noStrike" cap="none">
                          <a:solidFill>
                            <a:srgbClr val="475569"/>
                          </a:solidFill>
                          <a:latin typeface="Plus Jakarta Sans"/>
                          <a:ea typeface="Plus Jakarta Sans"/>
                          <a:cs typeface="Plus Jakarta Sans"/>
                          <a:sym typeface="Plus Jakarta Sans"/>
                        </a:rPr>
                        <a:t>Doğrudan Başarılı</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extLst>
                  <a:ext uri="{0D108BD9-81ED-4DB2-BD59-A6C34878D82A}">
                    <a16:rowId xmlns:a16="http://schemas.microsoft.com/office/drawing/2014/main" xmlns="" val="10001"/>
                  </a:ext>
                </a:extLst>
              </a:tr>
              <a:tr h="460375">
                <a:tc>
                  <a:txBody>
                    <a:bodyPr/>
                    <a:lstStyle/>
                    <a:p>
                      <a:pPr marL="0" marR="0" lvl="0" indent="0" algn="l" rtl="0">
                        <a:spcBef>
                          <a:spcPts val="0"/>
                        </a:spcBef>
                        <a:spcAft>
                          <a:spcPts val="0"/>
                        </a:spcAft>
                        <a:buNone/>
                      </a:pPr>
                      <a:r>
                        <a:rPr lang="en-US" sz="1350" b="1" i="0" u="none" strike="noStrike" cap="none">
                          <a:solidFill>
                            <a:srgbClr val="0F2D59"/>
                          </a:solidFill>
                          <a:latin typeface="Plus Jakarta Sans"/>
                          <a:ea typeface="Plus Jakarta Sans"/>
                          <a:cs typeface="Plus Jakarta Sans"/>
                          <a:sym typeface="Plus Jakarta Sans"/>
                        </a:rPr>
                        <a:t>CB - CC</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None/>
                      </a:pPr>
                      <a:r>
                        <a:rPr lang="en-US" sz="1350" b="0" i="0" u="none" strike="noStrike" cap="none">
                          <a:solidFill>
                            <a:srgbClr val="000000"/>
                          </a:solidFill>
                          <a:latin typeface="Plus Jakarta Sans"/>
                          <a:ea typeface="Plus Jakarta Sans"/>
                          <a:cs typeface="Plus Jakarta Sans"/>
                          <a:sym typeface="Plus Jakarta Sans"/>
                        </a:rPr>
                        <a:t>2.50 - 2.00</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350" b="1" i="0" u="none" strike="noStrike" cap="none">
                          <a:solidFill>
                            <a:srgbClr val="15803D"/>
                          </a:solidFill>
                          <a:latin typeface="Plus Jakarta Sans"/>
                          <a:ea typeface="Plus Jakarta Sans"/>
                          <a:cs typeface="Plus Jakarta Sans"/>
                          <a:sym typeface="Plus Jakarta Sans"/>
                        </a:rPr>
                        <a:t>Orta / Geçer</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350" b="0" i="0" u="none" strike="noStrike" cap="none">
                          <a:solidFill>
                            <a:srgbClr val="475569"/>
                          </a:solidFill>
                          <a:latin typeface="Plus Jakarta Sans"/>
                          <a:ea typeface="Plus Jakarta Sans"/>
                          <a:cs typeface="Plus Jakarta Sans"/>
                          <a:sym typeface="Plus Jakarta Sans"/>
                        </a:rPr>
                        <a:t>Doğrudan Başarılı</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extLst>
                  <a:ext uri="{0D108BD9-81ED-4DB2-BD59-A6C34878D82A}">
                    <a16:rowId xmlns:a16="http://schemas.microsoft.com/office/drawing/2014/main" xmlns="" val="10002"/>
                  </a:ext>
                </a:extLst>
              </a:tr>
              <a:tr h="460375">
                <a:tc>
                  <a:txBody>
                    <a:bodyPr/>
                    <a:lstStyle/>
                    <a:p>
                      <a:pPr marL="0" marR="0" lvl="0" indent="0" algn="l" rtl="0">
                        <a:spcBef>
                          <a:spcPts val="0"/>
                        </a:spcBef>
                        <a:spcAft>
                          <a:spcPts val="0"/>
                        </a:spcAft>
                        <a:buNone/>
                      </a:pPr>
                      <a:r>
                        <a:rPr lang="en-US" sz="1350" b="1" i="0" u="none" strike="noStrike" cap="none">
                          <a:solidFill>
                            <a:srgbClr val="B45309"/>
                          </a:solidFill>
                          <a:latin typeface="Plus Jakarta Sans"/>
                          <a:ea typeface="Plus Jakarta Sans"/>
                          <a:cs typeface="Plus Jakarta Sans"/>
                          <a:sym typeface="Plus Jakarta Sans"/>
                        </a:rPr>
                        <a:t>DC - DD</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tc>
                  <a:txBody>
                    <a:bodyPr/>
                    <a:lstStyle/>
                    <a:p>
                      <a:pPr marL="0" marR="0" lvl="0" indent="0" algn="ctr" rtl="0">
                        <a:spcBef>
                          <a:spcPts val="0"/>
                        </a:spcBef>
                        <a:spcAft>
                          <a:spcPts val="0"/>
                        </a:spcAft>
                        <a:buNone/>
                      </a:pPr>
                      <a:r>
                        <a:rPr lang="en-US" sz="1350" b="0" i="0" u="none" strike="noStrike" cap="none">
                          <a:solidFill>
                            <a:srgbClr val="000000"/>
                          </a:solidFill>
                          <a:latin typeface="Plus Jakarta Sans"/>
                          <a:ea typeface="Plus Jakarta Sans"/>
                          <a:cs typeface="Plus Jakarta Sans"/>
                          <a:sym typeface="Plus Jakarta Sans"/>
                        </a:rPr>
                        <a:t>1.50 - 1.00</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tc>
                  <a:txBody>
                    <a:bodyPr/>
                    <a:lstStyle/>
                    <a:p>
                      <a:pPr marL="0" marR="0" lvl="0" indent="0" algn="l" rtl="0">
                        <a:spcBef>
                          <a:spcPts val="0"/>
                        </a:spcBef>
                        <a:spcAft>
                          <a:spcPts val="0"/>
                        </a:spcAft>
                        <a:buNone/>
                      </a:pPr>
                      <a:r>
                        <a:rPr lang="en-US" sz="1350" b="1" i="0" u="none" strike="noStrike" cap="none">
                          <a:solidFill>
                            <a:srgbClr val="B45309"/>
                          </a:solidFill>
                          <a:latin typeface="Plus Jakarta Sans"/>
                          <a:ea typeface="Plus Jakarta Sans"/>
                          <a:cs typeface="Plus Jakarta Sans"/>
                          <a:sym typeface="Plus Jakarta Sans"/>
                        </a:rPr>
                        <a:t>Koşullu Başarılı</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tc>
                  <a:txBody>
                    <a:bodyPr/>
                    <a:lstStyle/>
                    <a:p>
                      <a:pPr marL="0" marR="0" lvl="0" indent="0" algn="l" rtl="0">
                        <a:spcBef>
                          <a:spcPts val="0"/>
                        </a:spcBef>
                        <a:spcAft>
                          <a:spcPts val="0"/>
                        </a:spcAft>
                        <a:buNone/>
                      </a:pPr>
                      <a:r>
                        <a:rPr lang="en-US" sz="1350" b="0" i="0" u="none" strike="noStrike" cap="none">
                          <a:solidFill>
                            <a:srgbClr val="475569"/>
                          </a:solidFill>
                          <a:latin typeface="Plus Jakarta Sans"/>
                          <a:ea typeface="Plus Jakarta Sans"/>
                          <a:cs typeface="Plus Jakarta Sans"/>
                          <a:sym typeface="Plus Jakarta Sans"/>
                        </a:rPr>
                        <a:t>Dönem AGNO 2.00 ve üzeri ise geçer</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extLst>
                  <a:ext uri="{0D108BD9-81ED-4DB2-BD59-A6C34878D82A}">
                    <a16:rowId xmlns:a16="http://schemas.microsoft.com/office/drawing/2014/main" xmlns="" val="10003"/>
                  </a:ext>
                </a:extLst>
              </a:tr>
              <a:tr h="460375">
                <a:tc>
                  <a:txBody>
                    <a:bodyPr/>
                    <a:lstStyle/>
                    <a:p>
                      <a:pPr marL="0" marR="0" lvl="0" indent="0" algn="l" rtl="0">
                        <a:spcBef>
                          <a:spcPts val="0"/>
                        </a:spcBef>
                        <a:spcAft>
                          <a:spcPts val="0"/>
                        </a:spcAft>
                        <a:buNone/>
                      </a:pPr>
                      <a:r>
                        <a:rPr lang="en-US" sz="1350" b="1" i="0" u="none" strike="noStrike" cap="none">
                          <a:solidFill>
                            <a:srgbClr val="B91C1C"/>
                          </a:solidFill>
                          <a:latin typeface="Plus Jakarta Sans"/>
                          <a:ea typeface="Plus Jakarta Sans"/>
                          <a:cs typeface="Plus Jakarta Sans"/>
                          <a:sym typeface="Plus Jakarta Sans"/>
                        </a:rPr>
                        <a:t>FF</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None/>
                      </a:pPr>
                      <a:r>
                        <a:rPr lang="en-US" sz="1350" b="0" i="0" u="none" strike="noStrike" cap="none">
                          <a:solidFill>
                            <a:srgbClr val="000000"/>
                          </a:solidFill>
                          <a:latin typeface="Plus Jakarta Sans"/>
                          <a:ea typeface="Plus Jakarta Sans"/>
                          <a:cs typeface="Plus Jakarta Sans"/>
                          <a:sym typeface="Plus Jakarta Sans"/>
                        </a:rPr>
                        <a:t>0.00</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350" b="1" i="0" u="none" strike="noStrike" cap="none">
                          <a:solidFill>
                            <a:srgbClr val="B91C1C"/>
                          </a:solidFill>
                          <a:latin typeface="Plus Jakarta Sans"/>
                          <a:ea typeface="Plus Jakarta Sans"/>
                          <a:cs typeface="Plus Jakarta Sans"/>
                          <a:sym typeface="Plus Jakarta Sans"/>
                        </a:rPr>
                        <a:t>Başarısız</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350" b="0" i="0" u="none" strike="noStrike" cap="none">
                          <a:solidFill>
                            <a:srgbClr val="475569"/>
                          </a:solidFill>
                          <a:latin typeface="Plus Jakarta Sans"/>
                          <a:ea typeface="Plus Jakarta Sans"/>
                          <a:cs typeface="Plus Jakarta Sans"/>
                          <a:sym typeface="Plus Jakarta Sans"/>
                        </a:rPr>
                        <a:t>Dersin yeniden alınması zorunludur</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extLst>
                  <a:ext uri="{0D108BD9-81ED-4DB2-BD59-A6C34878D82A}">
                    <a16:rowId xmlns:a16="http://schemas.microsoft.com/office/drawing/2014/main" xmlns="" val="10004"/>
                  </a:ext>
                </a:extLst>
              </a:tr>
              <a:tr h="460375">
                <a:tc>
                  <a:txBody>
                    <a:bodyPr/>
                    <a:lstStyle/>
                    <a:p>
                      <a:pPr marL="0" marR="0" lvl="0" indent="0" algn="l" rtl="0">
                        <a:spcBef>
                          <a:spcPts val="0"/>
                        </a:spcBef>
                        <a:spcAft>
                          <a:spcPts val="0"/>
                        </a:spcAft>
                        <a:buNone/>
                      </a:pPr>
                      <a:r>
                        <a:rPr lang="en-US" sz="1350" b="1" i="0" u="none" strike="noStrike" cap="none">
                          <a:solidFill>
                            <a:srgbClr val="B91C1C"/>
                          </a:solidFill>
                          <a:latin typeface="Plus Jakarta Sans"/>
                          <a:ea typeface="Plus Jakarta Sans"/>
                          <a:cs typeface="Plus Jakarta Sans"/>
                          <a:sym typeface="Plus Jakarta Sans"/>
                        </a:rPr>
                        <a:t>Z</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None/>
                      </a:pPr>
                      <a:r>
                        <a:rPr lang="en-US" sz="1350" b="0" i="0" u="none" strike="noStrike" cap="none">
                          <a:solidFill>
                            <a:srgbClr val="000000"/>
                          </a:solidFill>
                          <a:latin typeface="Plus Jakarta Sans"/>
                          <a:ea typeface="Plus Jakarta Sans"/>
                          <a:cs typeface="Plus Jakarta Sans"/>
                          <a:sym typeface="Plus Jakarta Sans"/>
                        </a:rPr>
                        <a:t>0.00</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350" b="1" i="0" u="none" strike="noStrike" cap="none">
                          <a:solidFill>
                            <a:srgbClr val="B91C1C"/>
                          </a:solidFill>
                          <a:latin typeface="Plus Jakarta Sans"/>
                          <a:ea typeface="Plus Jakarta Sans"/>
                          <a:cs typeface="Plus Jakarta Sans"/>
                          <a:sym typeface="Plus Jakarta Sans"/>
                        </a:rPr>
                        <a:t>Devamsız</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350" b="0" i="0" u="none" strike="noStrike" cap="none">
                          <a:solidFill>
                            <a:srgbClr val="475569"/>
                          </a:solidFill>
                          <a:latin typeface="Plus Jakarta Sans"/>
                          <a:ea typeface="Plus Jakarta Sans"/>
                          <a:cs typeface="Plus Jakarta Sans"/>
                          <a:sym typeface="Plus Jakarta Sans"/>
                        </a:rPr>
                        <a:t>Dönem sonu sınavına girme hakkı yoktur</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FFFF"/>
                    </a:solidFill>
                  </a:tcPr>
                </a:tc>
                <a:extLst>
                  <a:ext uri="{0D108BD9-81ED-4DB2-BD59-A6C34878D82A}">
                    <a16:rowId xmlns:a16="http://schemas.microsoft.com/office/drawing/2014/main" xmlns="" val="10005"/>
                  </a:ext>
                </a:extLst>
              </a:tr>
            </a:tbl>
          </a:graphicData>
        </a:graphic>
      </p:graphicFrame>
      <p:sp>
        <p:nvSpPr>
          <p:cNvPr id="168" name="Google Shape;168;p18"/>
          <p:cNvSpPr txBox="1"/>
          <p:nvPr/>
        </p:nvSpPr>
        <p:spPr>
          <a:xfrm>
            <a:off x="609600" y="457200"/>
            <a:ext cx="11582400" cy="1714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50" b="1" i="0" u="none" strike="noStrike" cap="none">
                <a:solidFill>
                  <a:srgbClr val="B45309"/>
                </a:solidFill>
                <a:latin typeface="Plus Jakarta Sans"/>
                <a:ea typeface="Plus Jakarta Sans"/>
                <a:cs typeface="Plus Jakarta Sans"/>
                <a:sym typeface="Plus Jakarta Sans"/>
              </a:rPr>
              <a:t>DEĞERLENDIRME</a:t>
            </a:r>
            <a:endParaRPr/>
          </a:p>
        </p:txBody>
      </p:sp>
      <p:sp>
        <p:nvSpPr>
          <p:cNvPr id="169" name="Google Shape;169;p18"/>
          <p:cNvSpPr txBox="1"/>
          <p:nvPr/>
        </p:nvSpPr>
        <p:spPr>
          <a:xfrm>
            <a:off x="609600" y="704850"/>
            <a:ext cx="11582400" cy="38859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2550" b="1" i="0" u="none" strike="noStrike" cap="none">
                <a:solidFill>
                  <a:srgbClr val="0F2D59"/>
                </a:solidFill>
                <a:latin typeface="Playfair Display"/>
                <a:ea typeface="Playfair Display"/>
                <a:cs typeface="Playfair Display"/>
                <a:sym typeface="Playfair Display"/>
              </a:rPr>
              <a:t>Harf Notları ve Başarı Baremleri</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73"/>
        <p:cNvGrpSpPr/>
        <p:nvPr/>
      </p:nvGrpSpPr>
      <p:grpSpPr>
        <a:xfrm>
          <a:off x="0" y="0"/>
          <a:ext cx="0" cy="0"/>
          <a:chOff x="0" y="0"/>
          <a:chExt cx="0" cy="0"/>
        </a:xfrm>
      </p:grpSpPr>
      <p:sp>
        <p:nvSpPr>
          <p:cNvPr id="174" name="Google Shape;174;p19"/>
          <p:cNvSpPr/>
          <p:nvPr/>
        </p:nvSpPr>
        <p:spPr>
          <a:xfrm>
            <a:off x="609600" y="3023145"/>
            <a:ext cx="2600325" cy="1524000"/>
          </a:xfrm>
          <a:prstGeom prst="roundRect">
            <a:avLst>
              <a:gd name="adj" fmla="val 5000"/>
            </a:avLst>
          </a:prstGeom>
          <a:solidFill>
            <a:srgbClr val="F8FAF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75" name="Google Shape;175;p19"/>
          <p:cNvSpPr/>
          <p:nvPr/>
        </p:nvSpPr>
        <p:spPr>
          <a:xfrm>
            <a:off x="3400425" y="3023145"/>
            <a:ext cx="2600325" cy="1524000"/>
          </a:xfrm>
          <a:prstGeom prst="roundRect">
            <a:avLst>
              <a:gd name="adj" fmla="val 5000"/>
            </a:avLst>
          </a:prstGeom>
          <a:solidFill>
            <a:srgbClr val="F8FAF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76" name="Google Shape;176;p19"/>
          <p:cNvSpPr/>
          <p:nvPr/>
        </p:nvSpPr>
        <p:spPr>
          <a:xfrm>
            <a:off x="6191250" y="3023145"/>
            <a:ext cx="2600325" cy="1524000"/>
          </a:xfrm>
          <a:prstGeom prst="roundRect">
            <a:avLst>
              <a:gd name="adj" fmla="val 5000"/>
            </a:avLst>
          </a:prstGeom>
          <a:solidFill>
            <a:srgbClr val="F8FAF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77" name="Google Shape;177;p19"/>
          <p:cNvSpPr/>
          <p:nvPr/>
        </p:nvSpPr>
        <p:spPr>
          <a:xfrm>
            <a:off x="8982075" y="3023145"/>
            <a:ext cx="2600325" cy="1524000"/>
          </a:xfrm>
          <a:prstGeom prst="roundRect">
            <a:avLst>
              <a:gd name="adj" fmla="val 5000"/>
            </a:avLst>
          </a:prstGeom>
          <a:solidFill>
            <a:srgbClr val="F8FAF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78" name="Google Shape;178;p19"/>
          <p:cNvSpPr/>
          <p:nvPr/>
        </p:nvSpPr>
        <p:spPr>
          <a:xfrm>
            <a:off x="609600" y="3023145"/>
            <a:ext cx="2600325" cy="38100"/>
          </a:xfrm>
          <a:prstGeom prst="rect">
            <a:avLst/>
          </a:prstGeom>
          <a:solidFill>
            <a:srgbClr val="0F2D5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79" name="Google Shape;179;p19"/>
          <p:cNvSpPr/>
          <p:nvPr/>
        </p:nvSpPr>
        <p:spPr>
          <a:xfrm>
            <a:off x="3400425" y="3023145"/>
            <a:ext cx="2600325" cy="38100"/>
          </a:xfrm>
          <a:prstGeom prst="rect">
            <a:avLst/>
          </a:prstGeom>
          <a:solidFill>
            <a:srgbClr val="0F2D5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80" name="Google Shape;180;p19"/>
          <p:cNvSpPr/>
          <p:nvPr/>
        </p:nvSpPr>
        <p:spPr>
          <a:xfrm>
            <a:off x="6191250" y="3023145"/>
            <a:ext cx="2600325" cy="38100"/>
          </a:xfrm>
          <a:prstGeom prst="rect">
            <a:avLst/>
          </a:prstGeom>
          <a:solidFill>
            <a:srgbClr val="0F2D5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81" name="Google Shape;181;p19"/>
          <p:cNvSpPr/>
          <p:nvPr/>
        </p:nvSpPr>
        <p:spPr>
          <a:xfrm>
            <a:off x="8982075" y="3023145"/>
            <a:ext cx="2600325" cy="38100"/>
          </a:xfrm>
          <a:prstGeom prst="rect">
            <a:avLst/>
          </a:prstGeom>
          <a:solidFill>
            <a:srgbClr val="0F2D5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82" name="Google Shape;182;p19"/>
          <p:cNvSpPr txBox="1"/>
          <p:nvPr/>
        </p:nvSpPr>
        <p:spPr>
          <a:xfrm>
            <a:off x="609600" y="457200"/>
            <a:ext cx="11582400" cy="1714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50" b="1" i="0" u="none" strike="noStrike" cap="none">
                <a:solidFill>
                  <a:srgbClr val="B45309"/>
                </a:solidFill>
                <a:latin typeface="Plus Jakarta Sans"/>
                <a:ea typeface="Plus Jakarta Sans"/>
                <a:cs typeface="Plus Jakarta Sans"/>
                <a:sym typeface="Plus Jakarta Sans"/>
              </a:rPr>
              <a:t>ZAMAN PLANLAMASI</a:t>
            </a:r>
            <a:endParaRPr/>
          </a:p>
        </p:txBody>
      </p:sp>
      <p:sp>
        <p:nvSpPr>
          <p:cNvPr id="183" name="Google Shape;183;p19"/>
          <p:cNvSpPr txBox="1"/>
          <p:nvPr/>
        </p:nvSpPr>
        <p:spPr>
          <a:xfrm>
            <a:off x="609600" y="704850"/>
            <a:ext cx="11582400" cy="38859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2550" b="1" i="0" u="none" strike="noStrike" cap="none">
                <a:solidFill>
                  <a:srgbClr val="0F2D59"/>
                </a:solidFill>
                <a:latin typeface="Playfair Display"/>
                <a:ea typeface="Playfair Display"/>
                <a:cs typeface="Playfair Display"/>
                <a:sym typeface="Playfair Display"/>
              </a:rPr>
              <a:t>Akademik Takvim Döngüsü</a:t>
            </a:r>
            <a:endParaRPr/>
          </a:p>
        </p:txBody>
      </p:sp>
      <p:sp>
        <p:nvSpPr>
          <p:cNvPr id="184" name="Google Shape;184;p19"/>
          <p:cNvSpPr txBox="1"/>
          <p:nvPr/>
        </p:nvSpPr>
        <p:spPr>
          <a:xfrm>
            <a:off x="800100" y="3289845"/>
            <a:ext cx="2774156" cy="1809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25" b="1" i="0" u="none" strike="noStrike" cap="none">
                <a:solidFill>
                  <a:srgbClr val="B45309"/>
                </a:solidFill>
                <a:latin typeface="Plus Jakarta Sans"/>
                <a:ea typeface="Plus Jakarta Sans"/>
                <a:cs typeface="Plus Jakarta Sans"/>
                <a:sym typeface="Plus Jakarta Sans"/>
              </a:rPr>
              <a:t>1. AŞAMA</a:t>
            </a:r>
            <a:endParaRPr/>
          </a:p>
        </p:txBody>
      </p:sp>
      <p:sp>
        <p:nvSpPr>
          <p:cNvPr id="185" name="Google Shape;185;p19"/>
          <p:cNvSpPr txBox="1"/>
          <p:nvPr/>
        </p:nvSpPr>
        <p:spPr>
          <a:xfrm>
            <a:off x="800100" y="3547020"/>
            <a:ext cx="2912864" cy="2381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500" b="1" i="0" u="none" strike="noStrike" cap="none">
                <a:solidFill>
                  <a:srgbClr val="0F2D59"/>
                </a:solidFill>
                <a:latin typeface="Plus Jakarta Sans"/>
                <a:ea typeface="Plus Jakarta Sans"/>
                <a:cs typeface="Plus Jakarta Sans"/>
                <a:sym typeface="Plus Jakarta Sans"/>
              </a:rPr>
              <a:t>Ders Kaydı</a:t>
            </a:r>
            <a:endParaRPr/>
          </a:p>
        </p:txBody>
      </p:sp>
      <p:sp>
        <p:nvSpPr>
          <p:cNvPr id="186" name="Google Shape;186;p19"/>
          <p:cNvSpPr txBox="1"/>
          <p:nvPr/>
        </p:nvSpPr>
        <p:spPr>
          <a:xfrm>
            <a:off x="800100" y="3880395"/>
            <a:ext cx="2314575" cy="4381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0" i="0" u="none" strike="noStrike" cap="none">
                <a:solidFill>
                  <a:srgbClr val="475569"/>
                </a:solidFill>
                <a:latin typeface="Plus Jakarta Sans"/>
                <a:ea typeface="Plus Jakarta Sans"/>
                <a:cs typeface="Plus Jakarta Sans"/>
                <a:sym typeface="Plus Jakarta Sans"/>
              </a:rPr>
              <a:t>ÖBS üzerinden ders seçimi ve danışman onayı.</a:t>
            </a:r>
            <a:endParaRPr/>
          </a:p>
        </p:txBody>
      </p:sp>
      <p:sp>
        <p:nvSpPr>
          <p:cNvPr id="187" name="Google Shape;187;p19"/>
          <p:cNvSpPr txBox="1"/>
          <p:nvPr/>
        </p:nvSpPr>
        <p:spPr>
          <a:xfrm>
            <a:off x="3590925" y="3289845"/>
            <a:ext cx="2774156" cy="1809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25" b="1" i="0" u="none" strike="noStrike" cap="none">
                <a:solidFill>
                  <a:srgbClr val="B45309"/>
                </a:solidFill>
                <a:latin typeface="Plus Jakarta Sans"/>
                <a:ea typeface="Plus Jakarta Sans"/>
                <a:cs typeface="Plus Jakarta Sans"/>
                <a:sym typeface="Plus Jakarta Sans"/>
              </a:rPr>
              <a:t>2. AŞAMA</a:t>
            </a:r>
            <a:endParaRPr/>
          </a:p>
        </p:txBody>
      </p:sp>
      <p:sp>
        <p:nvSpPr>
          <p:cNvPr id="188" name="Google Shape;188;p19"/>
          <p:cNvSpPr txBox="1"/>
          <p:nvPr/>
        </p:nvSpPr>
        <p:spPr>
          <a:xfrm>
            <a:off x="3590925" y="3547020"/>
            <a:ext cx="2912864" cy="2381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500" b="1" i="0" u="none" strike="noStrike" cap="none">
                <a:solidFill>
                  <a:srgbClr val="0F2D59"/>
                </a:solidFill>
                <a:latin typeface="Plus Jakarta Sans"/>
                <a:ea typeface="Plus Jakarta Sans"/>
                <a:cs typeface="Plus Jakarta Sans"/>
                <a:sym typeface="Plus Jakarta Sans"/>
              </a:rPr>
              <a:t>Ekle / Bırak</a:t>
            </a:r>
            <a:endParaRPr/>
          </a:p>
        </p:txBody>
      </p:sp>
      <p:sp>
        <p:nvSpPr>
          <p:cNvPr id="189" name="Google Shape;189;p19"/>
          <p:cNvSpPr txBox="1"/>
          <p:nvPr/>
        </p:nvSpPr>
        <p:spPr>
          <a:xfrm>
            <a:off x="3590925" y="3880395"/>
            <a:ext cx="2314575" cy="4381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0" i="0" u="none" strike="noStrike" cap="none">
                <a:solidFill>
                  <a:srgbClr val="475569"/>
                </a:solidFill>
                <a:latin typeface="Plus Jakarta Sans"/>
                <a:ea typeface="Plus Jakarta Sans"/>
                <a:cs typeface="Plus Jakarta Sans"/>
                <a:sym typeface="Plus Jakarta Sans"/>
              </a:rPr>
              <a:t>İlk iki haftada ders değiştirme olanağı.</a:t>
            </a:r>
            <a:endParaRPr/>
          </a:p>
        </p:txBody>
      </p:sp>
      <p:sp>
        <p:nvSpPr>
          <p:cNvPr id="190" name="Google Shape;190;p19"/>
          <p:cNvSpPr txBox="1"/>
          <p:nvPr/>
        </p:nvSpPr>
        <p:spPr>
          <a:xfrm>
            <a:off x="6381750" y="3289845"/>
            <a:ext cx="2774156" cy="1809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25" b="1" i="0" u="none" strike="noStrike" cap="none">
                <a:solidFill>
                  <a:srgbClr val="B45309"/>
                </a:solidFill>
                <a:latin typeface="Plus Jakarta Sans"/>
                <a:ea typeface="Plus Jakarta Sans"/>
                <a:cs typeface="Plus Jakarta Sans"/>
                <a:sym typeface="Plus Jakarta Sans"/>
              </a:rPr>
              <a:t>3. AŞAMA</a:t>
            </a:r>
            <a:endParaRPr/>
          </a:p>
        </p:txBody>
      </p:sp>
      <p:sp>
        <p:nvSpPr>
          <p:cNvPr id="191" name="Google Shape;191;p19"/>
          <p:cNvSpPr txBox="1"/>
          <p:nvPr/>
        </p:nvSpPr>
        <p:spPr>
          <a:xfrm>
            <a:off x="6381750" y="3547020"/>
            <a:ext cx="2912864" cy="2381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500" b="1" i="0" u="none" strike="noStrike" cap="none">
                <a:solidFill>
                  <a:srgbClr val="0F2D59"/>
                </a:solidFill>
                <a:latin typeface="Plus Jakarta Sans"/>
                <a:ea typeface="Plus Jakarta Sans"/>
                <a:cs typeface="Plus Jakarta Sans"/>
                <a:sym typeface="Plus Jakarta Sans"/>
              </a:rPr>
              <a:t>Ara Sınavlar</a:t>
            </a:r>
            <a:endParaRPr/>
          </a:p>
        </p:txBody>
      </p:sp>
      <p:sp>
        <p:nvSpPr>
          <p:cNvPr id="192" name="Google Shape;192;p19"/>
          <p:cNvSpPr txBox="1"/>
          <p:nvPr/>
        </p:nvSpPr>
        <p:spPr>
          <a:xfrm>
            <a:off x="6381750" y="3880395"/>
            <a:ext cx="2314575" cy="4381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0" i="0" u="none" strike="noStrike" cap="none">
                <a:solidFill>
                  <a:srgbClr val="475569"/>
                </a:solidFill>
                <a:latin typeface="Plus Jakarta Sans"/>
                <a:ea typeface="Plus Jakarta Sans"/>
                <a:cs typeface="Plus Jakarta Sans"/>
                <a:sym typeface="Plus Jakarta Sans"/>
              </a:rPr>
              <a:t>8. ve 9. haftalarda vize oturumları.</a:t>
            </a:r>
            <a:endParaRPr/>
          </a:p>
        </p:txBody>
      </p:sp>
      <p:sp>
        <p:nvSpPr>
          <p:cNvPr id="193" name="Google Shape;193;p19"/>
          <p:cNvSpPr txBox="1"/>
          <p:nvPr/>
        </p:nvSpPr>
        <p:spPr>
          <a:xfrm>
            <a:off x="9172575" y="3289845"/>
            <a:ext cx="2774156" cy="1809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25" b="1" i="0" u="none" strike="noStrike" cap="none">
                <a:solidFill>
                  <a:srgbClr val="B45309"/>
                </a:solidFill>
                <a:latin typeface="Plus Jakarta Sans"/>
                <a:ea typeface="Plus Jakarta Sans"/>
                <a:cs typeface="Plus Jakarta Sans"/>
                <a:sym typeface="Plus Jakarta Sans"/>
              </a:rPr>
              <a:t>4. AŞAMA</a:t>
            </a:r>
            <a:endParaRPr/>
          </a:p>
        </p:txBody>
      </p:sp>
      <p:sp>
        <p:nvSpPr>
          <p:cNvPr id="194" name="Google Shape;194;p19"/>
          <p:cNvSpPr txBox="1"/>
          <p:nvPr/>
        </p:nvSpPr>
        <p:spPr>
          <a:xfrm>
            <a:off x="9172575" y="3547020"/>
            <a:ext cx="2912864" cy="2381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500" b="1" i="0" u="none" strike="noStrike" cap="none">
                <a:solidFill>
                  <a:srgbClr val="0F2D59"/>
                </a:solidFill>
                <a:latin typeface="Plus Jakarta Sans"/>
                <a:ea typeface="Plus Jakarta Sans"/>
                <a:cs typeface="Plus Jakarta Sans"/>
                <a:sym typeface="Plus Jakarta Sans"/>
              </a:rPr>
              <a:t>Finaller</a:t>
            </a:r>
            <a:endParaRPr/>
          </a:p>
        </p:txBody>
      </p:sp>
      <p:sp>
        <p:nvSpPr>
          <p:cNvPr id="195" name="Google Shape;195;p19"/>
          <p:cNvSpPr txBox="1"/>
          <p:nvPr/>
        </p:nvSpPr>
        <p:spPr>
          <a:xfrm>
            <a:off x="9172575" y="3880395"/>
            <a:ext cx="2314575" cy="4381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0" i="0" u="none" strike="noStrike" cap="none">
                <a:solidFill>
                  <a:srgbClr val="475569"/>
                </a:solidFill>
                <a:latin typeface="Plus Jakarta Sans"/>
                <a:ea typeface="Plus Jakarta Sans"/>
                <a:cs typeface="Plus Jakarta Sans"/>
                <a:sym typeface="Plus Jakarta Sans"/>
              </a:rPr>
              <a:t>Yarıyıl sonu sınavları ve bütünleme hakkı.</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99"/>
        <p:cNvGrpSpPr/>
        <p:nvPr/>
      </p:nvGrpSpPr>
      <p:grpSpPr>
        <a:xfrm>
          <a:off x="0" y="0"/>
          <a:ext cx="0" cy="0"/>
          <a:chOff x="0" y="0"/>
          <a:chExt cx="0" cy="0"/>
        </a:xfrm>
      </p:grpSpPr>
      <p:sp>
        <p:nvSpPr>
          <p:cNvPr id="200" name="Google Shape;200;p20"/>
          <p:cNvSpPr/>
          <p:nvPr/>
        </p:nvSpPr>
        <p:spPr>
          <a:xfrm>
            <a:off x="609600" y="2713583"/>
            <a:ext cx="3505200" cy="2143125"/>
          </a:xfrm>
          <a:prstGeom prst="roundRect">
            <a:avLst>
              <a:gd name="adj" fmla="val 3555"/>
            </a:avLst>
          </a:prstGeom>
          <a:solidFill>
            <a:srgbClr val="F8FAF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01" name="Google Shape;201;p20"/>
          <p:cNvSpPr/>
          <p:nvPr/>
        </p:nvSpPr>
        <p:spPr>
          <a:xfrm>
            <a:off x="4343400" y="2713583"/>
            <a:ext cx="3505200" cy="2143125"/>
          </a:xfrm>
          <a:prstGeom prst="roundRect">
            <a:avLst>
              <a:gd name="adj" fmla="val 3555"/>
            </a:avLst>
          </a:prstGeom>
          <a:solidFill>
            <a:srgbClr val="F8FAF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02" name="Google Shape;202;p20"/>
          <p:cNvSpPr/>
          <p:nvPr/>
        </p:nvSpPr>
        <p:spPr>
          <a:xfrm>
            <a:off x="8077200" y="2713583"/>
            <a:ext cx="3505200" cy="2143125"/>
          </a:xfrm>
          <a:prstGeom prst="roundRect">
            <a:avLst>
              <a:gd name="adj" fmla="val 3555"/>
            </a:avLst>
          </a:prstGeom>
          <a:solidFill>
            <a:srgbClr val="F8FAF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203" name="Google Shape;203;p20" descr="image.png"/>
          <p:cNvPicPr preferRelativeResize="0"/>
          <p:nvPr/>
        </p:nvPicPr>
        <p:blipFill rotWithShape="1">
          <a:blip r:embed="rId3">
            <a:alphaModFix/>
          </a:blip>
          <a:srcRect/>
          <a:stretch/>
        </p:blipFill>
        <p:spPr>
          <a:xfrm>
            <a:off x="838200" y="3018383"/>
            <a:ext cx="3048000" cy="304800"/>
          </a:xfrm>
          <a:prstGeom prst="rect">
            <a:avLst/>
          </a:prstGeom>
          <a:noFill/>
          <a:ln>
            <a:noFill/>
          </a:ln>
        </p:spPr>
      </p:pic>
      <p:pic>
        <p:nvPicPr>
          <p:cNvPr id="204" name="Google Shape;204;p20" descr="image.png"/>
          <p:cNvPicPr preferRelativeResize="0"/>
          <p:nvPr/>
        </p:nvPicPr>
        <p:blipFill rotWithShape="1">
          <a:blip r:embed="rId4">
            <a:alphaModFix/>
          </a:blip>
          <a:srcRect/>
          <a:stretch/>
        </p:blipFill>
        <p:spPr>
          <a:xfrm>
            <a:off x="4572000" y="3018383"/>
            <a:ext cx="3048000" cy="304800"/>
          </a:xfrm>
          <a:prstGeom prst="rect">
            <a:avLst/>
          </a:prstGeom>
          <a:noFill/>
          <a:ln>
            <a:noFill/>
          </a:ln>
        </p:spPr>
      </p:pic>
      <p:pic>
        <p:nvPicPr>
          <p:cNvPr id="205" name="Google Shape;205;p20" descr="image.png"/>
          <p:cNvPicPr preferRelativeResize="0"/>
          <p:nvPr/>
        </p:nvPicPr>
        <p:blipFill rotWithShape="1">
          <a:blip r:embed="rId5">
            <a:alphaModFix/>
          </a:blip>
          <a:srcRect/>
          <a:stretch/>
        </p:blipFill>
        <p:spPr>
          <a:xfrm>
            <a:off x="8305800" y="3018383"/>
            <a:ext cx="3048000" cy="304800"/>
          </a:xfrm>
          <a:prstGeom prst="rect">
            <a:avLst/>
          </a:prstGeom>
          <a:noFill/>
          <a:ln>
            <a:noFill/>
          </a:ln>
        </p:spPr>
      </p:pic>
      <p:sp>
        <p:nvSpPr>
          <p:cNvPr id="206" name="Google Shape;206;p20"/>
          <p:cNvSpPr txBox="1"/>
          <p:nvPr/>
        </p:nvSpPr>
        <p:spPr>
          <a:xfrm>
            <a:off x="609600" y="457200"/>
            <a:ext cx="11582400" cy="1714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50" b="1" i="0" u="none" strike="noStrike" cap="none">
                <a:solidFill>
                  <a:srgbClr val="B45309"/>
                </a:solidFill>
                <a:latin typeface="Plus Jakarta Sans"/>
                <a:ea typeface="Plus Jakarta Sans"/>
                <a:cs typeface="Plus Jakarta Sans"/>
                <a:sym typeface="Plus Jakarta Sans"/>
              </a:rPr>
              <a:t>BILIŞIM ALTYAPISI</a:t>
            </a:r>
            <a:endParaRPr/>
          </a:p>
        </p:txBody>
      </p:sp>
      <p:sp>
        <p:nvSpPr>
          <p:cNvPr id="207" name="Google Shape;207;p20"/>
          <p:cNvSpPr txBox="1"/>
          <p:nvPr/>
        </p:nvSpPr>
        <p:spPr>
          <a:xfrm>
            <a:off x="609600" y="704850"/>
            <a:ext cx="11582400" cy="38859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2550" b="1" i="0" u="none" strike="noStrike" cap="none">
                <a:solidFill>
                  <a:srgbClr val="0F2D59"/>
                </a:solidFill>
                <a:latin typeface="Playfair Display"/>
                <a:ea typeface="Playfair Display"/>
                <a:cs typeface="Playfair Display"/>
                <a:sym typeface="Playfair Display"/>
              </a:rPr>
              <a:t>Öğrenci Bilgi Sistemleri</a:t>
            </a:r>
            <a:endParaRPr/>
          </a:p>
        </p:txBody>
      </p:sp>
      <p:sp>
        <p:nvSpPr>
          <p:cNvPr id="208" name="Google Shape;208;p20"/>
          <p:cNvSpPr txBox="1"/>
          <p:nvPr/>
        </p:nvSpPr>
        <p:spPr>
          <a:xfrm>
            <a:off x="838200" y="3494633"/>
            <a:ext cx="4000500" cy="2667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a:solidFill>
                  <a:srgbClr val="0F2D59"/>
                </a:solidFill>
                <a:latin typeface="Plus Jakarta Sans"/>
                <a:ea typeface="Plus Jakarta Sans"/>
                <a:cs typeface="Plus Jakarta Sans"/>
                <a:sym typeface="Plus Jakarta Sans"/>
              </a:rPr>
              <a:t>ÖBS Platformu</a:t>
            </a:r>
            <a:endParaRPr/>
          </a:p>
        </p:txBody>
      </p:sp>
      <p:sp>
        <p:nvSpPr>
          <p:cNvPr id="209" name="Google Shape;209;p20"/>
          <p:cNvSpPr txBox="1"/>
          <p:nvPr/>
        </p:nvSpPr>
        <p:spPr>
          <a:xfrm>
            <a:off x="838200" y="3856583"/>
            <a:ext cx="3810000" cy="2190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0" i="0" u="none" strike="noStrike" cap="none">
                <a:solidFill>
                  <a:srgbClr val="475569"/>
                </a:solidFill>
                <a:latin typeface="Plus Jakarta Sans"/>
                <a:ea typeface="Plus Jakarta Sans"/>
                <a:cs typeface="Plus Jakarta Sans"/>
                <a:sym typeface="Plus Jakarta Sans"/>
              </a:rPr>
              <a:t>Ders kaydı, transkript ve harç işlemleri.</a:t>
            </a:r>
            <a:endParaRPr/>
          </a:p>
        </p:txBody>
      </p:sp>
      <p:sp>
        <p:nvSpPr>
          <p:cNvPr id="210" name="Google Shape;210;p20"/>
          <p:cNvSpPr txBox="1"/>
          <p:nvPr/>
        </p:nvSpPr>
        <p:spPr>
          <a:xfrm>
            <a:off x="838200" y="4151858"/>
            <a:ext cx="3810000" cy="1809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25" b="1" i="0" u="none" strike="noStrike" cap="none">
                <a:solidFill>
                  <a:srgbClr val="0F2D59"/>
                </a:solidFill>
                <a:latin typeface="Plus Jakarta Sans"/>
                <a:ea typeface="Plus Jakarta Sans"/>
                <a:cs typeface="Plus Jakarta Sans"/>
                <a:sym typeface="Plus Jakarta Sans"/>
              </a:rPr>
              <a:t>obs.atauni.edu.tr</a:t>
            </a:r>
            <a:endParaRPr/>
          </a:p>
        </p:txBody>
      </p:sp>
      <p:sp>
        <p:nvSpPr>
          <p:cNvPr id="211" name="Google Shape;211;p20"/>
          <p:cNvSpPr txBox="1"/>
          <p:nvPr/>
        </p:nvSpPr>
        <p:spPr>
          <a:xfrm>
            <a:off x="4572000" y="3494633"/>
            <a:ext cx="4000500" cy="2667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a:solidFill>
                  <a:srgbClr val="0F2D59"/>
                </a:solidFill>
                <a:latin typeface="Plus Jakarta Sans"/>
                <a:ea typeface="Plus Jakarta Sans"/>
                <a:cs typeface="Plus Jakarta Sans"/>
                <a:sym typeface="Plus Jakarta Sans"/>
              </a:rPr>
              <a:t>ÖYS / LMS</a:t>
            </a:r>
            <a:endParaRPr/>
          </a:p>
        </p:txBody>
      </p:sp>
      <p:sp>
        <p:nvSpPr>
          <p:cNvPr id="212" name="Google Shape;212;p20"/>
          <p:cNvSpPr txBox="1"/>
          <p:nvPr/>
        </p:nvSpPr>
        <p:spPr>
          <a:xfrm>
            <a:off x="4572000" y="3856583"/>
            <a:ext cx="3143250" cy="4381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0" i="0" u="none" strike="noStrike" cap="none">
                <a:solidFill>
                  <a:srgbClr val="475569"/>
                </a:solidFill>
                <a:latin typeface="Plus Jakarta Sans"/>
                <a:ea typeface="Plus Jakarta Sans"/>
                <a:cs typeface="Plus Jakarta Sans"/>
                <a:sym typeface="Plus Jakarta Sans"/>
              </a:rPr>
              <a:t>Ders izlenceleri, kaynaklar ve ödev yüklemeleri.</a:t>
            </a:r>
            <a:endParaRPr/>
          </a:p>
        </p:txBody>
      </p:sp>
      <p:sp>
        <p:nvSpPr>
          <p:cNvPr id="213" name="Google Shape;213;p20"/>
          <p:cNvSpPr txBox="1"/>
          <p:nvPr/>
        </p:nvSpPr>
        <p:spPr>
          <a:xfrm>
            <a:off x="4572000" y="4370933"/>
            <a:ext cx="3810000" cy="1809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25" b="1" i="0" u="none" strike="noStrike" cap="none">
                <a:solidFill>
                  <a:srgbClr val="0F2D59"/>
                </a:solidFill>
                <a:latin typeface="Plus Jakarta Sans"/>
                <a:ea typeface="Plus Jakarta Sans"/>
                <a:cs typeface="Plus Jakarta Sans"/>
                <a:sym typeface="Plus Jakarta Sans"/>
              </a:rPr>
              <a:t>oys.atauni.edu.tr</a:t>
            </a:r>
            <a:endParaRPr/>
          </a:p>
        </p:txBody>
      </p:sp>
      <p:sp>
        <p:nvSpPr>
          <p:cNvPr id="214" name="Google Shape;214;p20"/>
          <p:cNvSpPr txBox="1"/>
          <p:nvPr/>
        </p:nvSpPr>
        <p:spPr>
          <a:xfrm>
            <a:off x="8305800" y="3494633"/>
            <a:ext cx="3886200" cy="2667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a:solidFill>
                  <a:srgbClr val="0F2D59"/>
                </a:solidFill>
                <a:latin typeface="Plus Jakarta Sans"/>
                <a:ea typeface="Plus Jakarta Sans"/>
                <a:cs typeface="Plus Jakarta Sans"/>
                <a:sym typeface="Plus Jakarta Sans"/>
              </a:rPr>
              <a:t>Eduroam &amp; E-Posta</a:t>
            </a:r>
            <a:endParaRPr/>
          </a:p>
        </p:txBody>
      </p:sp>
      <p:sp>
        <p:nvSpPr>
          <p:cNvPr id="215" name="Google Shape;215;p20"/>
          <p:cNvSpPr txBox="1"/>
          <p:nvPr/>
        </p:nvSpPr>
        <p:spPr>
          <a:xfrm>
            <a:off x="8305800" y="3856583"/>
            <a:ext cx="3143250" cy="4381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0" i="0" u="none" strike="noStrike" cap="none">
                <a:solidFill>
                  <a:srgbClr val="475569"/>
                </a:solidFill>
                <a:latin typeface="Plus Jakarta Sans"/>
                <a:ea typeface="Plus Jakarta Sans"/>
                <a:cs typeface="Plus Jakarta Sans"/>
                <a:sym typeface="Plus Jakarta Sans"/>
              </a:rPr>
              <a:t>Küresel kablosuz ağ ve kurumsal posta hesabı.</a:t>
            </a:r>
            <a:endParaRPr/>
          </a:p>
        </p:txBody>
      </p:sp>
      <p:sp>
        <p:nvSpPr>
          <p:cNvPr id="216" name="Google Shape;216;p20"/>
          <p:cNvSpPr txBox="1"/>
          <p:nvPr/>
        </p:nvSpPr>
        <p:spPr>
          <a:xfrm>
            <a:off x="8305800" y="4370933"/>
            <a:ext cx="3810000" cy="1809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25" b="1" i="0" u="none" strike="noStrike" cap="none">
                <a:solidFill>
                  <a:srgbClr val="0F2D59"/>
                </a:solidFill>
                <a:latin typeface="Plus Jakarta Sans"/>
                <a:ea typeface="Plus Jakarta Sans"/>
                <a:cs typeface="Plus Jakarta Sans"/>
                <a:sym typeface="Plus Jakarta Sans"/>
              </a:rPr>
              <a:t>ad.soyad@atauni.edu.tr</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20"/>
        <p:cNvGrpSpPr/>
        <p:nvPr/>
      </p:nvGrpSpPr>
      <p:grpSpPr>
        <a:xfrm>
          <a:off x="0" y="0"/>
          <a:ext cx="0" cy="0"/>
          <a:chOff x="0" y="0"/>
          <a:chExt cx="0" cy="0"/>
        </a:xfrm>
      </p:grpSpPr>
      <p:pic>
        <p:nvPicPr>
          <p:cNvPr id="223" name="Google Shape;223;p21" descr="image.png"/>
          <p:cNvPicPr preferRelativeResize="0"/>
          <p:nvPr/>
        </p:nvPicPr>
        <p:blipFill rotWithShape="1">
          <a:blip r:embed="rId3">
            <a:alphaModFix/>
          </a:blip>
          <a:srcRect/>
          <a:stretch/>
        </p:blipFill>
        <p:spPr>
          <a:xfrm>
            <a:off x="6286500" y="2908845"/>
            <a:ext cx="180975" cy="209550"/>
          </a:xfrm>
          <a:prstGeom prst="rect">
            <a:avLst/>
          </a:prstGeom>
          <a:noFill/>
          <a:ln>
            <a:noFill/>
          </a:ln>
        </p:spPr>
      </p:pic>
      <p:pic>
        <p:nvPicPr>
          <p:cNvPr id="224" name="Google Shape;224;p21" descr="image.png"/>
          <p:cNvPicPr preferRelativeResize="0"/>
          <p:nvPr/>
        </p:nvPicPr>
        <p:blipFill rotWithShape="1">
          <a:blip r:embed="rId4">
            <a:alphaModFix/>
          </a:blip>
          <a:srcRect/>
          <a:stretch/>
        </p:blipFill>
        <p:spPr>
          <a:xfrm>
            <a:off x="6286500" y="4013745"/>
            <a:ext cx="238125" cy="209550"/>
          </a:xfrm>
          <a:prstGeom prst="rect">
            <a:avLst/>
          </a:prstGeom>
          <a:noFill/>
          <a:ln>
            <a:noFill/>
          </a:ln>
        </p:spPr>
      </p:pic>
      <p:sp>
        <p:nvSpPr>
          <p:cNvPr id="225" name="Google Shape;225;p21"/>
          <p:cNvSpPr txBox="1"/>
          <p:nvPr/>
        </p:nvSpPr>
        <p:spPr>
          <a:xfrm>
            <a:off x="609600" y="457200"/>
            <a:ext cx="11582400" cy="1714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50" b="1" i="0" u="none" strike="noStrike" cap="none">
                <a:solidFill>
                  <a:srgbClr val="B45309"/>
                </a:solidFill>
                <a:latin typeface="Plus Jakarta Sans"/>
                <a:ea typeface="Plus Jakarta Sans"/>
                <a:cs typeface="Plus Jakarta Sans"/>
                <a:sym typeface="Plus Jakarta Sans"/>
              </a:rPr>
              <a:t>SOSYAL OLANAKLAR</a:t>
            </a:r>
            <a:endParaRPr/>
          </a:p>
        </p:txBody>
      </p:sp>
      <p:sp>
        <p:nvSpPr>
          <p:cNvPr id="226" name="Google Shape;226;p21"/>
          <p:cNvSpPr txBox="1"/>
          <p:nvPr/>
        </p:nvSpPr>
        <p:spPr>
          <a:xfrm>
            <a:off x="609600" y="704850"/>
            <a:ext cx="11582400" cy="38859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2550" b="1" i="0" u="none" strike="noStrike" cap="none">
                <a:solidFill>
                  <a:srgbClr val="0F2D59"/>
                </a:solidFill>
                <a:latin typeface="Playfair Display"/>
                <a:ea typeface="Playfair Display"/>
                <a:cs typeface="Playfair Display"/>
                <a:sym typeface="Playfair Display"/>
              </a:rPr>
              <a:t>Yemekhane ve Kütüphane Hizmetleri</a:t>
            </a:r>
            <a:endParaRPr/>
          </a:p>
        </p:txBody>
      </p:sp>
      <p:sp>
        <p:nvSpPr>
          <p:cNvPr id="227" name="Google Shape;227;p21"/>
          <p:cNvSpPr txBox="1"/>
          <p:nvPr/>
        </p:nvSpPr>
        <p:spPr>
          <a:xfrm>
            <a:off x="6286500" y="2870745"/>
            <a:ext cx="5905500" cy="266700"/>
          </a:xfrm>
          <a:prstGeom prst="rect">
            <a:avLst/>
          </a:prstGeom>
          <a:noFill/>
          <a:ln>
            <a:noFill/>
          </a:ln>
        </p:spPr>
        <p:txBody>
          <a:bodyPr spcFirstLastPara="1" wrap="square" lIns="276225" tIns="0" rIns="0" bIns="0" anchor="t" anchorCtr="0">
            <a:spAutoFit/>
          </a:bodyPr>
          <a:lstStyle/>
          <a:p>
            <a:pPr marL="0" marR="0" lvl="0" indent="0" algn="l" rtl="0">
              <a:spcBef>
                <a:spcPts val="0"/>
              </a:spcBef>
              <a:spcAft>
                <a:spcPts val="0"/>
              </a:spcAft>
              <a:buNone/>
            </a:pPr>
            <a:r>
              <a:rPr lang="en-US" sz="1650" b="1" i="0" u="none" strike="noStrike" cap="none">
                <a:solidFill>
                  <a:srgbClr val="0F2D59"/>
                </a:solidFill>
                <a:latin typeface="Plus Jakarta Sans"/>
                <a:ea typeface="Plus Jakarta Sans"/>
                <a:cs typeface="Plus Jakarta Sans"/>
                <a:sym typeface="Plus Jakarta Sans"/>
              </a:rPr>
              <a:t>Merkezi Yemekhane</a:t>
            </a:r>
            <a:endParaRPr/>
          </a:p>
        </p:txBody>
      </p:sp>
      <p:sp>
        <p:nvSpPr>
          <p:cNvPr id="228" name="Google Shape;228;p21"/>
          <p:cNvSpPr txBox="1"/>
          <p:nvPr/>
        </p:nvSpPr>
        <p:spPr>
          <a:xfrm>
            <a:off x="6286500" y="3232695"/>
            <a:ext cx="5391150" cy="5143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350" b="0" i="0" u="none" strike="noStrike" cap="none">
                <a:solidFill>
                  <a:srgbClr val="334155"/>
                </a:solidFill>
                <a:latin typeface="Plus Jakarta Sans"/>
                <a:ea typeface="Plus Jakarta Sans"/>
                <a:cs typeface="Plus Jakarta Sans"/>
                <a:sym typeface="Plus Jakarta Sans"/>
              </a:rPr>
              <a:t>Akıllı kart veya karekodla rezervasyon. Öğle ve akşam tabldot menü seçeneği.</a:t>
            </a:r>
            <a:endParaRPr/>
          </a:p>
        </p:txBody>
      </p:sp>
      <p:sp>
        <p:nvSpPr>
          <p:cNvPr id="229" name="Google Shape;229;p21"/>
          <p:cNvSpPr txBox="1"/>
          <p:nvPr/>
        </p:nvSpPr>
        <p:spPr>
          <a:xfrm>
            <a:off x="6286500" y="3975645"/>
            <a:ext cx="5905500" cy="266700"/>
          </a:xfrm>
          <a:prstGeom prst="rect">
            <a:avLst/>
          </a:prstGeom>
          <a:noFill/>
          <a:ln>
            <a:noFill/>
          </a:ln>
        </p:spPr>
        <p:txBody>
          <a:bodyPr spcFirstLastPara="1" wrap="square" lIns="333375" tIns="0" rIns="0" bIns="0" anchor="t" anchorCtr="0">
            <a:spAutoFit/>
          </a:bodyPr>
          <a:lstStyle/>
          <a:p>
            <a:pPr marL="0" marR="0" lvl="0" indent="0" algn="l" rtl="0">
              <a:spcBef>
                <a:spcPts val="0"/>
              </a:spcBef>
              <a:spcAft>
                <a:spcPts val="0"/>
              </a:spcAft>
              <a:buNone/>
            </a:pPr>
            <a:r>
              <a:rPr lang="en-US" sz="1650" b="1" i="0" u="none" strike="noStrike" cap="none">
                <a:solidFill>
                  <a:srgbClr val="0F2D59"/>
                </a:solidFill>
                <a:latin typeface="Plus Jakarta Sans"/>
                <a:ea typeface="Plus Jakarta Sans"/>
                <a:cs typeface="Plus Jakarta Sans"/>
                <a:sym typeface="Plus Jakarta Sans"/>
              </a:rPr>
              <a:t>Merkezi Kütüphane</a:t>
            </a:r>
            <a:endParaRPr/>
          </a:p>
        </p:txBody>
      </p:sp>
      <p:sp>
        <p:nvSpPr>
          <p:cNvPr id="230" name="Google Shape;230;p21"/>
          <p:cNvSpPr txBox="1"/>
          <p:nvPr/>
        </p:nvSpPr>
        <p:spPr>
          <a:xfrm>
            <a:off x="6286500" y="4337595"/>
            <a:ext cx="5391150" cy="5143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350" b="0" i="0" u="none" strike="noStrike" cap="none" dirty="0">
                <a:solidFill>
                  <a:srgbClr val="334155"/>
                </a:solidFill>
                <a:latin typeface="Plus Jakarta Sans"/>
                <a:ea typeface="Plus Jakarta Sans"/>
                <a:cs typeface="Plus Jakarta Sans"/>
                <a:sym typeface="Plus Jakarta Sans"/>
              </a:rPr>
              <a:t>7/24 </a:t>
            </a:r>
            <a:r>
              <a:rPr lang="en-US" sz="1350" b="0" i="0" u="none" strike="noStrike" cap="none" dirty="0" err="1">
                <a:solidFill>
                  <a:srgbClr val="334155"/>
                </a:solidFill>
                <a:latin typeface="Plus Jakarta Sans"/>
                <a:ea typeface="Plus Jakarta Sans"/>
                <a:cs typeface="Plus Jakarta Sans"/>
                <a:sym typeface="Plus Jakarta Sans"/>
              </a:rPr>
              <a:t>açık</a:t>
            </a:r>
            <a:r>
              <a:rPr lang="en-US" sz="1350" b="0" i="0" u="none" strike="noStrike" cap="none" dirty="0">
                <a:solidFill>
                  <a:srgbClr val="334155"/>
                </a:solidFill>
                <a:latin typeface="Plus Jakarta Sans"/>
                <a:ea typeface="Plus Jakarta Sans"/>
                <a:cs typeface="Plus Jakarta Sans"/>
                <a:sym typeface="Plus Jakarta Sans"/>
              </a:rPr>
              <a:t> </a:t>
            </a:r>
            <a:r>
              <a:rPr lang="en-US" sz="1350" b="0" i="0" u="none" strike="noStrike" cap="none" dirty="0" err="1">
                <a:solidFill>
                  <a:srgbClr val="334155"/>
                </a:solidFill>
                <a:latin typeface="Plus Jakarta Sans"/>
                <a:ea typeface="Plus Jakarta Sans"/>
                <a:cs typeface="Plus Jakarta Sans"/>
                <a:sym typeface="Plus Jakarta Sans"/>
              </a:rPr>
              <a:t>etüt</a:t>
            </a:r>
            <a:r>
              <a:rPr lang="en-US" sz="1350" b="0" i="0" u="none" strike="noStrike" cap="none" dirty="0">
                <a:solidFill>
                  <a:srgbClr val="334155"/>
                </a:solidFill>
                <a:latin typeface="Plus Jakarta Sans"/>
                <a:ea typeface="Plus Jakarta Sans"/>
                <a:cs typeface="Plus Jakarta Sans"/>
                <a:sym typeface="Plus Jakarta Sans"/>
              </a:rPr>
              <a:t> </a:t>
            </a:r>
            <a:r>
              <a:rPr lang="en-US" sz="1350" b="0" i="0" u="none" strike="noStrike" cap="none" dirty="0" err="1">
                <a:solidFill>
                  <a:srgbClr val="334155"/>
                </a:solidFill>
                <a:latin typeface="Plus Jakarta Sans"/>
                <a:ea typeface="Plus Jakarta Sans"/>
                <a:cs typeface="Plus Jakarta Sans"/>
                <a:sym typeface="Plus Jakarta Sans"/>
              </a:rPr>
              <a:t>salonları</a:t>
            </a:r>
            <a:r>
              <a:rPr lang="en-US" sz="1350" b="0" i="0" u="none" strike="noStrike" cap="none" dirty="0">
                <a:solidFill>
                  <a:srgbClr val="334155"/>
                </a:solidFill>
                <a:latin typeface="Plus Jakarta Sans"/>
                <a:ea typeface="Plus Jakarta Sans"/>
                <a:cs typeface="Plus Jakarta Sans"/>
                <a:sym typeface="Plus Jakarta Sans"/>
              </a:rPr>
              <a:t>, </a:t>
            </a:r>
            <a:r>
              <a:rPr lang="en-US" sz="1350" b="0" i="0" u="none" strike="noStrike" cap="none" dirty="0" err="1">
                <a:solidFill>
                  <a:srgbClr val="334155"/>
                </a:solidFill>
                <a:latin typeface="Plus Jakarta Sans"/>
                <a:ea typeface="Plus Jakarta Sans"/>
                <a:cs typeface="Plus Jakarta Sans"/>
                <a:sym typeface="Plus Jakarta Sans"/>
              </a:rPr>
              <a:t>zengin</a:t>
            </a:r>
            <a:r>
              <a:rPr lang="en-US" sz="1350" b="0" i="0" u="none" strike="noStrike" cap="none" dirty="0">
                <a:solidFill>
                  <a:srgbClr val="334155"/>
                </a:solidFill>
                <a:latin typeface="Plus Jakarta Sans"/>
                <a:ea typeface="Plus Jakarta Sans"/>
                <a:cs typeface="Plus Jakarta Sans"/>
                <a:sym typeface="Plus Jakarta Sans"/>
              </a:rPr>
              <a:t> </a:t>
            </a:r>
            <a:r>
              <a:rPr lang="en-US" sz="1350" b="0" i="0" u="none" strike="noStrike" cap="none" dirty="0" err="1">
                <a:solidFill>
                  <a:srgbClr val="334155"/>
                </a:solidFill>
                <a:latin typeface="Plus Jakarta Sans"/>
                <a:ea typeface="Plus Jakarta Sans"/>
                <a:cs typeface="Plus Jakarta Sans"/>
                <a:sym typeface="Plus Jakarta Sans"/>
              </a:rPr>
              <a:t>basılı</a:t>
            </a:r>
            <a:r>
              <a:rPr lang="en-US" sz="1350" b="0" i="0" u="none" strike="noStrike" cap="none" dirty="0">
                <a:solidFill>
                  <a:srgbClr val="334155"/>
                </a:solidFill>
                <a:latin typeface="Plus Jakarta Sans"/>
                <a:ea typeface="Plus Jakarta Sans"/>
                <a:cs typeface="Plus Jakarta Sans"/>
                <a:sym typeface="Plus Jakarta Sans"/>
              </a:rPr>
              <a:t> </a:t>
            </a:r>
            <a:r>
              <a:rPr lang="en-US" sz="1350" b="0" i="0" u="none" strike="noStrike" cap="none" dirty="0" err="1">
                <a:solidFill>
                  <a:srgbClr val="334155"/>
                </a:solidFill>
                <a:latin typeface="Plus Jakarta Sans"/>
                <a:ea typeface="Plus Jakarta Sans"/>
                <a:cs typeface="Plus Jakarta Sans"/>
                <a:sym typeface="Plus Jakarta Sans"/>
              </a:rPr>
              <a:t>koleksiyon</a:t>
            </a:r>
            <a:r>
              <a:rPr lang="en-US" sz="1350" b="0" i="0" u="none" strike="noStrike" cap="none" dirty="0">
                <a:solidFill>
                  <a:srgbClr val="334155"/>
                </a:solidFill>
                <a:latin typeface="Plus Jakarta Sans"/>
                <a:ea typeface="Plus Jakarta Sans"/>
                <a:cs typeface="Plus Jakarta Sans"/>
                <a:sym typeface="Plus Jakarta Sans"/>
              </a:rPr>
              <a:t> </a:t>
            </a:r>
            <a:r>
              <a:rPr lang="en-US" sz="1350" b="0" i="0" u="none" strike="noStrike" cap="none" dirty="0" err="1">
                <a:solidFill>
                  <a:srgbClr val="334155"/>
                </a:solidFill>
                <a:latin typeface="Plus Jakarta Sans"/>
                <a:ea typeface="Plus Jakarta Sans"/>
                <a:cs typeface="Plus Jakarta Sans"/>
                <a:sym typeface="Plus Jakarta Sans"/>
              </a:rPr>
              <a:t>ve</a:t>
            </a:r>
            <a:r>
              <a:rPr lang="en-US" sz="1350" b="0" i="0" u="none" strike="noStrike" cap="none" dirty="0">
                <a:solidFill>
                  <a:srgbClr val="334155"/>
                </a:solidFill>
                <a:latin typeface="Plus Jakarta Sans"/>
                <a:ea typeface="Plus Jakarta Sans"/>
                <a:cs typeface="Plus Jakarta Sans"/>
                <a:sym typeface="Plus Jakarta Sans"/>
              </a:rPr>
              <a:t> </a:t>
            </a:r>
            <a:r>
              <a:rPr lang="en-US" sz="1350" b="0" i="0" u="none" strike="noStrike" cap="none" dirty="0" err="1">
                <a:solidFill>
                  <a:srgbClr val="334155"/>
                </a:solidFill>
                <a:latin typeface="Plus Jakarta Sans"/>
                <a:ea typeface="Plus Jakarta Sans"/>
                <a:cs typeface="Plus Jakarta Sans"/>
                <a:sym typeface="Plus Jakarta Sans"/>
              </a:rPr>
              <a:t>uluslararası</a:t>
            </a:r>
            <a:r>
              <a:rPr lang="en-US" sz="1350" b="0" i="0" u="none" strike="noStrike" cap="none" dirty="0">
                <a:solidFill>
                  <a:srgbClr val="334155"/>
                </a:solidFill>
                <a:latin typeface="Plus Jakarta Sans"/>
                <a:ea typeface="Plus Jakarta Sans"/>
                <a:cs typeface="Plus Jakarta Sans"/>
                <a:sym typeface="Plus Jakarta Sans"/>
              </a:rPr>
              <a:t> </a:t>
            </a:r>
            <a:r>
              <a:rPr lang="en-US" sz="1350" b="0" i="0" u="none" strike="noStrike" cap="none" dirty="0" err="1">
                <a:solidFill>
                  <a:srgbClr val="334155"/>
                </a:solidFill>
                <a:latin typeface="Plus Jakarta Sans"/>
                <a:ea typeface="Plus Jakarta Sans"/>
                <a:cs typeface="Plus Jakarta Sans"/>
                <a:sym typeface="Plus Jakarta Sans"/>
              </a:rPr>
              <a:t>veri</a:t>
            </a:r>
            <a:r>
              <a:rPr lang="en-US" sz="1350" b="0" i="0" u="none" strike="noStrike" cap="none" dirty="0">
                <a:solidFill>
                  <a:srgbClr val="334155"/>
                </a:solidFill>
                <a:latin typeface="Plus Jakarta Sans"/>
                <a:ea typeface="Plus Jakarta Sans"/>
                <a:cs typeface="Plus Jakarta Sans"/>
                <a:sym typeface="Plus Jakarta Sans"/>
              </a:rPr>
              <a:t> </a:t>
            </a:r>
            <a:r>
              <a:rPr lang="en-US" sz="1350" b="0" i="0" u="none" strike="noStrike" cap="none" dirty="0" err="1">
                <a:solidFill>
                  <a:srgbClr val="334155"/>
                </a:solidFill>
                <a:latin typeface="Plus Jakarta Sans"/>
                <a:ea typeface="Plus Jakarta Sans"/>
                <a:cs typeface="Plus Jakarta Sans"/>
                <a:sym typeface="Plus Jakarta Sans"/>
              </a:rPr>
              <a:t>tabanları</a:t>
            </a:r>
            <a:r>
              <a:rPr lang="en-US" sz="1350" b="0" i="0" u="none" strike="noStrike" cap="none" dirty="0">
                <a:solidFill>
                  <a:srgbClr val="334155"/>
                </a:solidFill>
                <a:latin typeface="Plus Jakarta Sans"/>
                <a:ea typeface="Plus Jakarta Sans"/>
                <a:cs typeface="Plus Jakarta Sans"/>
                <a:sym typeface="Plus Jakarta Sans"/>
              </a:rPr>
              <a:t>.</a:t>
            </a:r>
            <a:endParaRPr dirty="0"/>
          </a:p>
        </p:txBody>
      </p:sp>
      <p:pic>
        <p:nvPicPr>
          <p:cNvPr id="1026" name="Picture 2" descr="Atatürk Üniversitesi"/>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6495" y="1255676"/>
            <a:ext cx="5439936" cy="271996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ününde iade edilmeyen bilgi kaynakları için 1 Haziran 2020 tarihinden  itibaren gecikme cezası uygulanacaktır. Tüm kullanıcılarımıza duyurulur.  Not: Şehir dışında bulunan kullanıcılarımız ödünç aldıkları kitapları  kargoyla gönderebilirler. Gönderi ..."/>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6495" y="4013745"/>
            <a:ext cx="5439936" cy="25862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34"/>
        <p:cNvGrpSpPr/>
        <p:nvPr/>
      </p:nvGrpSpPr>
      <p:grpSpPr>
        <a:xfrm>
          <a:off x="0" y="0"/>
          <a:ext cx="0" cy="0"/>
          <a:chOff x="0" y="0"/>
          <a:chExt cx="0" cy="0"/>
        </a:xfrm>
      </p:grpSpPr>
      <p:pic>
        <p:nvPicPr>
          <p:cNvPr id="238" name="Google Shape;238;p22" descr="image.png"/>
          <p:cNvPicPr preferRelativeResize="0"/>
          <p:nvPr/>
        </p:nvPicPr>
        <p:blipFill rotWithShape="1">
          <a:blip r:embed="rId3">
            <a:alphaModFix/>
          </a:blip>
          <a:srcRect/>
          <a:stretch/>
        </p:blipFill>
        <p:spPr>
          <a:xfrm>
            <a:off x="5898472" y="765795"/>
            <a:ext cx="3048000" cy="266700"/>
          </a:xfrm>
          <a:prstGeom prst="rect">
            <a:avLst/>
          </a:prstGeom>
          <a:noFill/>
          <a:ln>
            <a:noFill/>
          </a:ln>
        </p:spPr>
      </p:pic>
      <p:pic>
        <p:nvPicPr>
          <p:cNvPr id="240" name="Google Shape;240;p22" descr="image.png"/>
          <p:cNvPicPr preferRelativeResize="0"/>
          <p:nvPr/>
        </p:nvPicPr>
        <p:blipFill rotWithShape="1">
          <a:blip r:embed="rId4">
            <a:alphaModFix/>
          </a:blip>
          <a:srcRect/>
          <a:stretch/>
        </p:blipFill>
        <p:spPr>
          <a:xfrm>
            <a:off x="6468122" y="728741"/>
            <a:ext cx="3048000" cy="266700"/>
          </a:xfrm>
          <a:prstGeom prst="rect">
            <a:avLst/>
          </a:prstGeom>
          <a:noFill/>
          <a:ln>
            <a:noFill/>
          </a:ln>
        </p:spPr>
      </p:pic>
      <p:sp>
        <p:nvSpPr>
          <p:cNvPr id="241" name="Google Shape;241;p22"/>
          <p:cNvSpPr txBox="1"/>
          <p:nvPr/>
        </p:nvSpPr>
        <p:spPr>
          <a:xfrm>
            <a:off x="609600" y="457200"/>
            <a:ext cx="11582400" cy="1714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50" b="1" i="0" u="none" strike="noStrike" cap="none">
                <a:solidFill>
                  <a:srgbClr val="B45309"/>
                </a:solidFill>
                <a:latin typeface="Plus Jakarta Sans"/>
                <a:ea typeface="Plus Jakarta Sans"/>
                <a:cs typeface="Plus Jakarta Sans"/>
                <a:sym typeface="Plus Jakarta Sans"/>
              </a:rPr>
              <a:t>KAMPÜSTE GELIŞIM</a:t>
            </a:r>
            <a:endParaRPr/>
          </a:p>
        </p:txBody>
      </p:sp>
      <p:sp>
        <p:nvSpPr>
          <p:cNvPr id="242" name="Google Shape;242;p22"/>
          <p:cNvSpPr txBox="1"/>
          <p:nvPr/>
        </p:nvSpPr>
        <p:spPr>
          <a:xfrm>
            <a:off x="559756" y="667796"/>
            <a:ext cx="11582400" cy="38859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2550" b="1" i="0" u="none" strike="noStrike" cap="none">
                <a:solidFill>
                  <a:srgbClr val="0F2D59"/>
                </a:solidFill>
                <a:latin typeface="Playfair Display"/>
                <a:ea typeface="Playfair Display"/>
                <a:cs typeface="Playfair Display"/>
                <a:sym typeface="Playfair Display"/>
              </a:rPr>
              <a:t>Öğrenci Kulüpleri ve Topluluklar</a:t>
            </a:r>
            <a:endParaRPr/>
          </a:p>
        </p:txBody>
      </p:sp>
      <p:sp>
        <p:nvSpPr>
          <p:cNvPr id="2" name="Dikdörtgen 1"/>
          <p:cNvSpPr/>
          <p:nvPr/>
        </p:nvSpPr>
        <p:spPr>
          <a:xfrm>
            <a:off x="736847" y="1455937"/>
            <a:ext cx="10813002" cy="3785652"/>
          </a:xfrm>
          <a:prstGeom prst="rect">
            <a:avLst/>
          </a:prstGeom>
        </p:spPr>
        <p:txBody>
          <a:bodyPr wrap="square">
            <a:spAutoFit/>
          </a:bodyPr>
          <a:lstStyle/>
          <a:p>
            <a:pPr algn="just"/>
            <a:r>
              <a:rPr lang="tr-TR" sz="2400" dirty="0"/>
              <a:t>Öğrencilerimiz Fakültedeki eğitim ve öğretimlerinin yanı sıra isteğe bağlı olarak ilgili kamu kurum ve kuruluşları ile özel sektörde staj yapabilmektedirler. </a:t>
            </a:r>
            <a:r>
              <a:rPr lang="tr-TR" sz="2400" dirty="0" smtClean="0"/>
              <a:t>Valilikler, Kaymakamlıklar, Defterdarlık, Belediyeler ve bankalar </a:t>
            </a:r>
            <a:r>
              <a:rPr lang="tr-TR" sz="2400" dirty="0"/>
              <a:t>öğrencilerin yaygın olarak staj yaptıkları yerlerden sadece birkaçıdır. Fakültede öğrencileri sosyal, kültürel ve bilimsel etkinliklere yönlendiren </a:t>
            </a:r>
            <a:r>
              <a:rPr lang="tr-TR" sz="2400" dirty="0" smtClean="0"/>
              <a:t>Şehircilik Kulübü, Ombudsmanlık Kulübü, Liderlik Akademisi Kulübü, Ekonomi</a:t>
            </a:r>
            <a:r>
              <a:rPr lang="tr-TR" sz="2400" dirty="0"/>
              <a:t>, Yönetim, </a:t>
            </a:r>
            <a:r>
              <a:rPr lang="tr-TR" sz="2400" dirty="0" err="1"/>
              <a:t>Ekovizyon</a:t>
            </a:r>
            <a:r>
              <a:rPr lang="tr-TR" sz="2400" dirty="0"/>
              <a:t>, Ekoloji, Girişimcilik ve </a:t>
            </a:r>
            <a:r>
              <a:rPr lang="tr-TR" sz="2400" dirty="0" err="1"/>
              <a:t>İnovasyon</a:t>
            </a:r>
            <a:r>
              <a:rPr lang="tr-TR" sz="2400" dirty="0"/>
              <a:t>, Çalışma Ekonomisi, </a:t>
            </a:r>
            <a:r>
              <a:rPr lang="tr-TR" sz="2400" dirty="0" err="1"/>
              <a:t>AtaKamu</a:t>
            </a:r>
            <a:r>
              <a:rPr lang="tr-TR" sz="2400" dirty="0"/>
              <a:t>, </a:t>
            </a:r>
            <a:r>
              <a:rPr lang="tr-TR" sz="2400" dirty="0" err="1"/>
              <a:t>ATASoft</a:t>
            </a:r>
            <a:r>
              <a:rPr lang="tr-TR" sz="2400" dirty="0"/>
              <a:t> ve Mavi Noktalar isimli öğrenci kulüpleri bulunmaktadır. Söz konusu kulüpler, Fakülte Yönetimi tarafından sürekli olarak denetlenmekte ve desteklenmektedir.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52"/>
        <p:cNvGrpSpPr/>
        <p:nvPr/>
      </p:nvGrpSpPr>
      <p:grpSpPr>
        <a:xfrm>
          <a:off x="0" y="0"/>
          <a:ext cx="0" cy="0"/>
          <a:chOff x="0" y="0"/>
          <a:chExt cx="0" cy="0"/>
        </a:xfrm>
      </p:grpSpPr>
      <p:sp>
        <p:nvSpPr>
          <p:cNvPr id="255" name="Google Shape;255;p23"/>
          <p:cNvSpPr txBox="1"/>
          <p:nvPr/>
        </p:nvSpPr>
        <p:spPr>
          <a:xfrm>
            <a:off x="609600" y="457200"/>
            <a:ext cx="11582400" cy="1714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50" b="1" i="0" u="none" strike="noStrike" cap="none">
                <a:solidFill>
                  <a:srgbClr val="B45309"/>
                </a:solidFill>
                <a:latin typeface="Plus Jakarta Sans"/>
                <a:ea typeface="Plus Jakarta Sans"/>
                <a:cs typeface="Plus Jakarta Sans"/>
                <a:sym typeface="Plus Jakarta Sans"/>
              </a:rPr>
              <a:t>GELECEK HEDEFLERI</a:t>
            </a:r>
            <a:endParaRPr/>
          </a:p>
        </p:txBody>
      </p:sp>
      <p:sp>
        <p:nvSpPr>
          <p:cNvPr id="256" name="Google Shape;256;p23"/>
          <p:cNvSpPr txBox="1"/>
          <p:nvPr/>
        </p:nvSpPr>
        <p:spPr>
          <a:xfrm>
            <a:off x="609600" y="704850"/>
            <a:ext cx="11582400" cy="38859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2550" b="1" i="0" u="none" strike="noStrike" cap="none">
                <a:solidFill>
                  <a:srgbClr val="0F2D59"/>
                </a:solidFill>
                <a:latin typeface="Playfair Display"/>
                <a:ea typeface="Playfair Display"/>
                <a:cs typeface="Playfair Display"/>
                <a:sym typeface="Playfair Display"/>
              </a:rPr>
              <a:t>Bölüm Mezunlarımızın Kariyer Alanları</a:t>
            </a:r>
            <a:endParaRPr/>
          </a:p>
        </p:txBody>
      </p:sp>
      <p:sp>
        <p:nvSpPr>
          <p:cNvPr id="257" name="Google Shape;257;p23"/>
          <p:cNvSpPr txBox="1"/>
          <p:nvPr/>
        </p:nvSpPr>
        <p:spPr>
          <a:xfrm>
            <a:off x="609600" y="3194595"/>
            <a:ext cx="6619875" cy="2190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1" i="0" u="none" strike="noStrike" cap="none">
                <a:solidFill>
                  <a:srgbClr val="334155"/>
                </a:solidFill>
                <a:latin typeface="Plus Jakarta Sans"/>
                <a:ea typeface="Plus Jakarta Sans"/>
                <a:cs typeface="Plus Jakarta Sans"/>
                <a:sym typeface="Plus Jakarta Sans"/>
              </a:rPr>
              <a:t>Mülki İdare:</a:t>
            </a:r>
            <a:r>
              <a:rPr lang="en-US" sz="1350" b="0" i="0" u="none" strike="noStrike" cap="none">
                <a:solidFill>
                  <a:srgbClr val="334155"/>
                </a:solidFill>
                <a:latin typeface="Plus Jakarta Sans"/>
                <a:ea typeface="Plus Jakarta Sans"/>
                <a:cs typeface="Plus Jakarta Sans"/>
                <a:sym typeface="Plus Jakarta Sans"/>
              </a:rPr>
              <a:t> Kaymakamlık ve idari yargı hakimliği sınavları.</a:t>
            </a:r>
            <a:endParaRPr/>
          </a:p>
        </p:txBody>
      </p:sp>
      <p:sp>
        <p:nvSpPr>
          <p:cNvPr id="258" name="Google Shape;258;p23"/>
          <p:cNvSpPr txBox="1"/>
          <p:nvPr/>
        </p:nvSpPr>
        <p:spPr>
          <a:xfrm>
            <a:off x="609600" y="3566070"/>
            <a:ext cx="6619875" cy="2190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1" i="0" u="none" strike="noStrike" cap="none">
                <a:solidFill>
                  <a:srgbClr val="334155"/>
                </a:solidFill>
                <a:latin typeface="Plus Jakarta Sans"/>
                <a:ea typeface="Plus Jakarta Sans"/>
                <a:cs typeface="Plus Jakarta Sans"/>
                <a:sym typeface="Plus Jakarta Sans"/>
              </a:rPr>
              <a:t>Denetim ve Uzmanlık:</a:t>
            </a:r>
            <a:r>
              <a:rPr lang="en-US" sz="1350" b="0" i="0" u="none" strike="noStrike" cap="none">
                <a:solidFill>
                  <a:srgbClr val="334155"/>
                </a:solidFill>
                <a:latin typeface="Plus Jakarta Sans"/>
                <a:ea typeface="Plus Jakarta Sans"/>
                <a:cs typeface="Plus Jakarta Sans"/>
                <a:sym typeface="Plus Jakarta Sans"/>
              </a:rPr>
              <a:t> Bakanlık müfettişliği ve uzman yardımcılığı.</a:t>
            </a:r>
            <a:endParaRPr/>
          </a:p>
        </p:txBody>
      </p:sp>
      <p:sp>
        <p:nvSpPr>
          <p:cNvPr id="259" name="Google Shape;259;p23"/>
          <p:cNvSpPr txBox="1"/>
          <p:nvPr/>
        </p:nvSpPr>
        <p:spPr>
          <a:xfrm>
            <a:off x="609600" y="3937545"/>
            <a:ext cx="6619875" cy="2190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1" i="0" u="none" strike="noStrike" cap="none">
                <a:solidFill>
                  <a:srgbClr val="334155"/>
                </a:solidFill>
                <a:latin typeface="Plus Jakarta Sans"/>
                <a:ea typeface="Plus Jakarta Sans"/>
                <a:cs typeface="Plus Jakarta Sans"/>
                <a:sym typeface="Plus Jakarta Sans"/>
              </a:rPr>
              <a:t>Yerel Yönetimler:</a:t>
            </a:r>
            <a:r>
              <a:rPr lang="en-US" sz="1350" b="0" i="0" u="none" strike="noStrike" cap="none">
                <a:solidFill>
                  <a:srgbClr val="334155"/>
                </a:solidFill>
                <a:latin typeface="Plus Jakarta Sans"/>
                <a:ea typeface="Plus Jakarta Sans"/>
                <a:cs typeface="Plus Jakarta Sans"/>
                <a:sym typeface="Plus Jakarta Sans"/>
              </a:rPr>
              <a:t> Belediyeler ve kalkınma ajanslarında uzmanlık.</a:t>
            </a:r>
            <a:endParaRPr/>
          </a:p>
        </p:txBody>
      </p:sp>
      <p:sp>
        <p:nvSpPr>
          <p:cNvPr id="260" name="Google Shape;260;p23"/>
          <p:cNvSpPr txBox="1"/>
          <p:nvPr/>
        </p:nvSpPr>
        <p:spPr>
          <a:xfrm>
            <a:off x="609600" y="4309020"/>
            <a:ext cx="6619875" cy="2190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1" i="0" u="none" strike="noStrike" cap="none">
                <a:solidFill>
                  <a:srgbClr val="334155"/>
                </a:solidFill>
                <a:latin typeface="Plus Jakarta Sans"/>
                <a:ea typeface="Plus Jakarta Sans"/>
                <a:cs typeface="Plus Jakarta Sans"/>
                <a:sym typeface="Plus Jakarta Sans"/>
              </a:rPr>
              <a:t>Özel Sektör &amp; STK:</a:t>
            </a:r>
            <a:r>
              <a:rPr lang="en-US" sz="1350" b="0" i="0" u="none" strike="noStrike" cap="none">
                <a:solidFill>
                  <a:srgbClr val="334155"/>
                </a:solidFill>
                <a:latin typeface="Plus Jakarta Sans"/>
                <a:ea typeface="Plus Jakarta Sans"/>
                <a:cs typeface="Plus Jakarta Sans"/>
                <a:sym typeface="Plus Jakarta Sans"/>
              </a:rPr>
              <a:t> İnsan kaynakları ve kurumsal ilişkiler.</a:t>
            </a:r>
            <a:endParaRPr/>
          </a:p>
        </p:txBody>
      </p:sp>
      <p:sp>
        <p:nvSpPr>
          <p:cNvPr id="2" name="Dikdörtgen 1"/>
          <p:cNvSpPr/>
          <p:nvPr/>
        </p:nvSpPr>
        <p:spPr>
          <a:xfrm>
            <a:off x="701335" y="1455938"/>
            <a:ext cx="11061577" cy="1384995"/>
          </a:xfrm>
          <a:prstGeom prst="rect">
            <a:avLst/>
          </a:prstGeom>
        </p:spPr>
        <p:txBody>
          <a:bodyPr wrap="square">
            <a:spAutoFit/>
          </a:bodyPr>
          <a:lstStyle/>
          <a:p>
            <a:pPr algn="just"/>
            <a:r>
              <a:rPr lang="tr-TR" dirty="0"/>
              <a:t>Gerek kamu ve gerekse özel sektörde üst düzeyde görev yapabilecek nitelikte elamanlar yetiştirmeyi amaç edinen Fakültemizden mezun olan öğrenciler; finans, satış-pazarlama, ulaşım, hizmet, dış ticaret, imalat, enerji ve serbest meslek gibi iş kollarında yönetici, uzman, müfettiş ve koordinatör olarak görev almaktadırlar. İktisadi ve İdari Bilimler Fakültesi mezunları için iş olanakları diğer fakülte mezunlarına göre çok daha geniştir. Kaymakamlık, idari yargı hakimliği, yeminli mali müşavirlik, müfettişlik, vergi denetmenliği, hesap uzmanlığı, serbest muhasebeci mali müşavirlik ve borsa </a:t>
            </a:r>
            <a:r>
              <a:rPr lang="tr-TR" dirty="0" err="1"/>
              <a:t>brokerlığı</a:t>
            </a:r>
            <a:r>
              <a:rPr lang="tr-TR" dirty="0"/>
              <a:t> özellikle fakültedeki öğrenimlerini bilgisayar ve yabancı dille destekleyen mezunların tercih edebilecekleri mesleklerden sadece bir kaçıdır.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91E3A"/>
        </a:solidFill>
        <a:effectLst/>
      </p:bgPr>
    </p:bg>
    <p:spTree>
      <p:nvGrpSpPr>
        <p:cNvPr id="1" name="Shape 264"/>
        <p:cNvGrpSpPr/>
        <p:nvPr/>
      </p:nvGrpSpPr>
      <p:grpSpPr>
        <a:xfrm>
          <a:off x="0" y="0"/>
          <a:ext cx="0" cy="0"/>
          <a:chOff x="0" y="0"/>
          <a:chExt cx="0" cy="0"/>
        </a:xfrm>
      </p:grpSpPr>
      <p:sp>
        <p:nvSpPr>
          <p:cNvPr id="266" name="Google Shape;266;p24"/>
          <p:cNvSpPr txBox="1"/>
          <p:nvPr/>
        </p:nvSpPr>
        <p:spPr>
          <a:xfrm>
            <a:off x="5158382" y="2214562"/>
            <a:ext cx="1875234" cy="161583"/>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050" b="1" i="0" u="none" strike="noStrike" cap="none" dirty="0">
                <a:solidFill>
                  <a:srgbClr val="D97706"/>
                </a:solidFill>
                <a:latin typeface="Plus Jakarta Sans"/>
                <a:ea typeface="Plus Jakarta Sans"/>
                <a:cs typeface="Plus Jakarta Sans"/>
                <a:sym typeface="Plus Jakarta Sans"/>
              </a:rPr>
              <a:t>BAŞARILAR </a:t>
            </a:r>
            <a:r>
              <a:rPr lang="en-US" sz="1050" b="1" i="0" u="none" strike="noStrike" cap="none" dirty="0" smtClean="0">
                <a:solidFill>
                  <a:srgbClr val="D97706"/>
                </a:solidFill>
                <a:latin typeface="Plus Jakarta Sans"/>
                <a:ea typeface="Plus Jakarta Sans"/>
                <a:cs typeface="Plus Jakarta Sans"/>
                <a:sym typeface="Plus Jakarta Sans"/>
              </a:rPr>
              <a:t>D</a:t>
            </a:r>
            <a:r>
              <a:rPr lang="tr-TR" sz="1050" b="1" i="0" u="none" strike="noStrike" cap="none" dirty="0" smtClean="0">
                <a:solidFill>
                  <a:srgbClr val="D97706"/>
                </a:solidFill>
                <a:latin typeface="Plus Jakarta Sans"/>
                <a:ea typeface="Plus Jakarta Sans"/>
                <a:cs typeface="Plus Jakarta Sans"/>
                <a:sym typeface="Plus Jakarta Sans"/>
              </a:rPr>
              <a:t>İ</a:t>
            </a:r>
            <a:r>
              <a:rPr lang="en-US" sz="1050" b="1" i="0" u="none" strike="noStrike" cap="none" dirty="0" smtClean="0">
                <a:solidFill>
                  <a:srgbClr val="D97706"/>
                </a:solidFill>
                <a:latin typeface="Plus Jakarta Sans"/>
                <a:ea typeface="Plus Jakarta Sans"/>
                <a:cs typeface="Plus Jakarta Sans"/>
                <a:sym typeface="Plus Jakarta Sans"/>
              </a:rPr>
              <a:t>LER</a:t>
            </a:r>
            <a:r>
              <a:rPr lang="tr-TR" sz="1050" b="1" i="0" u="none" strike="noStrike" cap="none" dirty="0" smtClean="0">
                <a:solidFill>
                  <a:srgbClr val="D97706"/>
                </a:solidFill>
                <a:latin typeface="Plus Jakarta Sans"/>
                <a:ea typeface="Plus Jakarta Sans"/>
                <a:cs typeface="Plus Jakarta Sans"/>
                <a:sym typeface="Plus Jakarta Sans"/>
              </a:rPr>
              <a:t>İ</a:t>
            </a:r>
            <a:r>
              <a:rPr lang="en-US" sz="1050" b="1" i="0" u="none" strike="noStrike" cap="none" dirty="0" smtClean="0">
                <a:solidFill>
                  <a:srgbClr val="D97706"/>
                </a:solidFill>
                <a:latin typeface="Plus Jakarta Sans"/>
                <a:ea typeface="Plus Jakarta Sans"/>
                <a:cs typeface="Plus Jakarta Sans"/>
                <a:sym typeface="Plus Jakarta Sans"/>
              </a:rPr>
              <a:t>Z</a:t>
            </a:r>
            <a:endParaRPr dirty="0"/>
          </a:p>
        </p:txBody>
      </p:sp>
      <p:sp>
        <p:nvSpPr>
          <p:cNvPr id="267" name="Google Shape;267;p24"/>
          <p:cNvSpPr txBox="1"/>
          <p:nvPr/>
        </p:nvSpPr>
        <p:spPr>
          <a:xfrm>
            <a:off x="826591" y="2462212"/>
            <a:ext cx="10538817" cy="59055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3450" b="1" i="0" u="none" strike="noStrike" cap="none">
                <a:solidFill>
                  <a:srgbClr val="F8FAFC"/>
                </a:solidFill>
                <a:latin typeface="Playfair Display"/>
                <a:ea typeface="Playfair Display"/>
                <a:cs typeface="Playfair Display"/>
                <a:sym typeface="Playfair Display"/>
              </a:rPr>
              <a:t>Akademik Yolculuğunuzda Yanınızdayız</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918</Words>
  <Application>Microsoft Office PowerPoint</Application>
  <PresentationFormat>Özel</PresentationFormat>
  <Paragraphs>149</Paragraphs>
  <Slides>14</Slides>
  <Notes>12</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14</vt:i4>
      </vt:variant>
    </vt:vector>
  </HeadingPairs>
  <TitlesOfParts>
    <vt:vector size="19" baseType="lpstr">
      <vt:lpstr>Arial</vt:lpstr>
      <vt:lpstr>Plus Jakarta Sans</vt:lpstr>
      <vt:lpstr>Calibri</vt:lpstr>
      <vt:lpstr>Playfair Display</vt:lpstr>
      <vt:lpstr>Office Theme</vt:lpstr>
      <vt:lpstr>PowerPoint Sunusu</vt:lpstr>
      <vt:lpstr>PowerPoint Sunusu</vt:lpstr>
      <vt:lpstr>Fakültemiz</vt:lpstr>
      <vt:lpstr>Bölümümüz</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Gökçe GÖK</dc:creator>
  <cp:lastModifiedBy>user</cp:lastModifiedBy>
  <cp:revision>17</cp:revision>
  <dcterms:modified xsi:type="dcterms:W3CDTF">2026-10-22T11:31:06Z</dcterms:modified>
</cp:coreProperties>
</file>