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40"/>
  </p:notesMasterIdLst>
  <p:handoutMasterIdLst>
    <p:handoutMasterId r:id="rId41"/>
  </p:handoutMasterIdLst>
  <p:sldIdLst>
    <p:sldId id="1044" r:id="rId3"/>
    <p:sldId id="1045" r:id="rId4"/>
    <p:sldId id="1047" r:id="rId5"/>
    <p:sldId id="1077" r:id="rId6"/>
    <p:sldId id="1046" r:id="rId7"/>
    <p:sldId id="1075" r:id="rId8"/>
    <p:sldId id="1048" r:id="rId9"/>
    <p:sldId id="1076" r:id="rId10"/>
    <p:sldId id="1050" r:id="rId11"/>
    <p:sldId id="1049" r:id="rId12"/>
    <p:sldId id="1051" r:id="rId13"/>
    <p:sldId id="1053" r:id="rId14"/>
    <p:sldId id="1054" r:id="rId15"/>
    <p:sldId id="1055" r:id="rId16"/>
    <p:sldId id="1057" r:id="rId17"/>
    <p:sldId id="1058" r:id="rId18"/>
    <p:sldId id="1059" r:id="rId19"/>
    <p:sldId id="1060" r:id="rId20"/>
    <p:sldId id="1061" r:id="rId21"/>
    <p:sldId id="1062" r:id="rId22"/>
    <p:sldId id="1063" r:id="rId23"/>
    <p:sldId id="1065" r:id="rId24"/>
    <p:sldId id="1078" r:id="rId25"/>
    <p:sldId id="1087" r:id="rId26"/>
    <p:sldId id="1080" r:id="rId27"/>
    <p:sldId id="1079" r:id="rId28"/>
    <p:sldId id="1066" r:id="rId29"/>
    <p:sldId id="1067" r:id="rId30"/>
    <p:sldId id="1082" r:id="rId31"/>
    <p:sldId id="833" r:id="rId32"/>
    <p:sldId id="1071" r:id="rId33"/>
    <p:sldId id="1073" r:id="rId34"/>
    <p:sldId id="1072" r:id="rId35"/>
    <p:sldId id="1081" r:id="rId36"/>
    <p:sldId id="1083" r:id="rId37"/>
    <p:sldId id="1084" r:id="rId38"/>
    <p:sldId id="10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afta 13" id="{0C6390DB-EF61-674F-8B22-A2A410B2E274}">
          <p14:sldIdLst>
            <p14:sldId id="1044"/>
            <p14:sldId id="1045"/>
            <p14:sldId id="1047"/>
            <p14:sldId id="1077"/>
            <p14:sldId id="1046"/>
            <p14:sldId id="1075"/>
            <p14:sldId id="1048"/>
            <p14:sldId id="1076"/>
            <p14:sldId id="1050"/>
            <p14:sldId id="1049"/>
            <p14:sldId id="1051"/>
            <p14:sldId id="1053"/>
            <p14:sldId id="1054"/>
            <p14:sldId id="1055"/>
            <p14:sldId id="1057"/>
            <p14:sldId id="1058"/>
            <p14:sldId id="1059"/>
            <p14:sldId id="1060"/>
            <p14:sldId id="1061"/>
            <p14:sldId id="1062"/>
            <p14:sldId id="1063"/>
            <p14:sldId id="1065"/>
            <p14:sldId id="1078"/>
            <p14:sldId id="1087"/>
            <p14:sldId id="1080"/>
            <p14:sldId id="1079"/>
            <p14:sldId id="1066"/>
            <p14:sldId id="1067"/>
            <p14:sldId id="1082"/>
            <p14:sldId id="833"/>
            <p14:sldId id="1071"/>
            <p14:sldId id="1073"/>
            <p14:sldId id="1072"/>
            <p14:sldId id="1081"/>
            <p14:sldId id="1083"/>
            <p14:sldId id="1084"/>
            <p14:sldId id="10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userId="User" providerId="None"/>
      </p:ext>
    </p:extLst>
  </p:cmAuthor>
  <p:cmAuthor id="2" name="KSE_1" initials="i" lastIdx="1" clrIdx="1">
    <p:extLst>
      <p:ext uri="{19B8F6BF-5375-455C-9EA6-DF929625EA0E}">
        <p15:presenceInfo xmlns:p15="http://schemas.microsoft.com/office/powerpoint/2012/main" userId="a29f6a47dafe3f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1F1D52"/>
    <a:srgbClr val="F7F7F7"/>
    <a:srgbClr val="341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53"/>
    <p:restoredTop sz="91111" autoAdjust="0"/>
  </p:normalViewPr>
  <p:slideViewPr>
    <p:cSldViewPr snapToGrid="0" snapToObjects="1">
      <p:cViewPr varScale="1">
        <p:scale>
          <a:sx n="103" d="100"/>
          <a:sy n="103" d="100"/>
        </p:scale>
        <p:origin x="1320" y="72"/>
      </p:cViewPr>
      <p:guideLst/>
    </p:cSldViewPr>
  </p:slideViewPr>
  <p:notesTextViewPr>
    <p:cViewPr>
      <p:scale>
        <a:sx n="1" d="1"/>
        <a:sy n="1" d="1"/>
      </p:scale>
      <p:origin x="0" y="0"/>
    </p:cViewPr>
  </p:notesTextViewPr>
  <p:sorterViewPr>
    <p:cViewPr>
      <p:scale>
        <a:sx n="62" d="100"/>
        <a:sy n="62" d="100"/>
      </p:scale>
      <p:origin x="0" y="0"/>
    </p:cViewPr>
  </p:sorterViewPr>
  <p:notesViewPr>
    <p:cSldViewPr snapToGrid="0" snapToObjects="1">
      <p:cViewPr varScale="1">
        <p:scale>
          <a:sx n="55" d="100"/>
          <a:sy n="55" d="100"/>
        </p:scale>
        <p:origin x="2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05-20T13:14:44.799" idx="1">
    <p:pos x="10" y="10"/>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BDB772-7439-CA44-A629-6C001AC339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DED064-FBFC-BB49-AFF9-FCE54B238982}" type="slidenum">
              <a:rPr lang="tr-TR" smtClean="0"/>
              <a:t>‹#›</a:t>
            </a:fld>
            <a:endParaRPr lang="tr-TR"/>
          </a:p>
        </p:txBody>
      </p:sp>
    </p:spTree>
    <p:extLst>
      <p:ext uri="{BB962C8B-B14F-4D97-AF65-F5344CB8AC3E}">
        <p14:creationId xmlns:p14="http://schemas.microsoft.com/office/powerpoint/2010/main" val="266737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E3B0F-A7CA-D947-BF42-5CA2A03C82F6}" type="datetimeFigureOut">
              <a:rPr lang="en-US" smtClean="0"/>
              <a:t>6/25/2026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CF8B0-938A-B940-827E-E11CB1E17B31}" type="slidenum">
              <a:rPr lang="en-US" smtClean="0"/>
              <a:t>‹#›</a:t>
            </a:fld>
            <a:endParaRPr lang="en-US"/>
          </a:p>
        </p:txBody>
      </p:sp>
    </p:spTree>
    <p:extLst>
      <p:ext uri="{BB962C8B-B14F-4D97-AF65-F5344CB8AC3E}">
        <p14:creationId xmlns:p14="http://schemas.microsoft.com/office/powerpoint/2010/main" val="159322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a:t>
            </a:fld>
            <a:endParaRPr lang="en-US"/>
          </a:p>
        </p:txBody>
      </p:sp>
    </p:spTree>
    <p:extLst>
      <p:ext uri="{BB962C8B-B14F-4D97-AF65-F5344CB8AC3E}">
        <p14:creationId xmlns:p14="http://schemas.microsoft.com/office/powerpoint/2010/main" val="2029226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1" noProof="0"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CF8B0-938A-B940-827E-E11CB1E17B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48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32</a:t>
            </a:fld>
            <a:endParaRPr lang="en-US"/>
          </a:p>
        </p:txBody>
      </p:sp>
    </p:spTree>
    <p:extLst>
      <p:ext uri="{BB962C8B-B14F-4D97-AF65-F5344CB8AC3E}">
        <p14:creationId xmlns:p14="http://schemas.microsoft.com/office/powerpoint/2010/main" val="104227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33</a:t>
            </a:fld>
            <a:endParaRPr lang="en-US"/>
          </a:p>
        </p:txBody>
      </p:sp>
    </p:spTree>
    <p:extLst>
      <p:ext uri="{BB962C8B-B14F-4D97-AF65-F5344CB8AC3E}">
        <p14:creationId xmlns:p14="http://schemas.microsoft.com/office/powerpoint/2010/main" val="3330090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34</a:t>
            </a:fld>
            <a:endParaRPr lang="en-US"/>
          </a:p>
        </p:txBody>
      </p:sp>
    </p:spTree>
    <p:extLst>
      <p:ext uri="{BB962C8B-B14F-4D97-AF65-F5344CB8AC3E}">
        <p14:creationId xmlns:p14="http://schemas.microsoft.com/office/powerpoint/2010/main" val="232248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35</a:t>
            </a:fld>
            <a:endParaRPr lang="en-US"/>
          </a:p>
        </p:txBody>
      </p:sp>
    </p:spTree>
    <p:extLst>
      <p:ext uri="{BB962C8B-B14F-4D97-AF65-F5344CB8AC3E}">
        <p14:creationId xmlns:p14="http://schemas.microsoft.com/office/powerpoint/2010/main" val="3536293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36</a:t>
            </a:fld>
            <a:endParaRPr lang="en-US"/>
          </a:p>
        </p:txBody>
      </p:sp>
    </p:spTree>
    <p:extLst>
      <p:ext uri="{BB962C8B-B14F-4D97-AF65-F5344CB8AC3E}">
        <p14:creationId xmlns:p14="http://schemas.microsoft.com/office/powerpoint/2010/main" val="3439974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37</a:t>
            </a:fld>
            <a:endParaRPr lang="en-US"/>
          </a:p>
        </p:txBody>
      </p:sp>
    </p:spTree>
    <p:extLst>
      <p:ext uri="{BB962C8B-B14F-4D97-AF65-F5344CB8AC3E}">
        <p14:creationId xmlns:p14="http://schemas.microsoft.com/office/powerpoint/2010/main" val="53195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94CF8B0-938A-B940-827E-E11CB1E17B31}" type="slidenum">
              <a:rPr lang="en-US" smtClean="0"/>
              <a:t>4</a:t>
            </a:fld>
            <a:endParaRPr lang="en-US"/>
          </a:p>
        </p:txBody>
      </p:sp>
    </p:spTree>
    <p:extLst>
      <p:ext uri="{BB962C8B-B14F-4D97-AF65-F5344CB8AC3E}">
        <p14:creationId xmlns:p14="http://schemas.microsoft.com/office/powerpoint/2010/main" val="57081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94CF8B0-938A-B940-827E-E11CB1E17B31}" type="slidenum">
              <a:rPr lang="en-US" smtClean="0"/>
              <a:t>7</a:t>
            </a:fld>
            <a:endParaRPr lang="en-US"/>
          </a:p>
        </p:txBody>
      </p:sp>
    </p:spTree>
    <p:extLst>
      <p:ext uri="{BB962C8B-B14F-4D97-AF65-F5344CB8AC3E}">
        <p14:creationId xmlns:p14="http://schemas.microsoft.com/office/powerpoint/2010/main" val="122798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94CF8B0-938A-B940-827E-E11CB1E17B31}" type="slidenum">
              <a:rPr lang="en-US" smtClean="0"/>
              <a:t>9</a:t>
            </a:fld>
            <a:endParaRPr lang="en-US"/>
          </a:p>
        </p:txBody>
      </p:sp>
    </p:spTree>
    <p:extLst>
      <p:ext uri="{BB962C8B-B14F-4D97-AF65-F5344CB8AC3E}">
        <p14:creationId xmlns:p14="http://schemas.microsoft.com/office/powerpoint/2010/main" val="275022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15</a:t>
            </a:fld>
            <a:endParaRPr lang="en-US"/>
          </a:p>
        </p:txBody>
      </p:sp>
    </p:spTree>
    <p:extLst>
      <p:ext uri="{BB962C8B-B14F-4D97-AF65-F5344CB8AC3E}">
        <p14:creationId xmlns:p14="http://schemas.microsoft.com/office/powerpoint/2010/main" val="10553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17</a:t>
            </a:fld>
            <a:endParaRPr lang="en-US"/>
          </a:p>
        </p:txBody>
      </p:sp>
    </p:spTree>
    <p:extLst>
      <p:ext uri="{BB962C8B-B14F-4D97-AF65-F5344CB8AC3E}">
        <p14:creationId xmlns:p14="http://schemas.microsoft.com/office/powerpoint/2010/main" val="202279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18</a:t>
            </a:fld>
            <a:endParaRPr lang="en-US"/>
          </a:p>
        </p:txBody>
      </p:sp>
    </p:spTree>
    <p:extLst>
      <p:ext uri="{BB962C8B-B14F-4D97-AF65-F5344CB8AC3E}">
        <p14:creationId xmlns:p14="http://schemas.microsoft.com/office/powerpoint/2010/main" val="1516357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20</a:t>
            </a:fld>
            <a:endParaRPr lang="en-US"/>
          </a:p>
        </p:txBody>
      </p:sp>
    </p:spTree>
    <p:extLst>
      <p:ext uri="{BB962C8B-B14F-4D97-AF65-F5344CB8AC3E}">
        <p14:creationId xmlns:p14="http://schemas.microsoft.com/office/powerpoint/2010/main" val="88560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28</a:t>
            </a:fld>
            <a:endParaRPr lang="en-US"/>
          </a:p>
        </p:txBody>
      </p:sp>
    </p:spTree>
    <p:extLst>
      <p:ext uri="{BB962C8B-B14F-4D97-AF65-F5344CB8AC3E}">
        <p14:creationId xmlns:p14="http://schemas.microsoft.com/office/powerpoint/2010/main" val="3820201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3_Title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D0B4B7-157F-D143-8759-36877214312C}"/>
              </a:ext>
            </a:extLst>
          </p:cNvPr>
          <p:cNvSpPr/>
          <p:nvPr userDrawn="1"/>
        </p:nvSpPr>
        <p:spPr>
          <a:xfrm>
            <a:off x="1560668" y="1636295"/>
            <a:ext cx="10631332" cy="5221706"/>
          </a:xfrm>
          <a:prstGeom prst="rect">
            <a:avLst/>
          </a:prstGeom>
          <a:solidFill>
            <a:srgbClr val="1F1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userDrawn="1">
            <p:ph type="title" hasCustomPrompt="1"/>
          </p:nvPr>
        </p:nvSpPr>
        <p:spPr>
          <a:xfrm>
            <a:off x="670539" y="2610847"/>
            <a:ext cx="10879131" cy="1485992"/>
          </a:xfrm>
        </p:spPr>
        <p:txBody>
          <a:bodyPr anchor="ctr">
            <a:normAutofit/>
          </a:bodyPr>
          <a:lstStyle>
            <a:lvl1pPr>
              <a:lnSpc>
                <a:spcPct val="90000"/>
              </a:lnSpc>
              <a:defRPr sz="5333" b="1" i="0" spc="0" baseline="0">
                <a:solidFill>
                  <a:schemeClr val="bg1"/>
                </a:solidFill>
                <a:latin typeface="Century Gothic" panose="020B0502020202020204" pitchFamily="34" charset="0"/>
                <a:cs typeface="Arial"/>
              </a:defRPr>
            </a:lvl1pPr>
          </a:lstStyle>
          <a:p>
            <a:r>
              <a:rPr lang="en-US" dirty="0"/>
              <a:t>Master Project</a:t>
            </a:r>
          </a:p>
        </p:txBody>
      </p:sp>
      <p:sp>
        <p:nvSpPr>
          <p:cNvPr id="9" name="Text Placeholder 19"/>
          <p:cNvSpPr>
            <a:spLocks noGrp="1"/>
          </p:cNvSpPr>
          <p:nvPr>
            <p:ph type="body" sz="quarter" idx="11" hasCustomPrompt="1"/>
          </p:nvPr>
        </p:nvSpPr>
        <p:spPr>
          <a:xfrm>
            <a:off x="670539" y="4297866"/>
            <a:ext cx="10879131" cy="642349"/>
          </a:xfrm>
        </p:spPr>
        <p:txBody>
          <a:bodyPr anchor="ctr">
            <a:noAutofit/>
          </a:bodyPr>
          <a:lstStyle>
            <a:lvl1pPr marL="0" indent="0">
              <a:buNone/>
              <a:defRPr sz="3200" b="0" spc="0" baseline="0">
                <a:solidFill>
                  <a:srgbClr val="A6A6A6"/>
                </a:solidFill>
                <a:latin typeface="Century Gothic" panose="020B0502020202020204" pitchFamily="34" charset="0"/>
                <a:cs typeface="Arial"/>
              </a:defRPr>
            </a:lvl1pPr>
          </a:lstStyle>
          <a:p>
            <a:pPr lvl="0"/>
            <a:r>
              <a:rPr lang="en-US" dirty="0"/>
              <a:t>School of Education</a:t>
            </a:r>
          </a:p>
        </p:txBody>
      </p:sp>
      <p:pic>
        <p:nvPicPr>
          <p:cNvPr id="8" name="Resim 9">
            <a:extLst>
              <a:ext uri="{FF2B5EF4-FFF2-40B4-BE49-F238E27FC236}">
                <a16:creationId xmlns:a16="http://schemas.microsoft.com/office/drawing/2014/main" id="{97289681-6B68-AD4C-A4BE-8A3A91AE57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7"/>
          <a:stretch/>
        </p:blipFill>
        <p:spPr>
          <a:xfrm>
            <a:off x="0" y="58615"/>
            <a:ext cx="6942169" cy="1512293"/>
          </a:xfrm>
          <a:prstGeom prst="rect">
            <a:avLst/>
          </a:prstGeom>
        </p:spPr>
      </p:pic>
    </p:spTree>
    <p:extLst>
      <p:ext uri="{BB962C8B-B14F-4D97-AF65-F5344CB8AC3E}">
        <p14:creationId xmlns:p14="http://schemas.microsoft.com/office/powerpoint/2010/main" val="357549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9F9A-BA62-CE40-A0BD-431470889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99DA7C-13A3-764D-8428-2ECEF4DD273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1E4FB-716E-E74A-9DC0-5BEA6C58C10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85427-E906-AF46-98BD-CE5C3991F89A}"/>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6" name="Footer Placeholder 5">
            <a:extLst>
              <a:ext uri="{FF2B5EF4-FFF2-40B4-BE49-F238E27FC236}">
                <a16:creationId xmlns:a16="http://schemas.microsoft.com/office/drawing/2014/main" id="{DF5A812B-8397-B842-AD3B-8B9FAF15E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5417A-D12E-3045-BFE8-55730B6ED516}"/>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99466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39D7-3166-8C4C-83D6-51DB4B105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3D28F2-D8AB-FA46-82FA-1FE6179C4301}"/>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A58E19BD-4E60-6F45-919F-6E2AAB86403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B9F308-4B67-B549-88BC-88B4DE1E92D0}"/>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6" name="Footer Placeholder 5">
            <a:extLst>
              <a:ext uri="{FF2B5EF4-FFF2-40B4-BE49-F238E27FC236}">
                <a16:creationId xmlns:a16="http://schemas.microsoft.com/office/drawing/2014/main" id="{F0A30340-2C6A-AC45-908B-875A7B1E3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F86D6-8CB2-594F-B6AA-596F721D9EFF}"/>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66649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A609-82D4-2A4B-ADA5-1EAD2D0E1D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F5D09-F8AB-8C42-BE08-1F1D404D89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5693C-4D02-754E-989F-515620F088C6}"/>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4AC9D593-115E-DC40-A61E-085A2343A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84C35-126E-6A4C-9435-8EAFDAF56D79}"/>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43875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2A38A-D75B-094C-82BF-CF4209FA8FF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6383D1-C00E-804A-890F-785874C090B5}"/>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7429D-EE2E-5647-9C7D-1505271221E8}"/>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DAE4D2D0-9154-4541-849F-9FE930D66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5D7C2-5035-8D4C-9C91-B1B042510D48}"/>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155945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page">
    <p:bg>
      <p:bgPr>
        <a:solidFill>
          <a:srgbClr val="201D5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70539" y="2610847"/>
            <a:ext cx="10879131" cy="1485992"/>
          </a:xfrm>
        </p:spPr>
        <p:txBody>
          <a:bodyPr anchor="ctr">
            <a:normAutofit/>
          </a:bodyPr>
          <a:lstStyle>
            <a:lvl1pPr>
              <a:lnSpc>
                <a:spcPct val="90000"/>
              </a:lnSpc>
              <a:defRPr sz="5333" b="1" i="0" spc="0" baseline="0">
                <a:solidFill>
                  <a:schemeClr val="bg1"/>
                </a:solidFill>
                <a:latin typeface="Century Gothic" panose="020B0502020202020204" pitchFamily="34" charset="0"/>
                <a:cs typeface="Arial"/>
              </a:defRPr>
            </a:lvl1pPr>
          </a:lstStyle>
          <a:p>
            <a:r>
              <a:rPr lang="en-US" dirty="0"/>
              <a:t>Master Project</a:t>
            </a:r>
          </a:p>
        </p:txBody>
      </p:sp>
      <p:sp>
        <p:nvSpPr>
          <p:cNvPr id="9" name="Text Placeholder 19"/>
          <p:cNvSpPr>
            <a:spLocks noGrp="1"/>
          </p:cNvSpPr>
          <p:nvPr>
            <p:ph type="body" sz="quarter" idx="11" hasCustomPrompt="1"/>
          </p:nvPr>
        </p:nvSpPr>
        <p:spPr>
          <a:xfrm>
            <a:off x="670539" y="4297866"/>
            <a:ext cx="10879131" cy="642349"/>
          </a:xfrm>
        </p:spPr>
        <p:txBody>
          <a:bodyPr anchor="ctr">
            <a:noAutofit/>
          </a:bodyPr>
          <a:lstStyle>
            <a:lvl1pPr marL="0" indent="0">
              <a:buNone/>
              <a:defRPr sz="3200" b="0" spc="0" baseline="0">
                <a:solidFill>
                  <a:srgbClr val="A6A6A6"/>
                </a:solidFill>
                <a:latin typeface="Century Gothic" panose="020B0502020202020204" pitchFamily="34" charset="0"/>
                <a:cs typeface="Arial"/>
              </a:defRPr>
            </a:lvl1pPr>
          </a:lstStyle>
          <a:p>
            <a:pPr lvl="0"/>
            <a:r>
              <a:rPr lang="en-US" dirty="0"/>
              <a:t>School of Education</a:t>
            </a:r>
          </a:p>
        </p:txBody>
      </p:sp>
      <p:pic>
        <p:nvPicPr>
          <p:cNvPr id="7" name="Picture 6">
            <a:extLst>
              <a:ext uri="{FF2B5EF4-FFF2-40B4-BE49-F238E27FC236}">
                <a16:creationId xmlns:a16="http://schemas.microsoft.com/office/drawing/2014/main" id="{3C8AC109-1A10-CB40-9638-3BC799919AFE}"/>
              </a:ext>
            </a:extLst>
          </p:cNvPr>
          <p:cNvPicPr>
            <a:picLocks noChangeAspect="1"/>
          </p:cNvPicPr>
          <p:nvPr userDrawn="1"/>
        </p:nvPicPr>
        <p:blipFill rotWithShape="1">
          <a:blip r:embed="rId2"/>
          <a:srcRect l="3419" t="33231" b="33460"/>
          <a:stretch/>
        </p:blipFill>
        <p:spPr>
          <a:xfrm>
            <a:off x="0" y="14068"/>
            <a:ext cx="6780628" cy="1652553"/>
          </a:xfrm>
          <a:prstGeom prst="rect">
            <a:avLst/>
          </a:prstGeom>
        </p:spPr>
      </p:pic>
    </p:spTree>
    <p:extLst>
      <p:ext uri="{BB962C8B-B14F-4D97-AF65-F5344CB8AC3E}">
        <p14:creationId xmlns:p14="http://schemas.microsoft.com/office/powerpoint/2010/main" val="100035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7C2D9-FD70-8E4D-BD31-F98435A7991B}"/>
              </a:ext>
            </a:extLst>
          </p:cNvPr>
          <p:cNvSpPr/>
          <p:nvPr userDrawn="1"/>
        </p:nvSpPr>
        <p:spPr>
          <a:xfrm>
            <a:off x="-139032" y="32033"/>
            <a:ext cx="568690" cy="6908593"/>
          </a:xfrm>
          <a:prstGeom prst="rect">
            <a:avLst/>
          </a:prstGeom>
          <a:solidFill>
            <a:srgbClr val="20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Rectangle 2">
            <a:extLst>
              <a:ext uri="{FF2B5EF4-FFF2-40B4-BE49-F238E27FC236}">
                <a16:creationId xmlns:a16="http://schemas.microsoft.com/office/drawing/2014/main" id="{E79E1F27-B4A2-B24B-B705-69B990026FB6}"/>
              </a:ext>
            </a:extLst>
          </p:cNvPr>
          <p:cNvSpPr/>
          <p:nvPr userDrawn="1"/>
        </p:nvSpPr>
        <p:spPr>
          <a:xfrm>
            <a:off x="-69516" y="-21388"/>
            <a:ext cx="12331032" cy="512342"/>
          </a:xfrm>
          <a:prstGeom prst="rect">
            <a:avLst/>
          </a:prstGeom>
          <a:solidFill>
            <a:srgbClr val="20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033389" y="490954"/>
            <a:ext cx="10244210" cy="1130545"/>
          </a:xfrm>
        </p:spPr>
        <p:txBody>
          <a:bodyPr>
            <a:noAutofit/>
          </a:bodyPr>
          <a:lstStyle>
            <a:lvl1pPr algn="ctr">
              <a:defRPr sz="2800" b="1" i="0" cap="none" spc="0">
                <a:solidFill>
                  <a:srgbClr val="404041"/>
                </a:solidFill>
                <a:latin typeface="Century Gothic" panose="020B0502020202020204" pitchFamily="34" charset="0"/>
                <a:cs typeface="Arial"/>
              </a:defRPr>
            </a:lvl1pPr>
          </a:lstStyle>
          <a:p>
            <a:endParaRPr lang="en-US" dirty="0"/>
          </a:p>
        </p:txBody>
      </p:sp>
      <p:sp>
        <p:nvSpPr>
          <p:cNvPr id="4" name="TextBox 3"/>
          <p:cNvSpPr txBox="1"/>
          <p:nvPr userDrawn="1"/>
        </p:nvSpPr>
        <p:spPr>
          <a:xfrm>
            <a:off x="4741335" y="4721414"/>
            <a:ext cx="184731" cy="461665"/>
          </a:xfrm>
          <a:prstGeom prst="rect">
            <a:avLst/>
          </a:prstGeom>
          <a:noFill/>
        </p:spPr>
        <p:txBody>
          <a:bodyPr wrap="none" rtlCol="0">
            <a:spAutoFit/>
          </a:bodyPr>
          <a:lstStyle/>
          <a:p>
            <a:endParaRPr lang="en-US" sz="2400" dirty="0"/>
          </a:p>
        </p:txBody>
      </p:sp>
      <p:sp>
        <p:nvSpPr>
          <p:cNvPr id="7" name="Text Placeholder 2"/>
          <p:cNvSpPr>
            <a:spLocks noGrp="1"/>
          </p:cNvSpPr>
          <p:nvPr>
            <p:ph idx="1"/>
          </p:nvPr>
        </p:nvSpPr>
        <p:spPr>
          <a:xfrm>
            <a:off x="1033388" y="1674921"/>
            <a:ext cx="10244211" cy="5020451"/>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2400">
                <a:solidFill>
                  <a:srgbClr val="404041"/>
                </a:solidFill>
                <a:latin typeface="Century Gothic" panose="020B0502020202020204" pitchFamily="34" charset="0"/>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marL="457178" marR="0" lvl="0" indent="-457178" algn="l" defTabSz="609570"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a:pPr>
            <a:endParaRPr lang="en-US" dirty="0"/>
          </a:p>
        </p:txBody>
      </p:sp>
      <p:sp>
        <p:nvSpPr>
          <p:cNvPr id="6" name="TextBox 5">
            <a:extLst>
              <a:ext uri="{FF2B5EF4-FFF2-40B4-BE49-F238E27FC236}">
                <a16:creationId xmlns:a16="http://schemas.microsoft.com/office/drawing/2014/main" id="{3798D911-37FD-2849-9B02-026FA857C0EF}"/>
              </a:ext>
            </a:extLst>
          </p:cNvPr>
          <p:cNvSpPr txBox="1"/>
          <p:nvPr userDrawn="1"/>
        </p:nvSpPr>
        <p:spPr>
          <a:xfrm>
            <a:off x="11228681" y="993423"/>
            <a:ext cx="0" cy="0"/>
          </a:xfrm>
          <a:prstGeom prst="rect">
            <a:avLst/>
          </a:prstGeom>
        </p:spPr>
        <p:txBody>
          <a:bodyPr vert="horz" wrap="none" lIns="121920" tIns="60960" rIns="121920" bIns="60960" rtlCol="0" anchor="ctr">
            <a:noAutofit/>
          </a:bodyPr>
          <a:lstStyle/>
          <a:p>
            <a:pPr algn="l"/>
            <a:endParaRPr lang="en-US" sz="1067" b="0" dirty="0">
              <a:solidFill>
                <a:schemeClr val="bg1">
                  <a:lumMod val="75000"/>
                </a:schemeClr>
              </a:solidFill>
            </a:endParaRPr>
          </a:p>
        </p:txBody>
      </p:sp>
      <p:pic>
        <p:nvPicPr>
          <p:cNvPr id="8" name="Resim 5">
            <a:extLst>
              <a:ext uri="{FF2B5EF4-FFF2-40B4-BE49-F238E27FC236}">
                <a16:creationId xmlns:a16="http://schemas.microsoft.com/office/drawing/2014/main" id="{D5F3628E-A447-F845-AA2B-5DC25C62F3C4}"/>
              </a:ext>
            </a:extLst>
          </p:cNvPr>
          <p:cNvPicPr>
            <a:picLocks noChangeAspect="1"/>
          </p:cNvPicPr>
          <p:nvPr userDrawn="1"/>
        </p:nvPicPr>
        <p:blipFill rotWithShape="1">
          <a:blip r:embed="rId2"/>
          <a:srcRect l="38427" t="33791" r="38341" b="33516"/>
          <a:stretch/>
        </p:blipFill>
        <p:spPr>
          <a:xfrm>
            <a:off x="-43526" y="31051"/>
            <a:ext cx="969257" cy="963873"/>
          </a:xfrm>
          <a:prstGeom prst="rect">
            <a:avLst/>
          </a:prstGeom>
        </p:spPr>
      </p:pic>
    </p:spTree>
    <p:extLst>
      <p:ext uri="{BB962C8B-B14F-4D97-AF65-F5344CB8AC3E}">
        <p14:creationId xmlns:p14="http://schemas.microsoft.com/office/powerpoint/2010/main" val="3264169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160C-EB1D-8943-A23A-52F5F378E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7288D-C4DF-474B-BDB9-3F2FA52AFB95}"/>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51BE9-6E79-5A4F-A120-419BC7C86AA9}"/>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54F20C4E-E52B-9A47-B19C-04631C1B7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D2E20-7333-744B-85E8-F47E08E24322}"/>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129663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11AB-8697-7D49-B904-24DA6C72F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E3D19-4E2A-7F40-B528-1F5B63079C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9A258-D679-AA4A-BBCD-CE0E110AC7D8}"/>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62907E4D-558A-1140-B5B1-36E88D0E8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E5237-F4A9-4A43-83CB-96D76BCE0133}"/>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1903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076E-8231-1942-843D-B870B9AC7CE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CDA872-07C4-7A4A-A62D-2F032D1FE2A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532EC-2EC4-904C-BE18-41FB91594335}"/>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7A81C43C-1375-3247-9451-BE8125D4C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7F901-270D-CE4E-AC30-FA41E7AB0D2A}"/>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210407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D01E-FB0B-8349-B3D6-D556EB514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A695F-960F-5743-A7AB-8B31D68BA1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5AEE0-12B0-304C-B6A6-CC420D4CDE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25BE3-B84A-8C42-8255-5940632452B7}"/>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6" name="Footer Placeholder 5">
            <a:extLst>
              <a:ext uri="{FF2B5EF4-FFF2-40B4-BE49-F238E27FC236}">
                <a16:creationId xmlns:a16="http://schemas.microsoft.com/office/drawing/2014/main" id="{93993597-62E1-0042-940F-774F8FA78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CD57E-338B-3B47-ADD4-6E24E6198925}"/>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254424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Content only: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47473E-E615-2149-A615-627B1D3F79C1}"/>
              </a:ext>
            </a:extLst>
          </p:cNvPr>
          <p:cNvSpPr/>
          <p:nvPr userDrawn="1"/>
        </p:nvSpPr>
        <p:spPr>
          <a:xfrm>
            <a:off x="-69517" y="308219"/>
            <a:ext cx="845179" cy="6594229"/>
          </a:xfrm>
          <a:prstGeom prst="rect">
            <a:avLst/>
          </a:prstGeom>
          <a:solidFill>
            <a:srgbClr val="1F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Rectangle 2">
            <a:extLst>
              <a:ext uri="{FF2B5EF4-FFF2-40B4-BE49-F238E27FC236}">
                <a16:creationId xmlns:a16="http://schemas.microsoft.com/office/drawing/2014/main" id="{E79E1F27-B4A2-B24B-B705-69B990026FB6}"/>
              </a:ext>
            </a:extLst>
          </p:cNvPr>
          <p:cNvSpPr/>
          <p:nvPr userDrawn="1"/>
        </p:nvSpPr>
        <p:spPr>
          <a:xfrm>
            <a:off x="-69516" y="-21388"/>
            <a:ext cx="12331032" cy="361357"/>
          </a:xfrm>
          <a:prstGeom prst="rect">
            <a:avLst/>
          </a:prstGeom>
          <a:solidFill>
            <a:srgbClr val="1F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648850" y="1533681"/>
            <a:ext cx="9570135" cy="584304"/>
          </a:xfrm>
        </p:spPr>
        <p:txBody>
          <a:bodyPr>
            <a:noAutofit/>
          </a:bodyPr>
          <a:lstStyle>
            <a:lvl1pPr algn="l">
              <a:lnSpc>
                <a:spcPct val="100000"/>
              </a:lnSpc>
              <a:defRPr sz="2000" b="1" i="0" cap="none" spc="0">
                <a:solidFill>
                  <a:srgbClr val="404041"/>
                </a:solidFill>
                <a:latin typeface="Avenir Next" panose="020B0503020202020204" pitchFamily="34" charset="0"/>
                <a:cs typeface="Arial"/>
              </a:defRPr>
            </a:lvl1pPr>
          </a:lstStyle>
          <a:p>
            <a:endParaRPr lang="en-US" dirty="0"/>
          </a:p>
        </p:txBody>
      </p:sp>
      <p:sp>
        <p:nvSpPr>
          <p:cNvPr id="4" name="TextBox 3"/>
          <p:cNvSpPr txBox="1"/>
          <p:nvPr userDrawn="1"/>
        </p:nvSpPr>
        <p:spPr>
          <a:xfrm>
            <a:off x="4741335" y="4721414"/>
            <a:ext cx="184731" cy="461665"/>
          </a:xfrm>
          <a:prstGeom prst="rect">
            <a:avLst/>
          </a:prstGeom>
          <a:noFill/>
        </p:spPr>
        <p:txBody>
          <a:bodyPr wrap="none" rtlCol="0">
            <a:spAutoFit/>
          </a:bodyPr>
          <a:lstStyle/>
          <a:p>
            <a:endParaRPr lang="en-US" sz="2400" dirty="0"/>
          </a:p>
        </p:txBody>
      </p:sp>
      <p:sp>
        <p:nvSpPr>
          <p:cNvPr id="7" name="Text Placeholder 2"/>
          <p:cNvSpPr>
            <a:spLocks noGrp="1"/>
          </p:cNvSpPr>
          <p:nvPr>
            <p:ph idx="1"/>
          </p:nvPr>
        </p:nvSpPr>
        <p:spPr>
          <a:xfrm>
            <a:off x="1648850" y="2297723"/>
            <a:ext cx="9570135" cy="4161691"/>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a:solidFill>
                  <a:srgbClr val="404041"/>
                </a:solidFill>
                <a:latin typeface="Avenir Next" panose="020B0503020202020204" pitchFamily="34" charset="0"/>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marL="457178" marR="0" lvl="0" indent="-457178" algn="l" defTabSz="609570"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a:pPr>
            <a:endParaRPr lang="en-US" dirty="0"/>
          </a:p>
        </p:txBody>
      </p:sp>
      <p:sp>
        <p:nvSpPr>
          <p:cNvPr id="6" name="TextBox 5">
            <a:extLst>
              <a:ext uri="{FF2B5EF4-FFF2-40B4-BE49-F238E27FC236}">
                <a16:creationId xmlns:a16="http://schemas.microsoft.com/office/drawing/2014/main" id="{3798D911-37FD-2849-9B02-026FA857C0EF}"/>
              </a:ext>
            </a:extLst>
          </p:cNvPr>
          <p:cNvSpPr txBox="1"/>
          <p:nvPr userDrawn="1"/>
        </p:nvSpPr>
        <p:spPr>
          <a:xfrm>
            <a:off x="11228681" y="993423"/>
            <a:ext cx="0" cy="0"/>
          </a:xfrm>
          <a:prstGeom prst="rect">
            <a:avLst/>
          </a:prstGeom>
        </p:spPr>
        <p:txBody>
          <a:bodyPr vert="horz" wrap="none" lIns="121920" tIns="60960" rIns="121920" bIns="60960" rtlCol="0" anchor="ctr">
            <a:noAutofit/>
          </a:bodyPr>
          <a:lstStyle/>
          <a:p>
            <a:pPr algn="l"/>
            <a:endParaRPr lang="en-US" sz="1067" b="0" dirty="0">
              <a:solidFill>
                <a:schemeClr val="bg1">
                  <a:lumMod val="75000"/>
                </a:schemeClr>
              </a:solidFill>
            </a:endParaRPr>
          </a:p>
        </p:txBody>
      </p:sp>
      <p:pic>
        <p:nvPicPr>
          <p:cNvPr id="9" name="Resim 9">
            <a:extLst>
              <a:ext uri="{FF2B5EF4-FFF2-40B4-BE49-F238E27FC236}">
                <a16:creationId xmlns:a16="http://schemas.microsoft.com/office/drawing/2014/main" id="{78723E11-9344-BC4C-A8C1-F7C6E7A879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7"/>
          <a:stretch/>
        </p:blipFill>
        <p:spPr>
          <a:xfrm>
            <a:off x="0" y="58615"/>
            <a:ext cx="6942169" cy="1512293"/>
          </a:xfrm>
          <a:prstGeom prst="rect">
            <a:avLst/>
          </a:prstGeom>
        </p:spPr>
      </p:pic>
      <p:cxnSp>
        <p:nvCxnSpPr>
          <p:cNvPr id="10" name="Straight Connector 9">
            <a:extLst>
              <a:ext uri="{FF2B5EF4-FFF2-40B4-BE49-F238E27FC236}">
                <a16:creationId xmlns:a16="http://schemas.microsoft.com/office/drawing/2014/main" id="{F425E959-780F-B94E-85D0-9D114510E36E}"/>
              </a:ext>
            </a:extLst>
          </p:cNvPr>
          <p:cNvCxnSpPr/>
          <p:nvPr userDrawn="1"/>
        </p:nvCxnSpPr>
        <p:spPr>
          <a:xfrm>
            <a:off x="1648849" y="1453661"/>
            <a:ext cx="9570135" cy="0"/>
          </a:xfrm>
          <a:prstGeom prst="line">
            <a:avLst/>
          </a:prstGeom>
          <a:ln w="19050">
            <a:solidFill>
              <a:srgbClr val="1F1D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24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8042-40B1-AE4E-B796-E25CEC9981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B69CE-5721-2048-88DE-1C68033EC8E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7C4697-F602-4746-AF27-41C34B0795B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B73F3F-49D1-8745-93AA-0B7A68D1838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B4FC9C-5ACD-A849-81A6-73A045D23F6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057366-4C3D-0949-9B42-4DC94BDFD09A}"/>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8" name="Footer Placeholder 7">
            <a:extLst>
              <a:ext uri="{FF2B5EF4-FFF2-40B4-BE49-F238E27FC236}">
                <a16:creationId xmlns:a16="http://schemas.microsoft.com/office/drawing/2014/main" id="{F2141895-3415-ED4C-BEC3-8535968BB3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F1EFC-8143-7A41-9ADF-27F81572FAF9}"/>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268072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8406-D1FC-804A-B123-28DAC27B08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CAFEC7-BE99-5B41-947F-6C9F7EB0FC57}"/>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4" name="Footer Placeholder 3">
            <a:extLst>
              <a:ext uri="{FF2B5EF4-FFF2-40B4-BE49-F238E27FC236}">
                <a16:creationId xmlns:a16="http://schemas.microsoft.com/office/drawing/2014/main" id="{B9A36B2D-A1E2-0B42-8341-27BF929F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CF3134-F4AF-024B-A164-8F6281CA9EDD}"/>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849412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3288C-BC1B-2741-8005-F49BCD8CE31E}"/>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3" name="Footer Placeholder 2">
            <a:extLst>
              <a:ext uri="{FF2B5EF4-FFF2-40B4-BE49-F238E27FC236}">
                <a16:creationId xmlns:a16="http://schemas.microsoft.com/office/drawing/2014/main" id="{92763DFD-9D16-1D46-BE1B-2A41902A60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4A6452-3E59-AC46-B500-1B4480C3E628}"/>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35147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9F9A-BA62-CE40-A0BD-431470889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99DA7C-13A3-764D-8428-2ECEF4DD273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1E4FB-716E-E74A-9DC0-5BEA6C58C10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85427-E906-AF46-98BD-CE5C3991F89A}"/>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6" name="Footer Placeholder 5">
            <a:extLst>
              <a:ext uri="{FF2B5EF4-FFF2-40B4-BE49-F238E27FC236}">
                <a16:creationId xmlns:a16="http://schemas.microsoft.com/office/drawing/2014/main" id="{DF5A812B-8397-B842-AD3B-8B9FAF15E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5417A-D12E-3045-BFE8-55730B6ED516}"/>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019062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39D7-3166-8C4C-83D6-51DB4B105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3D28F2-D8AB-FA46-82FA-1FE6179C4301}"/>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A58E19BD-4E60-6F45-919F-6E2AAB86403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B9F308-4B67-B549-88BC-88B4DE1E92D0}"/>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6" name="Footer Placeholder 5">
            <a:extLst>
              <a:ext uri="{FF2B5EF4-FFF2-40B4-BE49-F238E27FC236}">
                <a16:creationId xmlns:a16="http://schemas.microsoft.com/office/drawing/2014/main" id="{F0A30340-2C6A-AC45-908B-875A7B1E3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F86D6-8CB2-594F-B6AA-596F721D9EFF}"/>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06178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A609-82D4-2A4B-ADA5-1EAD2D0E1D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F5D09-F8AB-8C42-BE08-1F1D404D89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5693C-4D02-754E-989F-515620F088C6}"/>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4AC9D593-115E-DC40-A61E-085A2343A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84C35-126E-6A4C-9435-8EAFDAF56D79}"/>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48763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2A38A-D75B-094C-82BF-CF4209FA8FF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6383D1-C00E-804A-890F-785874C090B5}"/>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7429D-EE2E-5647-9C7D-1505271221E8}"/>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DAE4D2D0-9154-4541-849F-9FE930D66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5D7C2-5035-8D4C-9C91-B1B042510D48}"/>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37829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160C-EB1D-8943-A23A-52F5F378E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7288D-C4DF-474B-BDB9-3F2FA52AFB95}"/>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51BE9-6E79-5A4F-A120-419BC7C86AA9}"/>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54F20C4E-E52B-9A47-B19C-04631C1B7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D2E20-7333-744B-85E8-F47E08E24322}"/>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283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11AB-8697-7D49-B904-24DA6C72F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E3D19-4E2A-7F40-B528-1F5B63079C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9A258-D679-AA4A-BBCD-CE0E110AC7D8}"/>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62907E4D-558A-1140-B5B1-36E88D0E8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E5237-F4A9-4A43-83CB-96D76BCE0133}"/>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14361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076E-8231-1942-843D-B870B9AC7CE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CDA872-07C4-7A4A-A62D-2F032D1FE2A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532EC-2EC4-904C-BE18-41FB91594335}"/>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7A81C43C-1375-3247-9451-BE8125D4C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7F901-270D-CE4E-AC30-FA41E7AB0D2A}"/>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26923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D01E-FB0B-8349-B3D6-D556EB514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A695F-960F-5743-A7AB-8B31D68BA1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5AEE0-12B0-304C-B6A6-CC420D4CDE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25BE3-B84A-8C42-8255-5940632452B7}"/>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6" name="Footer Placeholder 5">
            <a:extLst>
              <a:ext uri="{FF2B5EF4-FFF2-40B4-BE49-F238E27FC236}">
                <a16:creationId xmlns:a16="http://schemas.microsoft.com/office/drawing/2014/main" id="{93993597-62E1-0042-940F-774F8FA78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CD57E-338B-3B47-ADD4-6E24E6198925}"/>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19022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8042-40B1-AE4E-B796-E25CEC9981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B69CE-5721-2048-88DE-1C68033EC8E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7C4697-F602-4746-AF27-41C34B0795B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B73F3F-49D1-8745-93AA-0B7A68D1838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B4FC9C-5ACD-A849-81A6-73A045D23F6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057366-4C3D-0949-9B42-4DC94BDFD09A}"/>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8" name="Footer Placeholder 7">
            <a:extLst>
              <a:ext uri="{FF2B5EF4-FFF2-40B4-BE49-F238E27FC236}">
                <a16:creationId xmlns:a16="http://schemas.microsoft.com/office/drawing/2014/main" id="{F2141895-3415-ED4C-BEC3-8535968BB3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F1EFC-8143-7A41-9ADF-27F81572FAF9}"/>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16872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8406-D1FC-804A-B123-28DAC27B08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CAFEC7-BE99-5B41-947F-6C9F7EB0FC57}"/>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4" name="Footer Placeholder 3">
            <a:extLst>
              <a:ext uri="{FF2B5EF4-FFF2-40B4-BE49-F238E27FC236}">
                <a16:creationId xmlns:a16="http://schemas.microsoft.com/office/drawing/2014/main" id="{B9A36B2D-A1E2-0B42-8341-27BF929F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CF3134-F4AF-024B-A164-8F6281CA9EDD}"/>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284563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3288C-BC1B-2741-8005-F49BCD8CE31E}"/>
              </a:ext>
            </a:extLst>
          </p:cNvPr>
          <p:cNvSpPr>
            <a:spLocks noGrp="1"/>
          </p:cNvSpPr>
          <p:nvPr>
            <p:ph type="dt" sz="half" idx="10"/>
          </p:nvPr>
        </p:nvSpPr>
        <p:spPr/>
        <p:txBody>
          <a:bodyPr/>
          <a:lstStyle/>
          <a:p>
            <a:fld id="{3A7118B6-408D-8E46-9361-FC3A4D84A945}" type="datetimeFigureOut">
              <a:rPr lang="en-US" smtClean="0"/>
              <a:t>6/25/2026</a:t>
            </a:fld>
            <a:endParaRPr lang="en-US"/>
          </a:p>
        </p:txBody>
      </p:sp>
      <p:sp>
        <p:nvSpPr>
          <p:cNvPr id="3" name="Footer Placeholder 2">
            <a:extLst>
              <a:ext uri="{FF2B5EF4-FFF2-40B4-BE49-F238E27FC236}">
                <a16:creationId xmlns:a16="http://schemas.microsoft.com/office/drawing/2014/main" id="{92763DFD-9D16-1D46-BE1B-2A41902A60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4A6452-3E59-AC46-B500-1B4480C3E628}"/>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46548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883E5-FD3E-CF44-A120-05A7D218DF6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5D53E-FAE9-7F4B-84A1-C287CF8EE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F7E64-B217-F64C-B974-22E24CDAA5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2F639E8A-43D1-5D40-ADBD-38DDF62CE4A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21B4F-F186-CF43-B3C0-96CF2450606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4808F-FF2D-754D-B79B-2CF1F42B5A6C}" type="slidenum">
              <a:rPr lang="en-US" smtClean="0"/>
              <a:t>‹#›</a:t>
            </a:fld>
            <a:endParaRPr lang="en-US"/>
          </a:p>
        </p:txBody>
      </p:sp>
    </p:spTree>
    <p:extLst>
      <p:ext uri="{BB962C8B-B14F-4D97-AF65-F5344CB8AC3E}">
        <p14:creationId xmlns:p14="http://schemas.microsoft.com/office/powerpoint/2010/main" val="325754192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883E5-FD3E-CF44-A120-05A7D218DF6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5D53E-FAE9-7F4B-84A1-C287CF8EE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F7E64-B217-F64C-B974-22E24CDAA5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118B6-408D-8E46-9361-FC3A4D84A945}" type="datetimeFigureOut">
              <a:rPr lang="en-US" smtClean="0"/>
              <a:t>6/25/2026</a:t>
            </a:fld>
            <a:endParaRPr lang="en-US"/>
          </a:p>
        </p:txBody>
      </p:sp>
      <p:sp>
        <p:nvSpPr>
          <p:cNvPr id="5" name="Footer Placeholder 4">
            <a:extLst>
              <a:ext uri="{FF2B5EF4-FFF2-40B4-BE49-F238E27FC236}">
                <a16:creationId xmlns:a16="http://schemas.microsoft.com/office/drawing/2014/main" id="{2F639E8A-43D1-5D40-ADBD-38DDF62CE4A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21B4F-F186-CF43-B3C0-96CF2450606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4808F-FF2D-754D-B79B-2CF1F42B5A6C}" type="slidenum">
              <a:rPr lang="en-US" smtClean="0"/>
              <a:t>‹#›</a:t>
            </a:fld>
            <a:endParaRPr lang="en-US"/>
          </a:p>
        </p:txBody>
      </p:sp>
    </p:spTree>
    <p:extLst>
      <p:ext uri="{BB962C8B-B14F-4D97-AF65-F5344CB8AC3E}">
        <p14:creationId xmlns:p14="http://schemas.microsoft.com/office/powerpoint/2010/main" val="26797167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irimler.atauni.edu.tr/ogrenci-isleri-daire-baskanligi/akademik-takvim/" TargetMode="External"/><Relationship Id="rId2" Type="http://schemas.openxmlformats.org/officeDocument/2006/relationships/hyperlink" Target="https://atauni.edu.tr/kis-sporlari-enstitusu/wp-content/uploads/sites/794/2026/06/Ders-Seciminde-Dikkat-Edilecek-Hususlar.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tauni.edu.tr/yuklemeler/965e03dcd8c8f5467ec0a8d3829b9aff.do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tauni.edu.tr/yuklemeler/79dbab7521dd1f9f05343c04b00838ab.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tauni.edu.tr/yuklemeler/daa07283b9320e819485d5559475c742.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atauni.edu.tr/yuklemeler/79dbab7521dd1f9f05343c04b00838ab.pdf" TargetMode="External"/><Relationship Id="rId4" Type="http://schemas.openxmlformats.org/officeDocument/2006/relationships/hyperlink" Target="https://atauni.edu.tr/yuklemeler/14eef8188e8afe319b06303d01883e0f.doc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tauni.edu.tr/yuklemeler/79dbab7521dd1f9f05343c04b00838ab.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tauni.edu.tr/yuklemeler/a786b874b8b00217fbf750bb7d7c8aca.docx" TargetMode="External"/><Relationship Id="rId2" Type="http://schemas.openxmlformats.org/officeDocument/2006/relationships/hyperlink" Target="https://atauni.edu.tr/tez-yazim-kilavuzu-672f38cf" TargetMode="External"/><Relationship Id="rId1" Type="http://schemas.openxmlformats.org/officeDocument/2006/relationships/slideLayout" Target="../slideLayouts/slideLayout2.xml"/><Relationship Id="rId4" Type="http://schemas.openxmlformats.org/officeDocument/2006/relationships/hyperlink" Target="https://atauni.edu.tr/yuklemeler/79dbab7521dd1f9f05343c04b00838ab.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tauni.edu.tr/yuklemeler/65370a6c47e73808ac1ba9b9b9111cca.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tauni.edu.tr/yuklemeler/581d19cb19ea69ae721d1faa85fe4815.docx" TargetMode="External"/><Relationship Id="rId2" Type="http://schemas.openxmlformats.org/officeDocument/2006/relationships/hyperlink" Target="https://atauni.edu.tr/yuklemeler/b4f6da2b0b0d31071a0f39e5bac08ecc.docx" TargetMode="External"/><Relationship Id="rId1" Type="http://schemas.openxmlformats.org/officeDocument/2006/relationships/slideLayout" Target="../slideLayouts/slideLayout2.xml"/><Relationship Id="rId6" Type="http://schemas.openxmlformats.org/officeDocument/2006/relationships/hyperlink" Target="https://atauni.edu.tr/yuklemeler/12662749ef17e963b920fed4ee59f869.docx" TargetMode="External"/><Relationship Id="rId5" Type="http://schemas.openxmlformats.org/officeDocument/2006/relationships/hyperlink" Target="https://atauni.edu.tr/yuklemeler/94929ce975c5ab46eda7e9ee355616a2.docx" TargetMode="External"/><Relationship Id="rId4" Type="http://schemas.openxmlformats.org/officeDocument/2006/relationships/hyperlink" Target="https://atauni.edu.tr/yuklemeler/670d3ee2fec3d6f4b24209e2228c7c23.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tauni.edu.tr/yuklemeler/b2499e1d4c0de629f01fe93560c917a8.docx" TargetMode="External"/><Relationship Id="rId2" Type="http://schemas.openxmlformats.org/officeDocument/2006/relationships/hyperlink" Target="https://tez.yok.gov.tr/UlusalTezMerkez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tauni.edu.tr/tezli-yuksek-lisans" TargetMode="External"/><Relationship Id="rId2" Type="http://schemas.openxmlformats.org/officeDocument/2006/relationships/hyperlink" Target="https://atauni.edu.tr/doktora-egitimi-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irimler.atauni.edu.tr/ogrenci-isleri-daire-baskanligi/mevzu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birimler.atauni.edu.tr/ogrenci-isleri-daire-baskanligi/akademik-takvi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www.youtube.com/embed/MjGpUAzWm_Y?feature=oembed"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tauni.edu.tr/ogrenci-isleri-daire-baskanligi/lisansustu-programl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obs.atauni.edu.tr/Kullanici/KullaniciOlusturma.aspx" TargetMode="External"/><Relationship Id="rId2" Type="http://schemas.openxmlformats.org/officeDocument/2006/relationships/hyperlink" Target="http://obs.atauni.edu.tr/" TargetMode="External"/><Relationship Id="rId1" Type="http://schemas.openxmlformats.org/officeDocument/2006/relationships/slideLayout" Target="../slideLayouts/slideLayout2.xml"/><Relationship Id="rId5" Type="http://schemas.openxmlformats.org/officeDocument/2006/relationships/hyperlink" Target="https://atauni.edu.tr/bilgilendirme"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A337521-B5C3-EF42-8975-60812492DE2A}"/>
              </a:ext>
            </a:extLst>
          </p:cNvPr>
          <p:cNvSpPr>
            <a:spLocks noGrp="1"/>
          </p:cNvSpPr>
          <p:nvPr>
            <p:ph type="title"/>
          </p:nvPr>
        </p:nvSpPr>
        <p:spPr>
          <a:xfrm>
            <a:off x="5535826" y="960253"/>
            <a:ext cx="6260758" cy="1285660"/>
          </a:xfrm>
        </p:spPr>
        <p:txBody>
          <a:bodyPr>
            <a:normAutofit/>
          </a:bodyPr>
          <a:lstStyle/>
          <a:p>
            <a:pPr>
              <a:lnSpc>
                <a:spcPct val="100000"/>
              </a:lnSpc>
            </a:pPr>
            <a:r>
              <a:rPr lang="tr-TR" sz="3600" dirty="0">
                <a:solidFill>
                  <a:schemeClr val="accent1">
                    <a:lumMod val="50000"/>
                  </a:schemeClr>
                </a:solidFill>
                <a:effectLst>
                  <a:outerShdw blurRad="38100" dist="38100" dir="2700000" algn="tl">
                    <a:srgbClr val="000000">
                      <a:alpha val="43137"/>
                    </a:srgbClr>
                  </a:outerShdw>
                </a:effectLst>
                <a:latin typeface="Avenir Next Demi Bold" panose="020B0503020202020204" pitchFamily="34" charset="0"/>
                <a:cs typeface="Times New Roman" panose="02020603050405020304" pitchFamily="18" charset="0"/>
              </a:rPr>
              <a:t>Lisansüstü Öğrenci Bilgi Rehberi</a:t>
            </a:r>
          </a:p>
        </p:txBody>
      </p:sp>
      <p:sp>
        <p:nvSpPr>
          <p:cNvPr id="2" name="TextBox 1">
            <a:extLst>
              <a:ext uri="{FF2B5EF4-FFF2-40B4-BE49-F238E27FC236}">
                <a16:creationId xmlns:a16="http://schemas.microsoft.com/office/drawing/2014/main" id="{A61BF22D-A00C-ED41-87E7-94B78A161556}"/>
              </a:ext>
            </a:extLst>
          </p:cNvPr>
          <p:cNvSpPr txBox="1"/>
          <p:nvPr/>
        </p:nvSpPr>
        <p:spPr>
          <a:xfrm>
            <a:off x="971227" y="805912"/>
            <a:ext cx="0" cy="0"/>
          </a:xfrm>
          <a:prstGeom prst="rect">
            <a:avLst/>
          </a:prstGeom>
        </p:spPr>
        <p:txBody>
          <a:bodyPr vert="horz" wrap="none" lIns="121920" tIns="60960" rIns="121920" bIns="60960" rtlCol="0" anchor="ctr">
            <a:noAutofit/>
          </a:bodyPr>
          <a:lstStyle/>
          <a:p>
            <a:pPr algn="l"/>
            <a:endParaRPr lang="en-US" sz="1067" dirty="0">
              <a:solidFill>
                <a:schemeClr val="bg1">
                  <a:lumMod val="75000"/>
                </a:schemeClr>
              </a:solidFill>
            </a:endParaRPr>
          </a:p>
        </p:txBody>
      </p:sp>
      <p:sp>
        <p:nvSpPr>
          <p:cNvPr id="3" name="TextBox 2">
            <a:extLst>
              <a:ext uri="{FF2B5EF4-FFF2-40B4-BE49-F238E27FC236}">
                <a16:creationId xmlns:a16="http://schemas.microsoft.com/office/drawing/2014/main" id="{01E72CB5-49A6-124C-8584-F81D8B8A6FE5}"/>
              </a:ext>
            </a:extLst>
          </p:cNvPr>
          <p:cNvSpPr txBox="1"/>
          <p:nvPr/>
        </p:nvSpPr>
        <p:spPr>
          <a:xfrm>
            <a:off x="1915297" y="556054"/>
            <a:ext cx="184731" cy="369332"/>
          </a:xfrm>
          <a:prstGeom prst="rect">
            <a:avLst/>
          </a:prstGeom>
          <a:noFill/>
        </p:spPr>
        <p:txBody>
          <a:bodyPr wrap="none" rtlCol="0">
            <a:spAutoFit/>
          </a:bodyPr>
          <a:lstStyle/>
          <a:p>
            <a:endParaRPr lang="tr-TR" dirty="0"/>
          </a:p>
        </p:txBody>
      </p:sp>
      <p:graphicFrame>
        <p:nvGraphicFramePr>
          <p:cNvPr id="4" name="Tablo 4">
            <a:extLst>
              <a:ext uri="{FF2B5EF4-FFF2-40B4-BE49-F238E27FC236}">
                <a16:creationId xmlns:a16="http://schemas.microsoft.com/office/drawing/2014/main" id="{1758DE95-08B9-46AF-A1C1-F83F3AF80925}"/>
              </a:ext>
            </a:extLst>
          </p:cNvPr>
          <p:cNvGraphicFramePr>
            <a:graphicFrameLocks noGrp="1"/>
          </p:cNvGraphicFramePr>
          <p:nvPr>
            <p:extLst>
              <p:ext uri="{D42A27DB-BD31-4B8C-83A1-F6EECF244321}">
                <p14:modId xmlns:p14="http://schemas.microsoft.com/office/powerpoint/2010/main" val="1645780143"/>
              </p:ext>
            </p:extLst>
          </p:nvPr>
        </p:nvGraphicFramePr>
        <p:xfrm>
          <a:off x="3912973" y="6478236"/>
          <a:ext cx="5865341" cy="365760"/>
        </p:xfrm>
        <a:graphic>
          <a:graphicData uri="http://schemas.openxmlformats.org/drawingml/2006/table">
            <a:tbl>
              <a:tblPr firstRow="1" bandRow="1">
                <a:tableStyleId>{21E4AEA4-8DFA-4A89-87EB-49C32662AFE0}</a:tableStyleId>
              </a:tblPr>
              <a:tblGrid>
                <a:gridCol w="5865341">
                  <a:extLst>
                    <a:ext uri="{9D8B030D-6E8A-4147-A177-3AD203B41FA5}">
                      <a16:colId xmlns:a16="http://schemas.microsoft.com/office/drawing/2014/main" val="993732107"/>
                    </a:ext>
                  </a:extLst>
                </a:gridCol>
              </a:tblGrid>
              <a:tr h="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pic>
        <p:nvPicPr>
          <p:cNvPr id="5" name="Resim 4">
            <a:extLst>
              <a:ext uri="{FF2B5EF4-FFF2-40B4-BE49-F238E27FC236}">
                <a16:creationId xmlns:a16="http://schemas.microsoft.com/office/drawing/2014/main" id="{3BB10013-1938-4EC8-8D53-CAB560879DA0}"/>
              </a:ext>
            </a:extLst>
          </p:cNvPr>
          <p:cNvPicPr>
            <a:picLocks noChangeAspect="1"/>
          </p:cNvPicPr>
          <p:nvPr/>
        </p:nvPicPr>
        <p:blipFill rotWithShape="1">
          <a:blip r:embed="rId4"/>
          <a:srcRect l="8784" t="4084" r="6689" b="12192"/>
          <a:stretch/>
        </p:blipFill>
        <p:spPr>
          <a:xfrm>
            <a:off x="0" y="1968843"/>
            <a:ext cx="12192001" cy="4509393"/>
          </a:xfrm>
          <a:prstGeom prst="rect">
            <a:avLst/>
          </a:prstGeom>
        </p:spPr>
      </p:pic>
    </p:spTree>
    <p:extLst>
      <p:ext uri="{BB962C8B-B14F-4D97-AF65-F5344CB8AC3E}">
        <p14:creationId xmlns:p14="http://schemas.microsoft.com/office/powerpoint/2010/main" val="247122059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F47C-802F-8047-99C4-C7AC210CD5B0}"/>
              </a:ext>
            </a:extLst>
          </p:cNvPr>
          <p:cNvSpPr>
            <a:spLocks noGrp="1"/>
          </p:cNvSpPr>
          <p:nvPr>
            <p:ph type="ctrTitle"/>
          </p:nvPr>
        </p:nvSpPr>
        <p:spPr>
          <a:xfrm>
            <a:off x="2553730" y="1325336"/>
            <a:ext cx="8665255" cy="584304"/>
          </a:xfrm>
        </p:spPr>
        <p:txBody>
          <a:bodyPr/>
          <a:lstStyle/>
          <a:p>
            <a:pPr algn="ctr"/>
            <a:r>
              <a:rPr lang="tr-TR" sz="1800" dirty="0"/>
              <a:t>Lisansüstü Kesin Kayıt İşlemleri</a:t>
            </a:r>
          </a:p>
        </p:txBody>
      </p:sp>
      <p:pic>
        <p:nvPicPr>
          <p:cNvPr id="5" name="Resim 4">
            <a:extLst>
              <a:ext uri="{FF2B5EF4-FFF2-40B4-BE49-F238E27FC236}">
                <a16:creationId xmlns:a16="http://schemas.microsoft.com/office/drawing/2014/main" id="{4422C152-72D3-4F12-AD73-EFF2D8FC7379}"/>
              </a:ext>
            </a:extLst>
          </p:cNvPr>
          <p:cNvPicPr>
            <a:picLocks noChangeAspect="1"/>
          </p:cNvPicPr>
          <p:nvPr/>
        </p:nvPicPr>
        <p:blipFill rotWithShape="1">
          <a:blip r:embed="rId2"/>
          <a:srcRect b="27930"/>
          <a:stretch/>
        </p:blipFill>
        <p:spPr>
          <a:xfrm>
            <a:off x="1246197" y="1770744"/>
            <a:ext cx="9699606" cy="4417620"/>
          </a:xfrm>
          <a:prstGeom prst="rect">
            <a:avLst/>
          </a:prstGeom>
        </p:spPr>
      </p:pic>
      <p:graphicFrame>
        <p:nvGraphicFramePr>
          <p:cNvPr id="4" name="Tablo 4">
            <a:extLst>
              <a:ext uri="{FF2B5EF4-FFF2-40B4-BE49-F238E27FC236}">
                <a16:creationId xmlns:a16="http://schemas.microsoft.com/office/drawing/2014/main" id="{C2159C66-A961-4355-B109-8F3CEC600770}"/>
              </a:ext>
            </a:extLst>
          </p:cNvPr>
          <p:cNvGraphicFramePr>
            <a:graphicFrameLocks noGrp="1"/>
          </p:cNvGraphicFramePr>
          <p:nvPr>
            <p:extLst>
              <p:ext uri="{D42A27DB-BD31-4B8C-83A1-F6EECF244321}">
                <p14:modId xmlns:p14="http://schemas.microsoft.com/office/powerpoint/2010/main" val="1065709410"/>
              </p:ext>
            </p:extLst>
          </p:nvPr>
        </p:nvGraphicFramePr>
        <p:xfrm>
          <a:off x="2613891" y="6262932"/>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46683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Danışman Ataması</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Ders Kayıtları</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682099" cy="3206334"/>
          </a:xfrm>
        </p:spPr>
        <p:txBody>
          <a:bodyPr>
            <a:noAutofit/>
          </a:bodyPr>
          <a:lstStyle/>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atamaları Enstitü Ana Bilim Dalı Başkanlığının önerisi ve Enstitü Yönetim Kurulu Kararı ile öğrencinin kayıt yaptırdığı dönemin başında atanır.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talebinde bulunacak yeni kayıtlı öğrencilerin kayıtlı olduğu Ana Bilim Dalı Başkanlığı ile irtibata geçmesi gerekmektedir.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öğrencinin alacağı dersleri onaylamada tek yetkili kişidir.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değişikliği, danışmanın ve/veya öğrencinin gerekçeli talebi ve Ana Bilim Akademik Kurulunun önerisi, Enstitü Yönetim Kurulu Kararı ile yapılabilir.</a:t>
            </a:r>
          </a:p>
          <a:p>
            <a:endParaRPr lang="tr-TR"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781800" y="2117984"/>
            <a:ext cx="4437184" cy="4185279"/>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Ders kayıtları her yıl akademik takvimde yer alan tarihler arasında yapılır.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Öğrencilerin her dönem Uzmanlık Alan Dersi ve Danışmanlık dersini alması zorunludur.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Öğrencinin alacağı bütün </a:t>
            </a:r>
            <a:r>
              <a:rPr lang="tr-TR" sz="1400" dirty="0">
                <a:solidFill>
                  <a:srgbClr val="FF0000"/>
                </a:solidFill>
                <a:cs typeface="Times New Roman" panose="02020603050405020304" pitchFamily="18" charset="0"/>
              </a:rPr>
              <a:t>dersleri</a:t>
            </a:r>
            <a:r>
              <a:rPr lang="tr-TR" sz="1400" dirty="0">
                <a:cs typeface="Times New Roman" panose="02020603050405020304" pitchFamily="18" charset="0"/>
              </a:rPr>
              <a:t> danışman öğretim üyesi ile birlikte seçmelidir.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Ders kayıtları Öğrenci Bilgi Sistemi (ÖBS) üzerinden yapılmaktadır.</a:t>
            </a:r>
          </a:p>
          <a:p>
            <a:pPr marL="171450" indent="-171450">
              <a:spcAft>
                <a:spcPts val="600"/>
              </a:spcAft>
              <a:buClr>
                <a:srgbClr val="C00000"/>
              </a:buClr>
              <a:buFont typeface="Wingdings" pitchFamily="2" charset="2"/>
              <a:buChar char="§"/>
            </a:pPr>
            <a:r>
              <a:rPr lang="tr-TR" sz="1400" dirty="0">
                <a:solidFill>
                  <a:schemeClr val="bg2">
                    <a:lumMod val="25000"/>
                  </a:schemeClr>
                </a:solidFill>
                <a:cs typeface="Times New Roman" panose="02020603050405020304" pitchFamily="18" charset="0"/>
              </a:rPr>
              <a:t>Akademik takvim her yılında başında Öğrenci İşleri Daire Başkanlığının sayfasından ilan edilir.</a:t>
            </a:r>
          </a:p>
          <a:p>
            <a:pPr marL="171450" indent="-171450">
              <a:spcAft>
                <a:spcPts val="600"/>
              </a:spcAft>
              <a:buClr>
                <a:srgbClr val="C00000"/>
              </a:buClr>
              <a:buFont typeface="Wingdings" pitchFamily="2" charset="2"/>
              <a:buChar char="§"/>
            </a:pPr>
            <a:r>
              <a:rPr lang="tr-TR" sz="1400" dirty="0">
                <a:solidFill>
                  <a:schemeClr val="bg2">
                    <a:lumMod val="25000"/>
                  </a:schemeClr>
                </a:solidFill>
              </a:rPr>
              <a:t>Lisansüstü programlarda alınan derslerden sınava girebilmek için %70 devam şartı aranır.</a:t>
            </a:r>
          </a:p>
          <a:p>
            <a:pPr marL="171450" indent="-171450">
              <a:spcAft>
                <a:spcPts val="600"/>
              </a:spcAft>
              <a:buClr>
                <a:srgbClr val="C00000"/>
              </a:buClr>
              <a:buFont typeface="Wingdings" pitchFamily="2" charset="2"/>
              <a:buChar char="§"/>
            </a:pPr>
            <a:r>
              <a:rPr lang="tr-TR" sz="1400" dirty="0">
                <a:solidFill>
                  <a:schemeClr val="bg2">
                    <a:lumMod val="25000"/>
                  </a:schemeClr>
                </a:solidFill>
                <a:cs typeface="Times New Roman" panose="02020603050405020304" pitchFamily="18" charset="0"/>
              </a:rPr>
              <a:t>Ders seçiminde dikkat edilecek hususlara ve Bilim Dalı Çekirdek derslerine </a:t>
            </a:r>
            <a:r>
              <a:rPr lang="tr-TR" sz="1400" dirty="0">
                <a:solidFill>
                  <a:schemeClr val="bg2">
                    <a:lumMod val="25000"/>
                  </a:schemeClr>
                </a:solidFill>
                <a:cs typeface="Times New Roman" panose="02020603050405020304" pitchFamily="18" charset="0"/>
                <a:hlinkClick r:id="rId2"/>
              </a:rPr>
              <a:t>https://atauni.edu.tr/kis-sporlari-enstitusu/wp-content/uploads/sites/794/2026/06/Ders-Seciminde-Dikkat-Edilecek-Hususlar.pdf</a:t>
            </a:r>
            <a:r>
              <a:rPr lang="tr-TR" sz="1400" dirty="0">
                <a:solidFill>
                  <a:schemeClr val="bg2">
                    <a:lumMod val="25000"/>
                  </a:schemeClr>
                </a:solidFill>
                <a:cs typeface="Times New Roman" panose="02020603050405020304" pitchFamily="18" charset="0"/>
              </a:rPr>
              <a:t> bağlantısından ulaşabilirsiniz.</a:t>
            </a:r>
          </a:p>
        </p:txBody>
      </p:sp>
      <p:sp>
        <p:nvSpPr>
          <p:cNvPr id="9" name="Content Placeholder 2">
            <a:extLst>
              <a:ext uri="{FF2B5EF4-FFF2-40B4-BE49-F238E27FC236}">
                <a16:creationId xmlns:a16="http://schemas.microsoft.com/office/drawing/2014/main" id="{ECC4D3BA-591E-1D47-A744-5D47A1284480}"/>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tr-TR" sz="1300" i="1" dirty="0">
                <a:solidFill>
                  <a:schemeClr val="bg2">
                    <a:lumMod val="25000"/>
                  </a:schemeClr>
                </a:solidFill>
                <a:cs typeface="Times New Roman" panose="02020603050405020304" pitchFamily="18" charset="0"/>
              </a:rPr>
              <a:t>Akademik Takvimi için </a:t>
            </a:r>
            <a:r>
              <a:rPr lang="tr-TR" sz="13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300" i="1" dirty="0">
              <a:solidFill>
                <a:srgbClr val="C00000"/>
              </a:solidFill>
              <a:cs typeface="Times New Roman" panose="02020603050405020304" pitchFamily="18" charset="0"/>
            </a:endParaRPr>
          </a:p>
        </p:txBody>
      </p:sp>
      <p:graphicFrame>
        <p:nvGraphicFramePr>
          <p:cNvPr id="10" name="Tablo 4">
            <a:extLst>
              <a:ext uri="{FF2B5EF4-FFF2-40B4-BE49-F238E27FC236}">
                <a16:creationId xmlns:a16="http://schemas.microsoft.com/office/drawing/2014/main" id="{1DCDDD30-90FD-4D78-AFCE-41840EE136BF}"/>
              </a:ext>
            </a:extLst>
          </p:cNvPr>
          <p:cNvGraphicFramePr>
            <a:graphicFrameLocks noGrp="1"/>
          </p:cNvGraphicFramePr>
          <p:nvPr>
            <p:extLst>
              <p:ext uri="{D42A27DB-BD31-4B8C-83A1-F6EECF244321}">
                <p14:modId xmlns:p14="http://schemas.microsoft.com/office/powerpoint/2010/main" val="404417415"/>
              </p:ext>
            </p:extLst>
          </p:nvPr>
        </p:nvGraphicFramePr>
        <p:xfrm>
          <a:off x="2854036" y="6303263"/>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414192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Bilimsel Hazırlık Programları</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4384415"/>
          </a:xfrm>
        </p:spPr>
        <p:txBody>
          <a:bodyPr>
            <a:noAutofit/>
          </a:bodyPr>
          <a:lstStyle/>
          <a:p>
            <a:pPr marL="228600" indent="-228600" algn="just">
              <a:spcAft>
                <a:spcPts val="1200"/>
              </a:spcAft>
              <a:buClr>
                <a:srgbClr val="C00000"/>
              </a:buClr>
              <a:buFont typeface="Wingdings" pitchFamily="2" charset="2"/>
              <a:buChar char="§"/>
            </a:pPr>
            <a:r>
              <a:rPr lang="tr-TR" sz="1400" dirty="0">
                <a:solidFill>
                  <a:schemeClr val="tx1">
                    <a:lumMod val="75000"/>
                    <a:lumOff val="25000"/>
                  </a:schemeClr>
                </a:solidFill>
              </a:rPr>
              <a:t>Yüksek lisans ve doktora programlarına kabul edilen öğrencilerden lisans veya yüksek lisans derecesini kabul edildikleri yüksek lisans veya doktora programından farklı alanlarda almış olanlar ile lisans veya yüksek lisans derecesini Üniversite dışındaki yükseköğretim kurumlarından almış olan yüksek lisans veya doktora programı adayları için eksikliklerini gidermek amacıyla bilimsel hazırlık programı uygulanabilir.</a:t>
            </a:r>
          </a:p>
          <a:p>
            <a:pPr marL="228600" indent="-228600" algn="just">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programında alınması zorunlu dersler, ilgili lisansüstü programını tamamlamak için gerekli görülen derslerin yerine geçemez. Ancak bilimsel hazırlık programındaki bir öğrenci, bilimsel hazırlık derslerinin yanı sıra ilgili enstitü anabilim/</a:t>
            </a:r>
            <a:r>
              <a:rPr lang="tr-TR" sz="1400" dirty="0" err="1">
                <a:solidFill>
                  <a:schemeClr val="tx1">
                    <a:lumMod val="75000"/>
                    <a:lumOff val="25000"/>
                  </a:schemeClr>
                </a:solidFill>
              </a:rPr>
              <a:t>anasanat</a:t>
            </a:r>
            <a:r>
              <a:rPr lang="tr-TR" sz="1400" dirty="0">
                <a:solidFill>
                  <a:schemeClr val="tx1">
                    <a:lumMod val="75000"/>
                    <a:lumOff val="25000"/>
                  </a:schemeClr>
                </a:solidFill>
              </a:rPr>
              <a:t> dalı başkanlığının önerisi ve enstitü yönetim kurulunun onayı ile lisansüstü programa yönelik dersler de alabilir.</a:t>
            </a:r>
          </a:p>
          <a:p>
            <a:pPr marL="228600" indent="-228600" algn="just">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 en az on iki, en fazla otuz kredilik ders yükünden oluşur.</a:t>
            </a:r>
          </a:p>
          <a:p>
            <a:pPr marL="228600" indent="-228600" algn="just">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 ile ilgili devam, ders sınavları, ders notları, derslerden başarılı sayılma şartları, ders tekrarı, kayıt silme ve diğer esaslar uygulama esaslarına göre yürütülür.</a:t>
            </a:r>
          </a:p>
          <a:p>
            <a:pPr marL="228600" indent="-228600" algn="just">
              <a:spcAft>
                <a:spcPts val="1200"/>
              </a:spcAft>
              <a:buClr>
                <a:srgbClr val="C00000"/>
              </a:buClr>
              <a:buFont typeface="Wingdings" pitchFamily="2" charset="2"/>
              <a:buChar char="§"/>
            </a:pPr>
            <a:r>
              <a:rPr lang="tr-TR" sz="1400" dirty="0">
                <a:solidFill>
                  <a:schemeClr val="tx1">
                    <a:lumMod val="75000"/>
                    <a:lumOff val="25000"/>
                  </a:schemeClr>
                </a:solidFill>
              </a:rPr>
              <a:t>Bilimsel hazırlık sınıfı öğrencileri yaz okulundan ders alabilirler.</a:t>
            </a:r>
          </a:p>
          <a:p>
            <a:pPr marL="228600" indent="-228600" algn="just">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programında geçirilecek süre en çok iki yarıyıldır. Yaz öğretimi bu süreye dâhil edilmez. Bu süre dönem izinleri dışında uzatılamaz ve süre sonunda başarılı olamayan öğrencinin ilgili enstitü ile ilişiği kesilir. Bu programda geçirilen süre yüksek lisans veya doktora programı sürelerine dâhil edilmez.</a:t>
            </a:r>
          </a:p>
          <a:p>
            <a:endParaRPr lang="tr-TR" dirty="0">
              <a:cs typeface="Times New Roman" panose="02020603050405020304" pitchFamily="18" charset="0"/>
            </a:endParaRPr>
          </a:p>
          <a:p>
            <a:endParaRPr lang="tr-TR" dirty="0"/>
          </a:p>
        </p:txBody>
      </p:sp>
      <p:graphicFrame>
        <p:nvGraphicFramePr>
          <p:cNvPr id="4" name="Tablo 4">
            <a:extLst>
              <a:ext uri="{FF2B5EF4-FFF2-40B4-BE49-F238E27FC236}">
                <a16:creationId xmlns:a16="http://schemas.microsoft.com/office/drawing/2014/main" id="{D4897284-AFB0-40DA-8C26-94CCC437CC64}"/>
              </a:ext>
            </a:extLst>
          </p:cNvPr>
          <p:cNvGraphicFramePr>
            <a:graphicFrameLocks noGrp="1"/>
          </p:cNvGraphicFramePr>
          <p:nvPr>
            <p:extLst>
              <p:ext uri="{D42A27DB-BD31-4B8C-83A1-F6EECF244321}">
                <p14:modId xmlns:p14="http://schemas.microsoft.com/office/powerpoint/2010/main" val="3894279083"/>
              </p:ext>
            </p:extLst>
          </p:nvPr>
        </p:nvGraphicFramePr>
        <p:xfrm>
          <a:off x="2743200" y="6316980"/>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50529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49" y="1543362"/>
            <a:ext cx="4682100" cy="584304"/>
          </a:xfrm>
        </p:spPr>
        <p:txBody>
          <a:bodyPr/>
          <a:lstStyle/>
          <a:p>
            <a:pPr algn="ctr"/>
            <a:r>
              <a:rPr lang="tr-TR" sz="1800" dirty="0"/>
              <a:t>Yüksek Lisans Ders Aşaması</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Ders Aşaması</a:t>
            </a:r>
          </a:p>
        </p:txBody>
      </p:sp>
      <p:graphicFrame>
        <p:nvGraphicFramePr>
          <p:cNvPr id="10" name="Table 7">
            <a:extLst>
              <a:ext uri="{FF2B5EF4-FFF2-40B4-BE49-F238E27FC236}">
                <a16:creationId xmlns:a16="http://schemas.microsoft.com/office/drawing/2014/main" id="{07629DD0-3B61-7446-8E40-0457C641B37F}"/>
              </a:ext>
            </a:extLst>
          </p:cNvPr>
          <p:cNvGraphicFramePr>
            <a:graphicFrameLocks noGrp="1"/>
          </p:cNvGraphicFramePr>
          <p:nvPr>
            <p:extLst>
              <p:ext uri="{D42A27DB-BD31-4B8C-83A1-F6EECF244321}">
                <p14:modId xmlns:p14="http://schemas.microsoft.com/office/powerpoint/2010/main" val="16558628"/>
              </p:ext>
            </p:extLst>
          </p:nvPr>
        </p:nvGraphicFramePr>
        <p:xfrm>
          <a:off x="1648849" y="2117984"/>
          <a:ext cx="4447151" cy="3606941"/>
        </p:xfrm>
        <a:graphic>
          <a:graphicData uri="http://schemas.openxmlformats.org/drawingml/2006/table">
            <a:tbl>
              <a:tblPr firstRow="1" bandRow="1">
                <a:tableStyleId>{5C22544A-7EE6-4342-B048-85BDC9FD1C3A}</a:tableStyleId>
              </a:tblPr>
              <a:tblGrid>
                <a:gridCol w="4447151">
                  <a:extLst>
                    <a:ext uri="{9D8B030D-6E8A-4147-A177-3AD203B41FA5}">
                      <a16:colId xmlns:a16="http://schemas.microsoft.com/office/drawing/2014/main" val="799960126"/>
                    </a:ext>
                  </a:extLst>
                </a:gridCol>
              </a:tblGrid>
              <a:tr h="681224">
                <a:tc>
                  <a:txBody>
                    <a:bodyPr/>
                    <a:lstStyle/>
                    <a:p>
                      <a:r>
                        <a:rPr lang="tr-TR" sz="1400" b="0" dirty="0">
                          <a:solidFill>
                            <a:schemeClr val="bg1"/>
                          </a:solidFill>
                          <a:latin typeface="Avenir Next" panose="020B0503020202020204" pitchFamily="34" charset="0"/>
                          <a:cs typeface="Times New Roman" panose="02020603050405020304" pitchFamily="18" charset="0"/>
                        </a:rPr>
                        <a:t>İlk 4 yarıyıl içinde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2200876"/>
                  </a:ext>
                </a:extLst>
              </a:tr>
              <a:tr h="706335">
                <a:tc>
                  <a:txBody>
                    <a:bodyPr/>
                    <a:lstStyle/>
                    <a:p>
                      <a:pPr algn="just"/>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En az 21 kredi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dersten başarılı olmak zorunludur.</a:t>
                      </a:r>
                      <a:endParaRPr lang="tr-TR" sz="1400" dirty="0">
                        <a:solidFill>
                          <a:srgbClr val="FF0000"/>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657806">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Bilimsel Araştırma Teknikleri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ve </a:t>
                      </a: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Bilim dalı çekirdek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derslerinden (Ç kodu ile açılan 2 adet dersten)  başarılı olmak zorunludur. Not kartında başarısız ders bulunmaması gerekmektedir.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662860"/>
                  </a:ext>
                </a:extLst>
              </a:tr>
              <a:tr h="637251">
                <a:tc>
                  <a:txBody>
                    <a:bodyPr/>
                    <a:lstStyle/>
                    <a:p>
                      <a:pPr algn="just"/>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Seminer</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dersinden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r h="637251">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Yukarıda belirtilen maddeleri sağlamayan öğrencilerin </a:t>
                      </a:r>
                      <a:r>
                        <a:rPr lang="tr-TR" sz="1400" b="1" dirty="0">
                          <a:solidFill>
                            <a:srgbClr val="C00000"/>
                          </a:solidFill>
                          <a:latin typeface="Avenir Next" panose="020B0503020202020204" pitchFamily="34" charset="0"/>
                          <a:cs typeface="Times New Roman" panose="02020603050405020304" pitchFamily="18" charset="0"/>
                        </a:rPr>
                        <a:t>kayıtları silinir</a:t>
                      </a:r>
                      <a:r>
                        <a:rPr lang="tr-TR" sz="1400" dirty="0">
                          <a:solidFill>
                            <a:srgbClr val="C00000"/>
                          </a:solidFill>
                          <a:latin typeface="Avenir Next" panose="020B0503020202020204" pitchFamily="34"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113760"/>
                  </a:ext>
                </a:extLst>
              </a:tr>
            </a:tbl>
          </a:graphicData>
        </a:graphic>
      </p:graphicFrame>
      <p:graphicFrame>
        <p:nvGraphicFramePr>
          <p:cNvPr id="11" name="Table 7">
            <a:extLst>
              <a:ext uri="{FF2B5EF4-FFF2-40B4-BE49-F238E27FC236}">
                <a16:creationId xmlns:a16="http://schemas.microsoft.com/office/drawing/2014/main" id="{C6ABB267-A5E1-E141-A89F-77823E101B9C}"/>
              </a:ext>
            </a:extLst>
          </p:cNvPr>
          <p:cNvGraphicFramePr>
            <a:graphicFrameLocks noGrp="1"/>
          </p:cNvGraphicFramePr>
          <p:nvPr>
            <p:extLst>
              <p:ext uri="{D42A27DB-BD31-4B8C-83A1-F6EECF244321}">
                <p14:modId xmlns:p14="http://schemas.microsoft.com/office/powerpoint/2010/main" val="2743980070"/>
              </p:ext>
            </p:extLst>
          </p:nvPr>
        </p:nvGraphicFramePr>
        <p:xfrm>
          <a:off x="6776816" y="2117984"/>
          <a:ext cx="4447151" cy="3606941"/>
        </p:xfrm>
        <a:graphic>
          <a:graphicData uri="http://schemas.openxmlformats.org/drawingml/2006/table">
            <a:tbl>
              <a:tblPr firstRow="1" bandRow="1">
                <a:tableStyleId>{5C22544A-7EE6-4342-B048-85BDC9FD1C3A}</a:tableStyleId>
              </a:tblPr>
              <a:tblGrid>
                <a:gridCol w="4447151">
                  <a:extLst>
                    <a:ext uri="{9D8B030D-6E8A-4147-A177-3AD203B41FA5}">
                      <a16:colId xmlns:a16="http://schemas.microsoft.com/office/drawing/2014/main" val="799960126"/>
                    </a:ext>
                  </a:extLst>
                </a:gridCol>
              </a:tblGrid>
              <a:tr h="681224">
                <a:tc>
                  <a:txBody>
                    <a:bodyPr/>
                    <a:lstStyle/>
                    <a:p>
                      <a:r>
                        <a:rPr lang="tr-TR" sz="1400" b="0" dirty="0">
                          <a:solidFill>
                            <a:schemeClr val="bg1"/>
                          </a:solidFill>
                          <a:latin typeface="Avenir Next" panose="020B0503020202020204" pitchFamily="34" charset="0"/>
                          <a:cs typeface="Times New Roman" panose="02020603050405020304" pitchFamily="18" charset="0"/>
                        </a:rPr>
                        <a:t>İlk 4 yarıyıl içinde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2200876"/>
                  </a:ext>
                </a:extLst>
              </a:tr>
              <a:tr h="706335">
                <a:tc>
                  <a:txBody>
                    <a:bodyPr/>
                    <a:lstStyle/>
                    <a:p>
                      <a:pPr algn="just"/>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En az 21 kredi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dersten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657805">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Bilimsel Araştırma Teknikleri, Proje Hazırlama ve Bilim dalı çekirdek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(Ç kodu ile açılan 2 adet dersten)</a:t>
                      </a: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derslerinden başarılı olmak zorunludur. Not kartında başarısız ders bulunmaması gerekmektedir.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662860"/>
                  </a:ext>
                </a:extLst>
              </a:tr>
              <a:tr h="637251">
                <a:tc>
                  <a:txBody>
                    <a:bodyPr/>
                    <a:lstStyle/>
                    <a:p>
                      <a:pPr algn="just"/>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Yeterlik sınavına girebilmesi için seminer</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dersinden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r h="637251">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Yukarıda belirtilen maddeleri sağlamayan öğrencilerin </a:t>
                      </a:r>
                      <a:r>
                        <a:rPr lang="tr-TR" sz="1400" b="1" dirty="0">
                          <a:solidFill>
                            <a:srgbClr val="C00000"/>
                          </a:solidFill>
                          <a:latin typeface="Avenir Next" panose="020B0503020202020204" pitchFamily="34" charset="0"/>
                          <a:cs typeface="Times New Roman" panose="02020603050405020304" pitchFamily="18" charset="0"/>
                        </a:rPr>
                        <a:t>kayıtları silinir</a:t>
                      </a:r>
                      <a:r>
                        <a:rPr lang="tr-TR" sz="1400" dirty="0">
                          <a:solidFill>
                            <a:srgbClr val="C00000"/>
                          </a:solidFill>
                          <a:latin typeface="Avenir Next" panose="020B0503020202020204" pitchFamily="34"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4509439"/>
                  </a:ext>
                </a:extLst>
              </a:tr>
            </a:tbl>
          </a:graphicData>
        </a:graphic>
      </p:graphicFrame>
      <p:graphicFrame>
        <p:nvGraphicFramePr>
          <p:cNvPr id="6" name="Tablo 4">
            <a:extLst>
              <a:ext uri="{FF2B5EF4-FFF2-40B4-BE49-F238E27FC236}">
                <a16:creationId xmlns:a16="http://schemas.microsoft.com/office/drawing/2014/main" id="{759656A6-8B2C-4601-872C-E457F9633DD5}"/>
              </a:ext>
            </a:extLst>
          </p:cNvPr>
          <p:cNvGraphicFramePr>
            <a:graphicFrameLocks noGrp="1"/>
          </p:cNvGraphicFramePr>
          <p:nvPr>
            <p:extLst>
              <p:ext uri="{D42A27DB-BD31-4B8C-83A1-F6EECF244321}">
                <p14:modId xmlns:p14="http://schemas.microsoft.com/office/powerpoint/2010/main" val="2500035413"/>
              </p:ext>
            </p:extLst>
          </p:nvPr>
        </p:nvGraphicFramePr>
        <p:xfrm>
          <a:off x="2909455" y="6169120"/>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3539713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Kayıt Dondurma</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Kayıt Silme</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790049" cy="3685406"/>
          </a:xfrm>
        </p:spPr>
        <p:txBody>
          <a:bodyPr>
            <a:noAutofit/>
          </a:bodyPr>
          <a:lstStyle/>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dondurmak için yapılacak başvurular ders kaydı yaptırmış olmak şartı ile yarıyılın ilk </a:t>
            </a:r>
            <a:r>
              <a:rPr lang="tr-TR" sz="1400" b="1" dirty="0">
                <a:solidFill>
                  <a:schemeClr val="tx1">
                    <a:lumMod val="75000"/>
                    <a:lumOff val="25000"/>
                  </a:schemeClr>
                </a:solidFill>
              </a:rPr>
              <a:t>on iş günü </a:t>
            </a:r>
            <a:r>
              <a:rPr lang="tr-TR" sz="1400" dirty="0">
                <a:solidFill>
                  <a:schemeClr val="tx1">
                    <a:lumMod val="75000"/>
                    <a:lumOff val="25000"/>
                  </a:schemeClr>
                </a:solidFill>
              </a:rPr>
              <a:t>içinde yapılır. </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Öğrenci</a:t>
            </a:r>
            <a:r>
              <a:rPr lang="tr-TR" sz="1400" dirty="0">
                <a:solidFill>
                  <a:srgbClr val="000000"/>
                </a:solidFill>
              </a:rPr>
              <a:t> </a:t>
            </a:r>
            <a:r>
              <a:rPr lang="tr-TR" sz="1400" b="1" dirty="0">
                <a:solidFill>
                  <a:schemeClr val="tx1">
                    <a:lumMod val="75000"/>
                    <a:lumOff val="25000"/>
                  </a:schemeClr>
                </a:solidFill>
              </a:rPr>
              <a:t>bir defada en fazla iki dönem olmak üzere en çok  4 yarıyıl süre ile </a:t>
            </a:r>
            <a:r>
              <a:rPr lang="tr-TR" sz="1400" dirty="0">
                <a:solidFill>
                  <a:schemeClr val="tx1">
                    <a:lumMod val="75000"/>
                    <a:lumOff val="25000"/>
                  </a:schemeClr>
                </a:solidFill>
              </a:rPr>
              <a:t>kayıt dondurulabilir.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Öğrenci, kayıt dondurduğu yarıyılda öğrenimine devam edemez ve sınavlara giremez. Kayıt donduran öğrencinin azami öğrenim süresi kayıt dondurma süresi kadar uzatılır.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 talebi OBS-Öğrenim-Öğrenim Talepleri-Kayıt Dondurma talebi bölümünden de başvuru yapılabilmektedir.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Sağlık, askerlik, ve doğal afet gibi benzeri durumlarda Yönetim Kurulu Kararı ile öğrencinin kaydı dondurulur.</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781800" y="2117985"/>
            <a:ext cx="4437184" cy="3206334"/>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Clr>
                <a:srgbClr val="C00000"/>
              </a:buClr>
              <a:buFont typeface="Wingdings" pitchFamily="2" charset="2"/>
              <a:buChar char="§"/>
            </a:pPr>
            <a:r>
              <a:rPr lang="tr-TR" sz="1400" dirty="0">
                <a:solidFill>
                  <a:schemeClr val="tx1">
                    <a:lumMod val="75000"/>
                    <a:lumOff val="25000"/>
                  </a:schemeClr>
                </a:solidFill>
                <a:cs typeface="Times New Roman" panose="02020603050405020304" pitchFamily="18" charset="0"/>
              </a:rPr>
              <a:t>Kaydı sildirme talebinde bulunacak öğrencilerin, kayıt sildirme dilekçesini Öğrenci Bilgi Sistemi (OBS)’</a:t>
            </a:r>
            <a:r>
              <a:rPr lang="tr-TR" sz="1400" dirty="0" err="1">
                <a:solidFill>
                  <a:schemeClr val="tx1">
                    <a:lumMod val="75000"/>
                    <a:lumOff val="25000"/>
                  </a:schemeClr>
                </a:solidFill>
                <a:cs typeface="Times New Roman" panose="02020603050405020304" pitchFamily="18" charset="0"/>
              </a:rPr>
              <a:t>nde</a:t>
            </a:r>
            <a:r>
              <a:rPr lang="tr-TR" sz="1400" dirty="0">
                <a:solidFill>
                  <a:schemeClr val="tx1">
                    <a:lumMod val="75000"/>
                    <a:lumOff val="25000"/>
                  </a:schemeClr>
                </a:solidFill>
                <a:cs typeface="Times New Roman" panose="02020603050405020304" pitchFamily="18" charset="0"/>
              </a:rPr>
              <a:t> bulanan </a:t>
            </a:r>
            <a:r>
              <a:rPr lang="tr-TR" sz="1400" dirty="0">
                <a:solidFill>
                  <a:srgbClr val="C00000"/>
                </a:solidFill>
                <a:cs typeface="Times New Roman" panose="02020603050405020304" pitchFamily="18" charset="0"/>
              </a:rPr>
              <a:t>"Öğrenim Talepleri-İlişik Kesme"</a:t>
            </a:r>
            <a:r>
              <a:rPr lang="tr-TR" sz="1400" b="1" dirty="0">
                <a:solidFill>
                  <a:schemeClr val="tx1">
                    <a:lumMod val="75000"/>
                    <a:lumOff val="25000"/>
                  </a:schemeClr>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menüsüne yükledikten sonra kayıt silme işlemi yapılmaktadır.</a:t>
            </a:r>
          </a:p>
          <a:p>
            <a:pPr marL="285750" indent="-28575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OF_21_Kayıt Sildirme Dilekçesi</a:t>
            </a:r>
            <a:endParaRPr lang="tr-TR" sz="2000" i="1" dirty="0">
              <a:solidFill>
                <a:srgbClr val="C00000"/>
              </a:solidFill>
              <a:cs typeface="Times New Roman" panose="02020603050405020304" pitchFamily="18" charset="0"/>
            </a:endParaRPr>
          </a:p>
        </p:txBody>
      </p:sp>
      <p:graphicFrame>
        <p:nvGraphicFramePr>
          <p:cNvPr id="6" name="Tablo 4">
            <a:extLst>
              <a:ext uri="{FF2B5EF4-FFF2-40B4-BE49-F238E27FC236}">
                <a16:creationId xmlns:a16="http://schemas.microsoft.com/office/drawing/2014/main" id="{08492004-0E0C-4FD8-B0B9-CB526BEE5598}"/>
              </a:ext>
            </a:extLst>
          </p:cNvPr>
          <p:cNvGraphicFramePr>
            <a:graphicFrameLocks noGrp="1"/>
          </p:cNvGraphicFramePr>
          <p:nvPr>
            <p:extLst>
              <p:ext uri="{D42A27DB-BD31-4B8C-83A1-F6EECF244321}">
                <p14:modId xmlns:p14="http://schemas.microsoft.com/office/powerpoint/2010/main" val="1516569920"/>
              </p:ext>
            </p:extLst>
          </p:nvPr>
        </p:nvGraphicFramePr>
        <p:xfrm>
          <a:off x="2743200" y="6335375"/>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254573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o 5">
            <a:extLst>
              <a:ext uri="{FF2B5EF4-FFF2-40B4-BE49-F238E27FC236}">
                <a16:creationId xmlns:a16="http://schemas.microsoft.com/office/drawing/2014/main" id="{23DF2033-30B3-3F4B-97AA-5D54B2CF08EA}"/>
              </a:ext>
            </a:extLst>
          </p:cNvPr>
          <p:cNvGraphicFramePr>
            <a:graphicFrameLocks noGrp="1"/>
          </p:cNvGraphicFramePr>
          <p:nvPr>
            <p:ph idx="1"/>
            <p:extLst>
              <p:ext uri="{D42A27DB-BD31-4B8C-83A1-F6EECF244321}">
                <p14:modId xmlns:p14="http://schemas.microsoft.com/office/powerpoint/2010/main" val="3156570323"/>
              </p:ext>
            </p:extLst>
          </p:nvPr>
        </p:nvGraphicFramePr>
        <p:xfrm>
          <a:off x="1638302" y="1727652"/>
          <a:ext cx="9607548" cy="4479184"/>
        </p:xfrm>
        <a:graphic>
          <a:graphicData uri="http://schemas.openxmlformats.org/drawingml/2006/table">
            <a:tbl>
              <a:tblPr firstRow="1" bandRow="1">
                <a:tableStyleId>{5C22544A-7EE6-4342-B048-85BDC9FD1C3A}</a:tableStyleId>
              </a:tblPr>
              <a:tblGrid>
                <a:gridCol w="2211803">
                  <a:extLst>
                    <a:ext uri="{9D8B030D-6E8A-4147-A177-3AD203B41FA5}">
                      <a16:colId xmlns:a16="http://schemas.microsoft.com/office/drawing/2014/main" val="735862246"/>
                    </a:ext>
                  </a:extLst>
                </a:gridCol>
                <a:gridCol w="2709445">
                  <a:extLst>
                    <a:ext uri="{9D8B030D-6E8A-4147-A177-3AD203B41FA5}">
                      <a16:colId xmlns:a16="http://schemas.microsoft.com/office/drawing/2014/main" val="1547379993"/>
                    </a:ext>
                  </a:extLst>
                </a:gridCol>
                <a:gridCol w="1003157">
                  <a:extLst>
                    <a:ext uri="{9D8B030D-6E8A-4147-A177-3AD203B41FA5}">
                      <a16:colId xmlns:a16="http://schemas.microsoft.com/office/drawing/2014/main" val="658618397"/>
                    </a:ext>
                  </a:extLst>
                </a:gridCol>
                <a:gridCol w="3683143">
                  <a:extLst>
                    <a:ext uri="{9D8B030D-6E8A-4147-A177-3AD203B41FA5}">
                      <a16:colId xmlns:a16="http://schemas.microsoft.com/office/drawing/2014/main" val="1474367099"/>
                    </a:ext>
                  </a:extLst>
                </a:gridCol>
              </a:tblGrid>
              <a:tr h="656133">
                <a:tc>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Seviyesi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tc gridSpan="2">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Normal Süresi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tc hMerge="1">
                  <a:txBody>
                    <a:bodyPr/>
                    <a:lstStyle/>
                    <a:p>
                      <a:endParaRPr lang="tr-TR"/>
                    </a:p>
                  </a:txBody>
                  <a:tcPr/>
                </a:tc>
                <a:tc>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Azami Süresi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extLst>
                  <a:ext uri="{0D108BD9-81ED-4DB2-BD59-A6C34878D82A}">
                    <a16:rowId xmlns:a16="http://schemas.microsoft.com/office/drawing/2014/main" val="774147833"/>
                  </a:ext>
                </a:extLst>
              </a:tr>
              <a:tr h="455512">
                <a:tc rowSpan="2">
                  <a:txBody>
                    <a:bodyPr/>
                    <a:lstStyle/>
                    <a:p>
                      <a:pPr algn="ctr">
                        <a:lnSpc>
                          <a:spcPct val="150000"/>
                        </a:lnSpc>
                        <a:spcAft>
                          <a:spcPts val="0"/>
                        </a:spcAft>
                      </a:pP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Tezli Yüksek Lisans</a:t>
                      </a:r>
                    </a:p>
                    <a:p>
                      <a:pPr algn="ctr">
                        <a:lnSpc>
                          <a:spcPct val="150000"/>
                        </a:lnSpc>
                        <a:spcAft>
                          <a:spcPts val="0"/>
                        </a:spcAft>
                      </a:pPr>
                      <a:r>
                        <a:rPr lang="tr-TR" sz="1000" i="1" dirty="0">
                          <a:solidFill>
                            <a:schemeClr val="tx1">
                              <a:lumMod val="75000"/>
                              <a:lumOff val="25000"/>
                            </a:schemeClr>
                          </a:solidFill>
                          <a:effectLst/>
                          <a:latin typeface="Avenir Next" panose="020B0503020202020204" pitchFamily="34" charset="0"/>
                          <a:cs typeface="Times New Roman" panose="02020603050405020304" pitchFamily="18" charset="0"/>
                        </a:rPr>
                        <a:t>(Bilimsel hazırlıkta geçen süre hariç)</a:t>
                      </a:r>
                      <a:endParaRPr lang="tr-TR" sz="1000" i="1"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4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6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3473767"/>
                  </a:ext>
                </a:extLst>
              </a:tr>
              <a:tr h="1074281">
                <a:tc vMerge="1">
                  <a:txBody>
                    <a:bodyPr/>
                    <a:lstStyle/>
                    <a:p>
                      <a:endParaRPr lang="tr-TR"/>
                    </a:p>
                  </a:txBody>
                  <a:tcPr/>
                </a:tc>
                <a:tc gridSpan="2">
                  <a:txBody>
                    <a:bodyPr/>
                    <a:lstStyle/>
                    <a:p>
                      <a:pPr marL="182880" lvl="0" indent="0" algn="l">
                        <a:lnSpc>
                          <a:spcPct val="100000"/>
                        </a:lnSpc>
                        <a:spcAft>
                          <a:spcPts val="0"/>
                        </a:spcAft>
                        <a:tabLs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Dört yarıyıl sonunda öğretim planında yer alan kredili derslerini ve seminer dersini başarıyla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Azami süreler içerisinde tez çalışmasında başarısız olan veya tez savunmasına girmeyen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806985"/>
                  </a:ext>
                </a:extLst>
              </a:tr>
              <a:tr h="562464">
                <a:tc rowSpan="3">
                  <a:txBody>
                    <a:bodyPr/>
                    <a:lstStyle/>
                    <a:p>
                      <a:pPr algn="ctr">
                        <a:lnSpc>
                          <a:spcPct val="150000"/>
                        </a:lnSpc>
                        <a:spcAft>
                          <a:spcPts val="0"/>
                        </a:spcAft>
                      </a:pP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Doktora</a:t>
                      </a:r>
                    </a:p>
                    <a:p>
                      <a:pPr algn="ctr">
                        <a:lnSpc>
                          <a:spcPct val="150000"/>
                        </a:lnSpc>
                        <a:spcAft>
                          <a:spcPts val="0"/>
                        </a:spcAft>
                      </a:pPr>
                      <a:r>
                        <a:rPr lang="tr-TR" sz="1000" i="1" dirty="0">
                          <a:solidFill>
                            <a:schemeClr val="tx1">
                              <a:lumMod val="75000"/>
                              <a:lumOff val="25000"/>
                            </a:schemeClr>
                          </a:solidFill>
                          <a:effectLst/>
                          <a:latin typeface="Avenir Next" panose="020B0503020202020204" pitchFamily="34" charset="0"/>
                          <a:cs typeface="Times New Roman" panose="02020603050405020304" pitchFamily="18" charset="0"/>
                        </a:rPr>
                        <a:t>(Bilimsel hazırlıkta geçen süre hariç)</a:t>
                      </a:r>
                      <a:endParaRPr lang="tr-TR" sz="1000" i="1"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Yüksek lisans derecesi ile alınanlar</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8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a:solidFill>
                            <a:schemeClr val="tx1">
                              <a:lumMod val="75000"/>
                              <a:lumOff val="25000"/>
                            </a:schemeClr>
                          </a:solidFill>
                          <a:effectLst/>
                          <a:latin typeface="Avenir Next" panose="020B0503020202020204" pitchFamily="34" charset="0"/>
                          <a:cs typeface="Times New Roman" panose="02020603050405020304" pitchFamily="18" charset="0"/>
                        </a:rPr>
                        <a:t>12 yarıyıl</a:t>
                      </a:r>
                      <a:endParaRPr lang="tr-TR" sz="120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600169"/>
                  </a:ext>
                </a:extLst>
              </a:tr>
              <a:tr h="488620">
                <a:tc vMerge="1">
                  <a:txBody>
                    <a:bodyPr/>
                    <a:lstStyle/>
                    <a:p>
                      <a:endParaRPr lang="tr-TR"/>
                    </a:p>
                  </a:txBody>
                  <a:tcPr/>
                </a:tc>
                <a:tc>
                  <a:txBody>
                    <a:bodyPr/>
                    <a:lstStyle/>
                    <a:p>
                      <a:pPr marL="182880" lvl="0" algn="l">
                        <a:lnSpc>
                          <a:spcPct val="100000"/>
                        </a:lnSpc>
                        <a:spcAft>
                          <a:spcPts val="0"/>
                        </a:spcAft>
                      </a:pPr>
                      <a:r>
                        <a:rPr lang="tr-TR" sz="1200">
                          <a:solidFill>
                            <a:schemeClr val="tx1">
                              <a:lumMod val="75000"/>
                              <a:lumOff val="25000"/>
                            </a:schemeClr>
                          </a:solidFill>
                          <a:effectLst/>
                          <a:latin typeface="Avenir Next" panose="020B0503020202020204" pitchFamily="34" charset="0"/>
                          <a:cs typeface="Times New Roman" panose="02020603050405020304" pitchFamily="18" charset="0"/>
                        </a:rPr>
                        <a:t>Lisans derecesi ile alınanlar</a:t>
                      </a:r>
                      <a:endParaRPr lang="tr-TR" sz="120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10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14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4844918"/>
                  </a:ext>
                </a:extLst>
              </a:tr>
              <a:tr h="1242174">
                <a:tc vMerge="1">
                  <a:txBody>
                    <a:bodyPr/>
                    <a:lstStyle/>
                    <a:p>
                      <a:endParaRPr lang="tr-TR"/>
                    </a:p>
                  </a:txBody>
                  <a:tcPr/>
                </a:tc>
                <a:tc gridSpan="2">
                  <a:txBody>
                    <a:bodyPr/>
                    <a:lstStyle/>
                    <a:p>
                      <a:pPr marL="182880" lvl="0" indent="0" algn="l">
                        <a:lnSpc>
                          <a:spcPct val="100000"/>
                        </a:lnSpc>
                        <a:spcAft>
                          <a:spcPts val="0"/>
                        </a:spcAft>
                        <a:tabLs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Dört (YL derecesiyle alınanlar) / altı (Lisans derecesiyle alınanlar) yarıyıl sonunda öğretim planında yer alan kredili derslerini başarıyla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Tez çalışmasını on iki veya on dört yarıyıl sonuna kadar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829588"/>
                  </a:ext>
                </a:extLst>
              </a:tr>
            </a:tbl>
          </a:graphicData>
        </a:graphic>
      </p:graphicFrame>
      <p:graphicFrame>
        <p:nvGraphicFramePr>
          <p:cNvPr id="3" name="Tablo 4">
            <a:extLst>
              <a:ext uri="{FF2B5EF4-FFF2-40B4-BE49-F238E27FC236}">
                <a16:creationId xmlns:a16="http://schemas.microsoft.com/office/drawing/2014/main" id="{09F73213-8798-4026-9F94-5FE0FB1D9A57}"/>
              </a:ext>
            </a:extLst>
          </p:cNvPr>
          <p:cNvGraphicFramePr>
            <a:graphicFrameLocks noGrp="1"/>
          </p:cNvGraphicFramePr>
          <p:nvPr>
            <p:extLst>
              <p:ext uri="{D42A27DB-BD31-4B8C-83A1-F6EECF244321}">
                <p14:modId xmlns:p14="http://schemas.microsoft.com/office/powerpoint/2010/main" val="3723888571"/>
              </p:ext>
            </p:extLst>
          </p:nvPr>
        </p:nvGraphicFramePr>
        <p:xfrm>
          <a:off x="2743200" y="6335374"/>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367496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Lisansüstü Etkinlikler Menüsü</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2841365"/>
          </a:xfrm>
        </p:spPr>
        <p:txBody>
          <a:bodyPr>
            <a:noAutofit/>
          </a:bodyPr>
          <a:lstStyle/>
          <a:p>
            <a:pPr>
              <a:spcAft>
                <a:spcPts val="1200"/>
              </a:spcAft>
            </a:pPr>
            <a:r>
              <a:rPr lang="tr-TR" sz="1400" dirty="0">
                <a:cs typeface="Times New Roman" panose="02020603050405020304" pitchFamily="18" charset="0"/>
              </a:rPr>
              <a:t>Enstitümüz Lisansüstü programlarda kayıt yaptıran öğrenciler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 ile aşağıda belirtilen başvuruları yapabilmektedirler.</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Seminer </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Doktora Yeterlik Sınavları</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İzleme Komitesi </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Konusu</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İzleme Komitesi Ara Raporları</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Savunma Sınavları</a:t>
            </a:r>
            <a:endParaRPr lang="tr-TR" dirty="0">
              <a:cs typeface="Times New Roman" panose="02020603050405020304" pitchFamily="18" charset="0"/>
            </a:endParaRPr>
          </a:p>
          <a:p>
            <a:endParaRPr lang="tr-TR" dirty="0"/>
          </a:p>
        </p:txBody>
      </p:sp>
      <p:sp>
        <p:nvSpPr>
          <p:cNvPr id="5" name="Content Placeholder 2">
            <a:extLst>
              <a:ext uri="{FF2B5EF4-FFF2-40B4-BE49-F238E27FC236}">
                <a16:creationId xmlns:a16="http://schemas.microsoft.com/office/drawing/2014/main" id="{010EA585-FE4C-BE45-8E9D-69EE49DAB057}"/>
              </a:ext>
            </a:extLst>
          </p:cNvPr>
          <p:cNvSpPr txBox="1">
            <a:spLocks/>
          </p:cNvSpPr>
          <p:nvPr/>
        </p:nvSpPr>
        <p:spPr>
          <a:xfrm>
            <a:off x="1565724" y="5169478"/>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graphicFrame>
        <p:nvGraphicFramePr>
          <p:cNvPr id="6" name="Tablo 4">
            <a:extLst>
              <a:ext uri="{FF2B5EF4-FFF2-40B4-BE49-F238E27FC236}">
                <a16:creationId xmlns:a16="http://schemas.microsoft.com/office/drawing/2014/main" id="{BEE2016D-D2CD-4866-9E12-4EC64FA944A2}"/>
              </a:ext>
            </a:extLst>
          </p:cNvPr>
          <p:cNvGraphicFramePr>
            <a:graphicFrameLocks noGrp="1"/>
          </p:cNvGraphicFramePr>
          <p:nvPr>
            <p:extLst>
              <p:ext uri="{D42A27DB-BD31-4B8C-83A1-F6EECF244321}">
                <p14:modId xmlns:p14="http://schemas.microsoft.com/office/powerpoint/2010/main" val="2429314637"/>
              </p:ext>
            </p:extLst>
          </p:nvPr>
        </p:nvGraphicFramePr>
        <p:xfrm>
          <a:off x="2678545" y="6076756"/>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pic>
        <p:nvPicPr>
          <p:cNvPr id="7" name="Resim 6">
            <a:extLst>
              <a:ext uri="{FF2B5EF4-FFF2-40B4-BE49-F238E27FC236}">
                <a16:creationId xmlns:a16="http://schemas.microsoft.com/office/drawing/2014/main" id="{CEDEC1F8-4115-4615-846B-4DF067B454E7}"/>
              </a:ext>
            </a:extLst>
          </p:cNvPr>
          <p:cNvPicPr>
            <a:picLocks noChangeAspect="1"/>
          </p:cNvPicPr>
          <p:nvPr/>
        </p:nvPicPr>
        <p:blipFill>
          <a:blip r:embed="rId3"/>
          <a:stretch>
            <a:fillRect/>
          </a:stretch>
        </p:blipFill>
        <p:spPr>
          <a:xfrm>
            <a:off x="5588000" y="2720761"/>
            <a:ext cx="5892800" cy="2467189"/>
          </a:xfrm>
          <a:prstGeom prst="rect">
            <a:avLst/>
          </a:prstGeom>
        </p:spPr>
      </p:pic>
    </p:spTree>
    <p:extLst>
      <p:ext uri="{BB962C8B-B14F-4D97-AF65-F5344CB8AC3E}">
        <p14:creationId xmlns:p14="http://schemas.microsoft.com/office/powerpoint/2010/main" val="152061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Lisansüstü Etkinlikler Menüsü</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3482715"/>
          </a:xfrm>
        </p:spPr>
        <p:txBody>
          <a:bodyPr>
            <a:noAutofit/>
          </a:bodyPr>
          <a:lstStyle/>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Sınavlarına yüksek lisans derecesi ile kabul edilen öğrenci </a:t>
            </a:r>
            <a:r>
              <a:rPr lang="tr-TR" sz="1400" dirty="0">
                <a:solidFill>
                  <a:srgbClr val="C00000"/>
                </a:solidFill>
                <a:cs typeface="Times New Roman" panose="02020603050405020304" pitchFamily="18" charset="0"/>
              </a:rPr>
              <a:t>en geç beşinci yarıyılın,</a:t>
            </a:r>
            <a:r>
              <a:rPr lang="tr-TR" sz="1400" dirty="0">
                <a:cs typeface="Times New Roman" panose="02020603050405020304" pitchFamily="18" charset="0"/>
              </a:rPr>
              <a:t> lisans derecesi ile kabul edilmiş olan öğrenci </a:t>
            </a:r>
            <a:r>
              <a:rPr lang="tr-TR" sz="1400" dirty="0">
                <a:solidFill>
                  <a:srgbClr val="C00000"/>
                </a:solidFill>
                <a:cs typeface="Times New Roman" panose="02020603050405020304" pitchFamily="18" charset="0"/>
              </a:rPr>
              <a:t>en geç yedinci yarıyılın </a:t>
            </a:r>
            <a:r>
              <a:rPr lang="tr-TR" sz="1400" dirty="0">
                <a:cs typeface="Times New Roman" panose="02020603050405020304" pitchFamily="18" charset="0"/>
              </a:rPr>
              <a:t>sonuna kadar girmek zorundadır.</a:t>
            </a:r>
            <a:endParaRPr lang="tr-TR" sz="1400" b="1" dirty="0">
              <a:cs typeface="Times New Roman" panose="02020603050405020304" pitchFamily="18" charset="0"/>
            </a:endParaRP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sınavlarına öğrenci,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a:t>
            </a:r>
            <a:r>
              <a:rPr lang="tr-TR" sz="1400" b="1" dirty="0">
                <a:cs typeface="Times New Roman" panose="02020603050405020304" pitchFamily="18" charset="0"/>
              </a:rPr>
              <a:t>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başvuru yaptıktan sonra danışman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menüsünden yeterlik jürisini </a:t>
            </a:r>
            <a:r>
              <a:rPr lang="tr-TR" sz="1400" dirty="0">
                <a:solidFill>
                  <a:schemeClr val="tx1">
                    <a:lumMod val="75000"/>
                    <a:lumOff val="25000"/>
                  </a:schemeClr>
                </a:solidFill>
                <a:cs typeface="Times New Roman" panose="02020603050405020304" pitchFamily="18" charset="0"/>
              </a:rPr>
              <a:t>oluşturmalıdır.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cs typeface="Times New Roman" panose="02020603050405020304" pitchFamily="18" charset="0"/>
              </a:rPr>
              <a:t>Danışman tarafından oluşturulan doktora yeterlik jürisi ilgili Ana Bilim Dalı Başkanlığının </a:t>
            </a:r>
            <a:r>
              <a:rPr lang="tr-TR" sz="1400" b="1" dirty="0">
                <a:solidFill>
                  <a:schemeClr val="tx1">
                    <a:lumMod val="75000"/>
                    <a:lumOff val="25000"/>
                  </a:schemeClr>
                </a:solidFill>
                <a:cs typeface="Times New Roman" panose="02020603050405020304" pitchFamily="18" charset="0"/>
              </a:rPr>
              <a:t>Doktora Yeterlik Komitesi </a:t>
            </a:r>
            <a:r>
              <a:rPr lang="tr-TR" sz="1400" dirty="0">
                <a:solidFill>
                  <a:schemeClr val="tx1">
                    <a:lumMod val="75000"/>
                    <a:lumOff val="25000"/>
                  </a:schemeClr>
                </a:solidFill>
                <a:cs typeface="Times New Roman" panose="02020603050405020304" pitchFamily="18" charset="0"/>
              </a:rPr>
              <a:t>tarafından onaylanmaktadır.</a:t>
            </a: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sınavlarında jüri tarafından doldurulan </a:t>
            </a: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DR_04_Yeterlik Yazılı Sınav Formu</a:t>
            </a:r>
            <a:r>
              <a:rPr lang="tr-TR" sz="1400" i="1" dirty="0">
                <a:solidFill>
                  <a:srgbClr val="C00000"/>
                </a:solidFill>
                <a:cs typeface="Times New Roman" panose="02020603050405020304" pitchFamily="18" charset="0"/>
              </a:rPr>
              <a:t> </a:t>
            </a:r>
            <a:r>
              <a:rPr lang="tr-TR" sz="1400" dirty="0">
                <a:solidFill>
                  <a:schemeClr val="tx1"/>
                </a:solidFill>
                <a:cs typeface="Times New Roman" panose="02020603050405020304" pitchFamily="18" charset="0"/>
              </a:rPr>
              <a:t>ve</a:t>
            </a:r>
            <a:r>
              <a:rPr lang="tr-TR" sz="1400" dirty="0">
                <a:solidFill>
                  <a:srgbClr val="00B0F0"/>
                </a:solidFill>
                <a:cs typeface="Times New Roman" panose="02020603050405020304" pitchFamily="18" charset="0"/>
              </a:rPr>
              <a:t> </a:t>
            </a:r>
            <a:r>
              <a:rPr lang="tr-TR" sz="14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DR_05_Yeterlik Sözlü Sınav Formu</a:t>
            </a:r>
            <a:r>
              <a:rPr lang="tr-TR" sz="1400" dirty="0">
                <a:solidFill>
                  <a:srgbClr val="C00000"/>
                </a:solidFill>
                <a:cs typeface="Times New Roman" panose="02020603050405020304" pitchFamily="18" charset="0"/>
              </a:rPr>
              <a:t> </a:t>
            </a:r>
            <a:r>
              <a:rPr lang="tr-TR" sz="1400" dirty="0">
                <a:cs typeface="Times New Roman" panose="02020603050405020304" pitchFamily="18" charset="0"/>
              </a:rPr>
              <a:t>danışman tarafından </a:t>
            </a:r>
            <a:r>
              <a:rPr lang="tr-TR" sz="1400" dirty="0">
                <a:solidFill>
                  <a:srgbClr val="C00000"/>
                </a:solidFill>
                <a:cs typeface="Times New Roman" panose="02020603050405020304" pitchFamily="18" charset="0"/>
              </a:rPr>
              <a:t>"Lisansüstü Etkinlikler" </a:t>
            </a:r>
            <a:r>
              <a:rPr lang="tr-TR" sz="1400" dirty="0">
                <a:solidFill>
                  <a:schemeClr val="tx1"/>
                </a:solidFill>
                <a:cs typeface="Times New Roman" panose="02020603050405020304" pitchFamily="18" charset="0"/>
              </a:rPr>
              <a:t>menüsüne</a:t>
            </a:r>
            <a:r>
              <a:rPr lang="tr-TR" sz="1400" b="1" dirty="0">
                <a:solidFill>
                  <a:schemeClr val="tx1"/>
                </a:solidFill>
                <a:cs typeface="Times New Roman" panose="02020603050405020304" pitchFamily="18" charset="0"/>
              </a:rPr>
              <a:t> </a:t>
            </a:r>
            <a:r>
              <a:rPr lang="tr-TR" sz="1400" dirty="0">
                <a:cs typeface="Times New Roman" panose="02020603050405020304" pitchFamily="18" charset="0"/>
              </a:rPr>
              <a:t>yüklenmeli ve yeterlik jürisi tarafından onaylanmalıdır.</a:t>
            </a:r>
          </a:p>
          <a:p>
            <a:endParaRPr lang="tr-TR" dirty="0"/>
          </a:p>
        </p:txBody>
      </p:sp>
      <p:sp>
        <p:nvSpPr>
          <p:cNvPr id="4" name="Content Placeholder 2">
            <a:extLst>
              <a:ext uri="{FF2B5EF4-FFF2-40B4-BE49-F238E27FC236}">
                <a16:creationId xmlns:a16="http://schemas.microsoft.com/office/drawing/2014/main" id="{F08A0005-AFE6-AC40-812E-ACC14AE6E945}"/>
              </a:ext>
            </a:extLst>
          </p:cNvPr>
          <p:cNvSpPr txBox="1">
            <a:spLocks/>
          </p:cNvSpPr>
          <p:nvPr/>
        </p:nvSpPr>
        <p:spPr>
          <a:xfrm>
            <a:off x="1510305" y="5136272"/>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graphicFrame>
        <p:nvGraphicFramePr>
          <p:cNvPr id="5" name="Tablo 4">
            <a:extLst>
              <a:ext uri="{FF2B5EF4-FFF2-40B4-BE49-F238E27FC236}">
                <a16:creationId xmlns:a16="http://schemas.microsoft.com/office/drawing/2014/main" id="{314504DF-044C-4932-98ED-1BDCF8B1EB44}"/>
              </a:ext>
            </a:extLst>
          </p:cNvPr>
          <p:cNvGraphicFramePr>
            <a:graphicFrameLocks noGrp="1"/>
          </p:cNvGraphicFramePr>
          <p:nvPr>
            <p:extLst>
              <p:ext uri="{D42A27DB-BD31-4B8C-83A1-F6EECF244321}">
                <p14:modId xmlns:p14="http://schemas.microsoft.com/office/powerpoint/2010/main" val="1263848107"/>
              </p:ext>
            </p:extLst>
          </p:nvPr>
        </p:nvGraphicFramePr>
        <p:xfrm>
          <a:off x="2743200" y="5999584"/>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10777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Doktora Tez İzleme Komitesi Başvurusunda Kullanılacak Formlar</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3482715"/>
          </a:xfrm>
        </p:spPr>
        <p:txBody>
          <a:bodyPr>
            <a:noAutofit/>
          </a:bodyPr>
          <a:lstStyle/>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Yeterlik sınavında başarılı bulunan öğrenci için ilgili danışmanın önerisi ve Enstitü Yönetim Kurulu onayı ile bir ay içinde bir </a:t>
            </a:r>
            <a:r>
              <a:rPr lang="tr-TR" sz="1400" b="1" dirty="0">
                <a:solidFill>
                  <a:schemeClr val="tx1">
                    <a:lumMod val="75000"/>
                    <a:lumOff val="25000"/>
                  </a:schemeClr>
                </a:solidFill>
              </a:rPr>
              <a:t>tez izleme komitesi </a:t>
            </a:r>
            <a:r>
              <a:rPr lang="tr-TR" sz="1400" dirty="0">
                <a:solidFill>
                  <a:schemeClr val="tx1">
                    <a:lumMod val="75000"/>
                    <a:lumOff val="25000"/>
                  </a:schemeClr>
                </a:solidFill>
              </a:rPr>
              <a:t>oluşturulur. </a:t>
            </a: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Tez İzleme Komitesi: Danışman,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tez </a:t>
            </a:r>
            <a:r>
              <a:rPr lang="tr-TR" sz="1400" dirty="0">
                <a:solidFill>
                  <a:schemeClr val="tx1">
                    <a:lumMod val="75000"/>
                    <a:lumOff val="25000"/>
                  </a:schemeClr>
                </a:solidFill>
                <a:cs typeface="Times New Roman" panose="02020603050405020304" pitchFamily="18" charset="0"/>
              </a:rPr>
              <a:t>izleme komitesini oluşturur ve komite enstitü tarafından onaylanır. </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Tez izleme komitesi üç öğretim üyesinden oluşur. Komitede tez danışmanından başka enstitü Ana Bilim Dalı içinden ve dışından birer üye yer alır</a:t>
            </a:r>
            <a:r>
              <a:rPr lang="tr-TR" sz="1400" dirty="0">
                <a:solidFill>
                  <a:schemeClr val="tx1">
                    <a:lumMod val="75000"/>
                    <a:lumOff val="25000"/>
                  </a:schemeClr>
                </a:solidFill>
                <a:cs typeface="Times New Roman" panose="02020603050405020304" pitchFamily="18" charset="0"/>
              </a:rPr>
              <a:t>.</a:t>
            </a:r>
          </a:p>
        </p:txBody>
      </p:sp>
      <p:sp>
        <p:nvSpPr>
          <p:cNvPr id="4" name="Content Placeholder 2">
            <a:extLst>
              <a:ext uri="{FF2B5EF4-FFF2-40B4-BE49-F238E27FC236}">
                <a16:creationId xmlns:a16="http://schemas.microsoft.com/office/drawing/2014/main" id="{F08A0005-AFE6-AC40-812E-ACC14AE6E945}"/>
              </a:ext>
            </a:extLst>
          </p:cNvPr>
          <p:cNvSpPr txBox="1">
            <a:spLocks/>
          </p:cNvSpPr>
          <p:nvPr/>
        </p:nvSpPr>
        <p:spPr>
          <a:xfrm>
            <a:off x="1648851" y="4948226"/>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graphicFrame>
        <p:nvGraphicFramePr>
          <p:cNvPr id="5" name="Tablo 4">
            <a:extLst>
              <a:ext uri="{FF2B5EF4-FFF2-40B4-BE49-F238E27FC236}">
                <a16:creationId xmlns:a16="http://schemas.microsoft.com/office/drawing/2014/main" id="{43C77395-A79D-4936-9F52-837FE5CCE30F}"/>
              </a:ext>
            </a:extLst>
          </p:cNvPr>
          <p:cNvGraphicFramePr>
            <a:graphicFrameLocks noGrp="1"/>
          </p:cNvGraphicFramePr>
          <p:nvPr>
            <p:extLst>
              <p:ext uri="{D42A27DB-BD31-4B8C-83A1-F6EECF244321}">
                <p14:modId xmlns:p14="http://schemas.microsoft.com/office/powerpoint/2010/main" val="3252967385"/>
              </p:ext>
            </p:extLst>
          </p:nvPr>
        </p:nvGraphicFramePr>
        <p:xfrm>
          <a:off x="2669309" y="5999584"/>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378853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779042" cy="584304"/>
          </a:xfrm>
        </p:spPr>
        <p:txBody>
          <a:bodyPr/>
          <a:lstStyle/>
          <a:p>
            <a:pPr algn="ctr"/>
            <a:r>
              <a:rPr lang="tr-TR" sz="1800" dirty="0"/>
              <a:t>Tezli Yüksek Lisans Tez Konusu Başvurusu</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Konusu Başvurusu</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682099" cy="3206334"/>
          </a:xfrm>
        </p:spPr>
        <p:txBody>
          <a:bodyPr>
            <a:noAutofit/>
          </a:bodyPr>
          <a:lstStyle/>
          <a:p>
            <a:pPr marL="228600" indent="-228600">
              <a:spcAft>
                <a:spcPts val="1200"/>
              </a:spcAft>
              <a:buClr>
                <a:srgbClr val="C00000"/>
              </a:buClr>
              <a:buFont typeface="Wingdings" pitchFamily="2" charset="2"/>
              <a:buChar char="§"/>
            </a:pPr>
            <a:r>
              <a:rPr lang="tr-TR" sz="1400" dirty="0">
                <a:cs typeface="Times New Roman" panose="02020603050405020304" pitchFamily="18" charset="0"/>
              </a:rPr>
              <a:t>Etik Kurul Onayı</a:t>
            </a:r>
          </a:p>
          <a:p>
            <a:pPr marL="228600" indent="-22860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Konusu Önerisi Şablonu</a:t>
            </a:r>
            <a:endParaRPr lang="tr-TR" sz="1400" i="1" dirty="0">
              <a:solidFill>
                <a:srgbClr val="C00000"/>
              </a:solidFill>
              <a:cs typeface="Times New Roman" panose="02020603050405020304" pitchFamily="18" charset="0"/>
            </a:endParaRPr>
          </a:p>
          <a:p>
            <a:pPr marL="228600" indent="-22860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Tez Önerisi Etik Bildirim ve İntihal Beyan Formu</a:t>
            </a:r>
            <a:endParaRPr lang="tr-TR" sz="1400" i="1" dirty="0">
              <a:solidFill>
                <a:srgbClr val="C00000"/>
              </a:solidFill>
              <a:cs typeface="Times New Roman" panose="02020603050405020304" pitchFamily="18" charset="0"/>
            </a:endParaRPr>
          </a:p>
          <a:p>
            <a:pPr>
              <a:spcAft>
                <a:spcPts val="1200"/>
              </a:spcAft>
            </a:pPr>
            <a:r>
              <a:rPr lang="tr-TR" sz="1400" dirty="0">
                <a:cs typeface="Times New Roman" panose="02020603050405020304" pitchFamily="18" charset="0"/>
              </a:rPr>
              <a:t>İlgili formlar öğrenci ve danışmanla birlikte doldurulup,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a:t>
            </a:r>
            <a:r>
              <a:rPr lang="tr-TR" sz="1400" dirty="0">
                <a:solidFill>
                  <a:srgbClr val="FF0000"/>
                </a:solidFill>
                <a:cs typeface="Times New Roman" panose="02020603050405020304" pitchFamily="18" charset="0"/>
              </a:rPr>
              <a:t> </a:t>
            </a:r>
            <a:r>
              <a:rPr lang="tr-TR" sz="1400" dirty="0">
                <a:cs typeface="Times New Roman" panose="02020603050405020304" pitchFamily="18" charset="0"/>
              </a:rPr>
              <a:t>menüsüne yüklenerek başvuru yapılmadır.</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590453" y="2117985"/>
            <a:ext cx="4628531" cy="3206334"/>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Etik Kurul Onayı</a:t>
            </a:r>
          </a:p>
          <a:p>
            <a:pPr marL="174625" indent="-174625">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Konusu Önerisi Şablonu</a:t>
            </a:r>
            <a:endParaRPr lang="tr-TR" sz="1400" i="1" dirty="0">
              <a:solidFill>
                <a:srgbClr val="C00000"/>
              </a:solidFill>
              <a:cs typeface="Times New Roman" panose="02020603050405020304" pitchFamily="18" charset="0"/>
            </a:endParaRPr>
          </a:p>
          <a:p>
            <a:pPr marL="174625" indent="-174625">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Tez Önerisi Etik Bildirim ve İntihal Beyan Formu</a:t>
            </a:r>
            <a:endParaRPr lang="tr-TR" sz="1400" i="1" dirty="0">
              <a:solidFill>
                <a:srgbClr val="C00000"/>
              </a:solidFill>
              <a:cs typeface="Times New Roman" panose="02020603050405020304" pitchFamily="18" charset="0"/>
            </a:endParaRPr>
          </a:p>
          <a:p>
            <a:pPr lvl="0">
              <a:spcAft>
                <a:spcPts val="1200"/>
              </a:spcAft>
            </a:pPr>
            <a:r>
              <a:rPr lang="tr-TR" sz="1400" dirty="0">
                <a:solidFill>
                  <a:schemeClr val="tx1">
                    <a:lumMod val="75000"/>
                    <a:lumOff val="25000"/>
                  </a:schemeClr>
                </a:solidFill>
                <a:cs typeface="Times New Roman" panose="02020603050405020304" pitchFamily="18" charset="0"/>
              </a:rPr>
              <a:t>İlgili formlar öğrenci ve danışmanla birlikte doldurulup, Öğrenci Bilgi Sistemi (OBS)’</a:t>
            </a:r>
            <a:r>
              <a:rPr lang="tr-TR" sz="1400" dirty="0" err="1">
                <a:solidFill>
                  <a:schemeClr val="tx1">
                    <a:lumMod val="75000"/>
                    <a:lumOff val="25000"/>
                  </a:schemeClr>
                </a:solidFill>
                <a:cs typeface="Times New Roman" panose="02020603050405020304" pitchFamily="18" charset="0"/>
              </a:rPr>
              <a:t>nde</a:t>
            </a:r>
            <a:r>
              <a:rPr lang="tr-TR" sz="1400" dirty="0">
                <a:solidFill>
                  <a:schemeClr val="tx1">
                    <a:lumMod val="75000"/>
                    <a:lumOff val="25000"/>
                  </a:schemeClr>
                </a:solidFill>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solidFill>
                  <a:schemeClr val="tx1">
                    <a:lumMod val="75000"/>
                    <a:lumOff val="25000"/>
                  </a:schemeClr>
                </a:solidFill>
                <a:cs typeface="Times New Roman" panose="02020603050405020304" pitchFamily="18" charset="0"/>
              </a:rPr>
              <a:t>menüsüne yüklenerek başvuru yapılmalı ve tez izleme komitesi tarafından onaylanmalıdır.</a:t>
            </a:r>
          </a:p>
        </p:txBody>
      </p:sp>
      <p:sp>
        <p:nvSpPr>
          <p:cNvPr id="11" name="Content Placeholder 2">
            <a:extLst>
              <a:ext uri="{FF2B5EF4-FFF2-40B4-BE49-F238E27FC236}">
                <a16:creationId xmlns:a16="http://schemas.microsoft.com/office/drawing/2014/main" id="{4A2E6076-9153-1841-9A2A-358F7A04C607}"/>
              </a:ext>
            </a:extLst>
          </p:cNvPr>
          <p:cNvSpPr txBox="1">
            <a:spLocks/>
          </p:cNvSpPr>
          <p:nvPr/>
        </p:nvSpPr>
        <p:spPr>
          <a:xfrm>
            <a:off x="1642825" y="4948226"/>
            <a:ext cx="9570135" cy="376093"/>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200"/>
              </a:spcAft>
            </a:pPr>
            <a:r>
              <a:rPr lang="tr-TR" sz="1300" dirty="0">
                <a:solidFill>
                  <a:schemeClr val="tx1">
                    <a:lumMod val="75000"/>
                    <a:lumOff val="25000"/>
                  </a:schemeClr>
                </a:solidFill>
                <a:cs typeface="Times New Roman" panose="02020603050405020304" pitchFamily="18" charset="0"/>
              </a:rPr>
              <a:t>"Lisansüstü Etkinliklerde" kaydı bulunmayan öğrenciler ilgili formları </a:t>
            </a:r>
            <a:r>
              <a:rPr lang="tr-TR" sz="1300" b="1" dirty="0">
                <a:solidFill>
                  <a:srgbClr val="C00000"/>
                </a:solidFill>
                <a:cs typeface="Times New Roman" panose="02020603050405020304" pitchFamily="18" charset="0"/>
              </a:rPr>
              <a:t>Ana Bilim Dalı Başkanlığı</a:t>
            </a:r>
            <a:r>
              <a:rPr lang="tr-TR" sz="1300" dirty="0">
                <a:solidFill>
                  <a:srgbClr val="C00000"/>
                </a:solidFill>
                <a:cs typeface="Times New Roman" panose="02020603050405020304" pitchFamily="18" charset="0"/>
              </a:rPr>
              <a:t> </a:t>
            </a:r>
            <a:r>
              <a:rPr lang="tr-TR" sz="1300" dirty="0">
                <a:solidFill>
                  <a:schemeClr val="tx1">
                    <a:lumMod val="75000"/>
                    <a:lumOff val="25000"/>
                  </a:schemeClr>
                </a:solidFill>
                <a:cs typeface="Times New Roman" panose="02020603050405020304" pitchFamily="18" charset="0"/>
              </a:rPr>
              <a:t>aracılığı ile göndermelidir.</a:t>
            </a:r>
            <a:endParaRPr lang="tr-TR" sz="1300" dirty="0">
              <a:solidFill>
                <a:schemeClr val="tx1">
                  <a:lumMod val="75000"/>
                  <a:lumOff val="25000"/>
                </a:schemeClr>
              </a:solidFill>
            </a:endParaRPr>
          </a:p>
        </p:txBody>
      </p:sp>
      <p:sp>
        <p:nvSpPr>
          <p:cNvPr id="12" name="Content Placeholder 2">
            <a:extLst>
              <a:ext uri="{FF2B5EF4-FFF2-40B4-BE49-F238E27FC236}">
                <a16:creationId xmlns:a16="http://schemas.microsoft.com/office/drawing/2014/main" id="{5641DF90-41E4-324C-8C33-C2AB3F4D0A5E}"/>
              </a:ext>
            </a:extLst>
          </p:cNvPr>
          <p:cNvSpPr txBox="1">
            <a:spLocks/>
          </p:cNvSpPr>
          <p:nvPr/>
        </p:nvSpPr>
        <p:spPr>
          <a:xfrm>
            <a:off x="1642824" y="5426260"/>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graphicFrame>
        <p:nvGraphicFramePr>
          <p:cNvPr id="9" name="Tablo 4">
            <a:extLst>
              <a:ext uri="{FF2B5EF4-FFF2-40B4-BE49-F238E27FC236}">
                <a16:creationId xmlns:a16="http://schemas.microsoft.com/office/drawing/2014/main" id="{5EA9E071-768E-4C7C-8195-681C8AB389B7}"/>
              </a:ext>
            </a:extLst>
          </p:cNvPr>
          <p:cNvGraphicFramePr>
            <a:graphicFrameLocks noGrp="1"/>
          </p:cNvGraphicFramePr>
          <p:nvPr>
            <p:extLst>
              <p:ext uri="{D42A27DB-BD31-4B8C-83A1-F6EECF244321}">
                <p14:modId xmlns:p14="http://schemas.microsoft.com/office/powerpoint/2010/main" val="3427615679"/>
              </p:ext>
            </p:extLst>
          </p:nvPr>
        </p:nvGraphicFramePr>
        <p:xfrm>
          <a:off x="2650837" y="6141411"/>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19325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dirty="0">
                <a:cs typeface="Times New Roman" panose="02020603050405020304" pitchFamily="18" charset="0"/>
              </a:rPr>
              <a:t>Enstitümüz</a:t>
            </a:r>
            <a:endParaRPr lang="tr-TR" dirty="0"/>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1048981"/>
          </a:xfrm>
        </p:spPr>
        <p:txBody>
          <a:bodyPr>
            <a:noAutofit/>
          </a:bodyPr>
          <a:lstStyle/>
          <a:p>
            <a:r>
              <a:rPr lang="tr-TR" sz="1400" dirty="0">
                <a:cs typeface="Times New Roman" panose="02020603050405020304" pitchFamily="18" charset="0"/>
              </a:rPr>
              <a:t>Enstitümüz, 2547 Sayılı Kanun'un 19. maddesi gereğince üniversitemiz bünyesinde 2016 yılında kurulmuştur. Kendi bünyesinde lisansüstü eğitim - öğretim düzenleyen, yürüten ve denetleyen bir kuruluştur.</a:t>
            </a:r>
          </a:p>
          <a:p>
            <a:endParaRPr lang="tr-TR" dirty="0"/>
          </a:p>
        </p:txBody>
      </p:sp>
      <p:graphicFrame>
        <p:nvGraphicFramePr>
          <p:cNvPr id="7" name="Table 7">
            <a:extLst>
              <a:ext uri="{FF2B5EF4-FFF2-40B4-BE49-F238E27FC236}">
                <a16:creationId xmlns:a16="http://schemas.microsoft.com/office/drawing/2014/main" id="{6CA7D14F-5665-A04E-9F68-E9EC64995B96}"/>
              </a:ext>
            </a:extLst>
          </p:cNvPr>
          <p:cNvGraphicFramePr>
            <a:graphicFrameLocks noGrp="1"/>
          </p:cNvGraphicFramePr>
          <p:nvPr>
            <p:extLst>
              <p:ext uri="{D42A27DB-BD31-4B8C-83A1-F6EECF244321}">
                <p14:modId xmlns:p14="http://schemas.microsoft.com/office/powerpoint/2010/main" val="576398552"/>
              </p:ext>
            </p:extLst>
          </p:nvPr>
        </p:nvGraphicFramePr>
        <p:xfrm>
          <a:off x="1743964" y="2900266"/>
          <a:ext cx="7025874" cy="2878015"/>
        </p:xfrm>
        <a:graphic>
          <a:graphicData uri="http://schemas.openxmlformats.org/drawingml/2006/table">
            <a:tbl>
              <a:tblPr>
                <a:tableStyleId>{5C22544A-7EE6-4342-B048-85BDC9FD1C3A}</a:tableStyleId>
              </a:tblPr>
              <a:tblGrid>
                <a:gridCol w="1929556">
                  <a:extLst>
                    <a:ext uri="{9D8B030D-6E8A-4147-A177-3AD203B41FA5}">
                      <a16:colId xmlns:a16="http://schemas.microsoft.com/office/drawing/2014/main" val="799960126"/>
                    </a:ext>
                  </a:extLst>
                </a:gridCol>
                <a:gridCol w="5096318">
                  <a:extLst>
                    <a:ext uri="{9D8B030D-6E8A-4147-A177-3AD203B41FA5}">
                      <a16:colId xmlns:a16="http://schemas.microsoft.com/office/drawing/2014/main" val="2838800866"/>
                    </a:ext>
                  </a:extLst>
                </a:gridCol>
              </a:tblGrid>
              <a:tr h="347892">
                <a:tc>
                  <a:txBody>
                    <a:bodyPr/>
                    <a:lstStyle/>
                    <a:p>
                      <a:pPr marL="0" marR="0" indent="0" algn="l" defTabSz="609570" rtl="0" eaLnBrk="1" fontAlgn="auto" latinLnBrk="0" hangingPunct="1">
                        <a:lnSpc>
                          <a:spcPct val="100000"/>
                        </a:lnSpc>
                        <a:spcBef>
                          <a:spcPts val="600"/>
                        </a:spcBef>
                        <a:spcAft>
                          <a:spcPts val="0"/>
                        </a:spcAft>
                        <a:buClr>
                          <a:schemeClr val="tx1">
                            <a:lumMod val="50000"/>
                            <a:lumOff val="50000"/>
                          </a:schemeClr>
                        </a:buClr>
                        <a:buSzPct val="100000"/>
                        <a:buFontTx/>
                        <a:buNone/>
                        <a:tabLst/>
                      </a:pPr>
                      <a:r>
                        <a:rPr lang="tr-TR" sz="1400" b="0" kern="1200" dirty="0">
                          <a:solidFill>
                            <a:schemeClr val="bg1"/>
                          </a:solidFill>
                          <a:latin typeface="Avenir Next" panose="020B0503020202020204" pitchFamily="34" charset="0"/>
                          <a:ea typeface="+mn-ea"/>
                          <a:cs typeface="Times New Roman" panose="02020603050405020304" pitchFamily="18" charset="0"/>
                        </a:rPr>
                        <a:t>Eğitim Dili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%100 Türkçe</a:t>
                      </a:r>
                      <a:endParaRPr lang="tr-TR" sz="1400" b="0"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1012049">
                <a:tc>
                  <a:txBody>
                    <a:bodyPr/>
                    <a:lstStyle/>
                    <a:p>
                      <a:pPr>
                        <a:lnSpc>
                          <a:spcPct val="100000"/>
                        </a:lnSpc>
                        <a:spcBef>
                          <a:spcPts val="600"/>
                        </a:spcBef>
                        <a:spcAft>
                          <a:spcPts val="0"/>
                        </a:spcAft>
                      </a:pPr>
                      <a:r>
                        <a:rPr lang="tr-TR" sz="1400" b="0" dirty="0">
                          <a:solidFill>
                            <a:schemeClr val="bg1"/>
                          </a:solidFill>
                          <a:latin typeface="Avenir Next" panose="020B0503020202020204" pitchFamily="34" charset="0"/>
                        </a:rPr>
                        <a:t>Eğitim Süresi</a:t>
                      </a:r>
                      <a:endParaRPr lang="tr-TR" sz="1400" b="0" dirty="0">
                        <a:solidFill>
                          <a:schemeClr val="bg1"/>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6 yarıyıl (Yüksek Lisans) </a:t>
                      </a:r>
                    </a:p>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12 yarıyıl (Doktora) </a:t>
                      </a:r>
                    </a:p>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14 yarıyıl (Lisans Mezuniyetiyle Doktora) </a:t>
                      </a:r>
                      <a:endParaRPr lang="tr-TR" sz="1400" b="0"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1518074">
                <a:tc>
                  <a:txBody>
                    <a:bodyPr/>
                    <a:lstStyle/>
                    <a:p>
                      <a:pPr>
                        <a:lnSpc>
                          <a:spcPct val="100000"/>
                        </a:lnSpc>
                        <a:spcBef>
                          <a:spcPts val="600"/>
                        </a:spcBef>
                        <a:spcAft>
                          <a:spcPts val="0"/>
                        </a:spcAft>
                      </a:pPr>
                      <a:r>
                        <a:rPr lang="tr-TR" sz="1400" b="0" dirty="0">
                          <a:solidFill>
                            <a:schemeClr val="bg1"/>
                          </a:solidFill>
                          <a:latin typeface="Avenir Next" panose="020B0503020202020204" pitchFamily="34" charset="0"/>
                        </a:rPr>
                        <a:t>İletişim Bilgileri</a:t>
                      </a:r>
                      <a:endParaRPr lang="tr-TR" sz="1400" b="0" dirty="0">
                        <a:solidFill>
                          <a:schemeClr val="bg1"/>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Atatürk Üniversitesi Kış Sporları ve Spor Bilimleri Enstitüsü</a:t>
                      </a:r>
                    </a:p>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(Spor Bilimleri Fakültesi karşısı) </a:t>
                      </a:r>
                    </a:p>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25240 – Erzurum</a:t>
                      </a:r>
                      <a:endParaRPr lang="tr-TR" sz="1400" b="0" u="none" kern="1200" dirty="0">
                        <a:solidFill>
                          <a:schemeClr val="tx1">
                            <a:lumMod val="75000"/>
                            <a:lumOff val="25000"/>
                          </a:schemeClr>
                        </a:solidFill>
                        <a:effectLst/>
                        <a:latin typeface="Avenir Next" panose="020B0503020202020204" pitchFamily="34" charset="0"/>
                      </a:endParaRPr>
                    </a:p>
                    <a:p>
                      <a:pPr>
                        <a:lnSpc>
                          <a:spcPct val="100000"/>
                        </a:lnSpc>
                        <a:spcBef>
                          <a:spcPts val="600"/>
                        </a:spcBef>
                        <a:spcAft>
                          <a:spcPts val="0"/>
                        </a:spcAft>
                      </a:pPr>
                      <a:r>
                        <a:rPr lang="tr-TR" sz="1400" b="0" u="none" kern="1200" dirty="0">
                          <a:solidFill>
                            <a:srgbClr val="0563C1"/>
                          </a:solidFill>
                          <a:effectLst/>
                          <a:latin typeface="Avenir Next" panose="020B0503020202020204" pitchFamily="34" charset="0"/>
                        </a:rPr>
                        <a:t>kissporlari@atauni.edu.tr</a:t>
                      </a:r>
                      <a:endParaRPr lang="tr-TR" sz="1400" b="0" u="none" kern="1200" dirty="0">
                        <a:solidFill>
                          <a:schemeClr val="tx1">
                            <a:lumMod val="75000"/>
                            <a:lumOff val="25000"/>
                          </a:schemeClr>
                        </a:solidFill>
                        <a:effectLst/>
                        <a:latin typeface="Avenir Next" panose="020B0503020202020204" pitchFamily="34" charset="0"/>
                      </a:endParaRPr>
                    </a:p>
                    <a:p>
                      <a:pPr>
                        <a:lnSpc>
                          <a:spcPct val="100000"/>
                        </a:lnSpc>
                        <a:spcBef>
                          <a:spcPts val="600"/>
                        </a:spcBef>
                        <a:spcAft>
                          <a:spcPts val="0"/>
                        </a:spcAft>
                      </a:pPr>
                      <a:r>
                        <a:rPr lang="tr-TR" sz="1400" b="0" u="none" kern="1200" dirty="0">
                          <a:solidFill>
                            <a:schemeClr val="tx1">
                              <a:lumMod val="75000"/>
                              <a:lumOff val="25000"/>
                            </a:schemeClr>
                          </a:solidFill>
                          <a:effectLst/>
                          <a:latin typeface="Avenir Next" panose="020B0503020202020204" pitchFamily="34" charset="0"/>
                        </a:rPr>
                        <a:t>0442 231 1918</a:t>
                      </a:r>
                      <a:endParaRPr lang="tr-TR" sz="1400" b="0" i="0" u="none"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855926"/>
                  </a:ext>
                </a:extLst>
              </a:tr>
            </a:tbl>
          </a:graphicData>
        </a:graphic>
      </p:graphicFrame>
      <p:graphicFrame>
        <p:nvGraphicFramePr>
          <p:cNvPr id="5" name="Tablo 4">
            <a:extLst>
              <a:ext uri="{FF2B5EF4-FFF2-40B4-BE49-F238E27FC236}">
                <a16:creationId xmlns:a16="http://schemas.microsoft.com/office/drawing/2014/main" id="{BDDD55A5-5820-4BBB-A192-085E43B6F487}"/>
              </a:ext>
            </a:extLst>
          </p:cNvPr>
          <p:cNvGraphicFramePr>
            <a:graphicFrameLocks noGrp="1"/>
          </p:cNvGraphicFramePr>
          <p:nvPr>
            <p:extLst>
              <p:ext uri="{D42A27DB-BD31-4B8C-83A1-F6EECF244321}">
                <p14:modId xmlns:p14="http://schemas.microsoft.com/office/powerpoint/2010/main" val="380572067"/>
              </p:ext>
            </p:extLst>
          </p:nvPr>
        </p:nvGraphicFramePr>
        <p:xfrm>
          <a:off x="2743200" y="6189722"/>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412586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Doktora Tez İzleme Komitesi Ara Raporlar</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4"/>
            <a:ext cx="9570135" cy="4148703"/>
          </a:xfrm>
        </p:spPr>
        <p:txBody>
          <a:bodyPr>
            <a:noAutofit/>
          </a:bodyPr>
          <a:lstStyle/>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Öğrenci tarafından doldurulan </a:t>
            </a: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DR_09_Tez İzleme Komitesi Ara Rapor Formu</a:t>
            </a:r>
            <a:r>
              <a:rPr lang="tr-TR" sz="1400" i="1" dirty="0">
                <a:solidFill>
                  <a:srgbClr val="C00000"/>
                </a:solidFill>
                <a:cs typeface="Times New Roman" panose="02020603050405020304" pitchFamily="18" charset="0"/>
              </a:rPr>
              <a:t> </a:t>
            </a:r>
            <a:r>
              <a:rPr lang="tr-TR" sz="1400" dirty="0">
                <a:cs typeface="Times New Roman" panose="02020603050405020304" pitchFamily="18" charset="0"/>
              </a:rPr>
              <a:t>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menüsüne yüklendikten sonra tez izleme komitesinin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eğitim-öğretim menüsünde yer alan </a:t>
            </a:r>
            <a:r>
              <a:rPr lang="tr-TR" sz="1400" dirty="0">
                <a:solidFill>
                  <a:srgbClr val="C00000"/>
                </a:solidFill>
                <a:cs typeface="Times New Roman" panose="02020603050405020304" pitchFamily="18" charset="0"/>
              </a:rPr>
              <a:t>"Lisansüstü Etkinlik Jüri"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onaylama işlemini yapması gerekmektedir.</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Tez önerisi kabul edilen öğrenci için tez izleme komitesi, </a:t>
            </a:r>
            <a:r>
              <a:rPr lang="tr-TR" sz="1400" dirty="0">
                <a:solidFill>
                  <a:srgbClr val="C00000"/>
                </a:solidFill>
                <a:cs typeface="Times New Roman" panose="02020603050405020304" pitchFamily="18" charset="0"/>
              </a:rPr>
              <a:t>Şubat-Temmuz</a:t>
            </a:r>
            <a:r>
              <a:rPr lang="tr-TR" sz="1400" dirty="0">
                <a:cs typeface="Times New Roman" panose="02020603050405020304" pitchFamily="18" charset="0"/>
              </a:rPr>
              <a:t> ve </a:t>
            </a:r>
            <a:r>
              <a:rPr lang="tr-TR" sz="1400" dirty="0">
                <a:solidFill>
                  <a:srgbClr val="C00000"/>
                </a:solidFill>
                <a:cs typeface="Times New Roman" panose="02020603050405020304" pitchFamily="18" charset="0"/>
              </a:rPr>
              <a:t> Ağustos-Ocak</a:t>
            </a:r>
            <a:r>
              <a:rPr lang="tr-TR" sz="1400" dirty="0">
                <a:cs typeface="Times New Roman" panose="02020603050405020304" pitchFamily="18" charset="0"/>
              </a:rPr>
              <a:t> ayları arasında birer defa olmak üzere yılda en az iki kez toplanır. </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Öğrenci, toplantı tarihinden en az bir ay önce komite üyelerine yazılı bir rapor sunar. </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Bu raporda o ana kadar yapılan çalışmaların özeti ve bir sonraki dönemde yapılacak çalışma planı belirtilir. Öğrencinin tez çalışması, komite tarafından başarılı veya başarısız olarak belirlenir. Komite tarafından </a:t>
            </a:r>
            <a:r>
              <a:rPr lang="tr-TR" sz="1400" dirty="0">
                <a:solidFill>
                  <a:srgbClr val="C00000"/>
                </a:solidFill>
                <a:cs typeface="Times New Roman" panose="02020603050405020304" pitchFamily="18" charset="0"/>
              </a:rPr>
              <a:t>üst üste iki kez veya aralıklı olarak üç kez başarısız bulunan veya zamanında teslim edilmeyen ara raporlar başarısız olarak değerlendirilerek öğrencinin yükseköğretim kurumu ile ilişiği kesilir.</a:t>
            </a:r>
          </a:p>
          <a:p>
            <a:pPr marL="174625" indent="-174625">
              <a:spcAft>
                <a:spcPts val="1200"/>
              </a:spcAft>
              <a:buClr>
                <a:srgbClr val="C00000"/>
              </a:buClr>
              <a:buFont typeface="Wingdings" pitchFamily="2" charset="2"/>
              <a:buChar char="§"/>
            </a:pPr>
            <a:r>
              <a:rPr lang="tr-TR" sz="1400" dirty="0"/>
              <a:t>Tez önerisi kabul tarihi ile ilk tez izleme komitesi toplantısı ve her tez izleme komitesi toplantısı arasında </a:t>
            </a:r>
            <a:r>
              <a:rPr lang="tr-TR" sz="1400" dirty="0">
                <a:solidFill>
                  <a:srgbClr val="C00000"/>
                </a:solidFill>
                <a:cs typeface="Times New Roman" panose="02020603050405020304" pitchFamily="18" charset="0"/>
              </a:rPr>
              <a:t>en az 3 ay süre </a:t>
            </a:r>
            <a:r>
              <a:rPr lang="tr-TR" sz="1400" dirty="0"/>
              <a:t>olmalıdır.</a:t>
            </a:r>
            <a:endParaRPr lang="tr-TR" sz="1400" dirty="0">
              <a:solidFill>
                <a:srgbClr val="C00000"/>
              </a:solidFill>
              <a:cs typeface="Times New Roman" panose="02020603050405020304" pitchFamily="18" charset="0"/>
            </a:endParaRPr>
          </a:p>
          <a:p>
            <a:pPr marL="174625" indent="-174625">
              <a:spcAft>
                <a:spcPts val="1200"/>
              </a:spcAft>
              <a:buClr>
                <a:srgbClr val="C00000"/>
              </a:buClr>
              <a:buFont typeface="Wingdings" pitchFamily="2" charset="2"/>
              <a:buChar char="§"/>
            </a:pPr>
            <a:r>
              <a:rPr lang="tr-TR" sz="1400" dirty="0">
                <a:solidFill>
                  <a:srgbClr val="C00000"/>
                </a:solidFill>
              </a:rPr>
              <a:t>Tez izleme komitesinin 1. ara raporunda tez önerisinin projelendirilmesine ilişkin projeye başvuru belgesinin 2. ara raporunda proje başvurusunun kabul edildiğine ilişkin belgenin sunulması gerekmektedir.</a:t>
            </a:r>
          </a:p>
        </p:txBody>
      </p:sp>
      <p:graphicFrame>
        <p:nvGraphicFramePr>
          <p:cNvPr id="4" name="Tablo 4">
            <a:extLst>
              <a:ext uri="{FF2B5EF4-FFF2-40B4-BE49-F238E27FC236}">
                <a16:creationId xmlns:a16="http://schemas.microsoft.com/office/drawing/2014/main" id="{8C5D544A-3441-42AF-8B4D-C67C088BADB1}"/>
              </a:ext>
            </a:extLst>
          </p:cNvPr>
          <p:cNvGraphicFramePr>
            <a:graphicFrameLocks noGrp="1"/>
          </p:cNvGraphicFramePr>
          <p:nvPr>
            <p:extLst>
              <p:ext uri="{D42A27DB-BD31-4B8C-83A1-F6EECF244321}">
                <p14:modId xmlns:p14="http://schemas.microsoft.com/office/powerpoint/2010/main" val="3730672586"/>
              </p:ext>
            </p:extLst>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337027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2102680"/>
            <a:ext cx="4975469" cy="584304"/>
          </a:xfrm>
        </p:spPr>
        <p:txBody>
          <a:bodyPr/>
          <a:lstStyle/>
          <a:p>
            <a:r>
              <a:rPr lang="tr-TR" sz="1800" dirty="0"/>
              <a:t>Tezli Yüksek Lisans Tez Savunma Başvurusu</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330950" y="210519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Savunma Başvurusu</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28531" y="2753205"/>
            <a:ext cx="4682099" cy="2719122"/>
          </a:xfrm>
        </p:spPr>
        <p:txBody>
          <a:bodyPr>
            <a:noAutofit/>
          </a:bodyPr>
          <a:lstStyle/>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YL_02_Tez Savunma Öncesi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chemeClr val="tx1"/>
                </a:solidFill>
                <a:cs typeface="Times New Roman" panose="02020603050405020304" pitchFamily="18" charset="0"/>
              </a:rPr>
              <a:t>PDF formatındaki intihal oranı</a:t>
            </a:r>
          </a:p>
          <a:p>
            <a:pPr marL="174625" indent="-174625">
              <a:spcAft>
                <a:spcPts val="600"/>
              </a:spcAft>
              <a:buClr>
                <a:srgbClr val="C00000"/>
              </a:buClr>
              <a:buFont typeface="Wingdings" pitchFamily="2" charset="2"/>
              <a:buChar char="§"/>
            </a:pPr>
            <a:r>
              <a:rPr lang="tr-TR" sz="1200" dirty="0">
                <a:cs typeface="Times New Roman" panose="02020603050405020304" pitchFamily="18" charset="0"/>
              </a:rPr>
              <a:t>Tez</a:t>
            </a:r>
          </a:p>
          <a:p>
            <a:pPr>
              <a:spcAft>
                <a:spcPts val="1200"/>
              </a:spcAft>
              <a:buClr>
                <a:srgbClr val="C00000"/>
              </a:buClr>
            </a:pPr>
            <a:r>
              <a:rPr lang="tr-TR" sz="1200" dirty="0">
                <a:cs typeface="Times New Roman" panose="02020603050405020304" pitchFamily="18" charset="0"/>
              </a:rPr>
              <a:t>Yukarıda belirtilen maddeler Öğrenci Bilgi Sisteminde (OBS)’</a:t>
            </a:r>
            <a:r>
              <a:rPr lang="tr-TR" sz="1200" dirty="0" err="1">
                <a:cs typeface="Times New Roman" panose="02020603050405020304" pitchFamily="18" charset="0"/>
              </a:rPr>
              <a:t>nde</a:t>
            </a:r>
            <a:r>
              <a:rPr lang="tr-TR" sz="1200" dirty="0">
                <a:cs typeface="Times New Roman" panose="02020603050405020304" pitchFamily="18" charset="0"/>
              </a:rPr>
              <a:t> </a:t>
            </a:r>
            <a:r>
              <a:rPr lang="tr-TR" sz="1200" dirty="0">
                <a:solidFill>
                  <a:srgbClr val="C00000"/>
                </a:solidFill>
                <a:cs typeface="Times New Roman" panose="02020603050405020304" pitchFamily="18" charset="0"/>
              </a:rPr>
              <a:t>"Lisansüstü Etkinlikler-Tez Savunma"</a:t>
            </a:r>
            <a:r>
              <a:rPr lang="tr-TR" sz="1200" dirty="0">
                <a:solidFill>
                  <a:srgbClr val="FF0000"/>
                </a:solidFill>
                <a:cs typeface="Times New Roman" panose="02020603050405020304" pitchFamily="18" charset="0"/>
              </a:rPr>
              <a:t> </a:t>
            </a:r>
            <a:r>
              <a:rPr lang="tr-TR" sz="1200" dirty="0">
                <a:solidFill>
                  <a:schemeClr val="tx1"/>
                </a:solidFill>
                <a:cs typeface="Times New Roman" panose="02020603050405020304" pitchFamily="18" charset="0"/>
              </a:rPr>
              <a:t>menüsüne eklenecektir.</a:t>
            </a:r>
          </a:p>
          <a:p>
            <a:pPr>
              <a:spcAft>
                <a:spcPts val="1200"/>
              </a:spcAft>
              <a:buClr>
                <a:srgbClr val="C00000"/>
              </a:buClr>
            </a:pPr>
            <a:r>
              <a:rPr lang="tr-TR" sz="1200" dirty="0">
                <a:solidFill>
                  <a:schemeClr val="tx1"/>
                </a:solidFill>
                <a:cs typeface="Times New Roman" panose="02020603050405020304" pitchFamily="18" charset="0"/>
              </a:rPr>
              <a:t>(Formlar ve PDF formatındaki intihal oranı </a:t>
            </a:r>
            <a:r>
              <a:rPr lang="tr-TR" sz="1200" dirty="0">
                <a:solidFill>
                  <a:srgbClr val="FF0000"/>
                </a:solidFill>
                <a:cs typeface="Times New Roman" panose="02020603050405020304" pitchFamily="18" charset="0"/>
              </a:rPr>
              <a:t>Tez Savunma Etkinliğinde </a:t>
            </a:r>
            <a:r>
              <a:rPr lang="tr-TR" sz="1200" dirty="0">
                <a:solidFill>
                  <a:schemeClr val="tx1"/>
                </a:solidFill>
                <a:cs typeface="Times New Roman" panose="02020603050405020304" pitchFamily="18" charset="0"/>
              </a:rPr>
              <a:t>bulunan ek dosyalar bölümüne, tez ise etkinlik dosyası alanına yüklenmelidir.</a:t>
            </a:r>
            <a:endParaRPr lang="tr-TR" sz="1200" dirty="0">
              <a:cs typeface="Times New Roman" panose="02020603050405020304" pitchFamily="18" charset="0"/>
            </a:endParaRPr>
          </a:p>
          <a:p>
            <a:pPr marL="285750" indent="-285750">
              <a:spcAft>
                <a:spcPts val="1200"/>
              </a:spcAft>
              <a:buFont typeface="Wingdings" pitchFamily="2" charset="2"/>
              <a:buChar char="§"/>
            </a:pPr>
            <a:endParaRPr lang="tr-TR" sz="1200"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711005" y="2753205"/>
            <a:ext cx="4781974" cy="3097090"/>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lvl="0"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DR_10_Doktora Tez Savunma Öncesi Kontrol Formu</a:t>
            </a:r>
            <a:endParaRPr lang="tr-TR" sz="1200" i="1" dirty="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6">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chemeClr val="tx1"/>
                </a:solidFill>
                <a:cs typeface="Times New Roman" panose="02020603050405020304" pitchFamily="18" charset="0"/>
              </a:rPr>
              <a:t>PDF formatındaki intihal oranı</a:t>
            </a:r>
          </a:p>
          <a:p>
            <a:pPr marL="174625" lvl="0" indent="-174625">
              <a:spcAft>
                <a:spcPts val="600"/>
              </a:spcAft>
              <a:buClr>
                <a:srgbClr val="C00000"/>
              </a:buClr>
              <a:buFont typeface="Wingdings" pitchFamily="2" charset="2"/>
              <a:buChar char="§"/>
            </a:pPr>
            <a:r>
              <a:rPr lang="tr-TR" sz="1200" dirty="0">
                <a:solidFill>
                  <a:srgbClr val="000000">
                    <a:lumMod val="75000"/>
                    <a:lumOff val="25000"/>
                  </a:srgbClr>
                </a:solidFill>
                <a:cs typeface="Times New Roman" panose="02020603050405020304" pitchFamily="18" charset="0"/>
              </a:rPr>
              <a:t>Tez</a:t>
            </a:r>
          </a:p>
          <a:p>
            <a:pPr marL="174625" indent="-174625">
              <a:spcAft>
                <a:spcPts val="600"/>
              </a:spcAft>
              <a:buClr>
                <a:srgbClr val="C00000"/>
              </a:buClr>
              <a:buFont typeface="Wingdings" pitchFamily="2" charset="2"/>
              <a:buChar char="§"/>
            </a:pPr>
            <a:r>
              <a:rPr lang="tr-TR" sz="1200" dirty="0">
                <a:cs typeface="Times New Roman" panose="02020603050405020304" pitchFamily="18" charset="0"/>
              </a:rPr>
              <a:t>Yayın şartının yapıldığına ilişkin belge. (https://birimler.atauni.edu.tr/kis-sporlari-enstitusu/oneri-ve-tez-yazim-kilavuzlari/) </a:t>
            </a:r>
            <a:endParaRPr lang="tr-TR" sz="1200" dirty="0">
              <a:solidFill>
                <a:srgbClr val="000000">
                  <a:lumMod val="75000"/>
                  <a:lumOff val="25000"/>
                </a:srgbClr>
              </a:solidFill>
              <a:cs typeface="Times New Roman" panose="02020603050405020304" pitchFamily="18" charset="0"/>
            </a:endParaRPr>
          </a:p>
          <a:p>
            <a:pPr lvl="0">
              <a:spcAft>
                <a:spcPts val="1200"/>
              </a:spcAft>
              <a:buClr>
                <a:srgbClr val="C00000"/>
              </a:buClr>
            </a:pPr>
            <a:r>
              <a:rPr lang="tr-TR" sz="1200" dirty="0">
                <a:solidFill>
                  <a:srgbClr val="000000">
                    <a:lumMod val="75000"/>
                    <a:lumOff val="25000"/>
                  </a:srgbClr>
                </a:solidFill>
                <a:cs typeface="Times New Roman" panose="02020603050405020304" pitchFamily="18" charset="0"/>
              </a:rPr>
              <a:t>Yukarıda belirtilen maddeler Öğrenci Bilgi Sistemi (OBS)’</a:t>
            </a:r>
            <a:r>
              <a:rPr lang="tr-TR" sz="1200" dirty="0" err="1">
                <a:solidFill>
                  <a:srgbClr val="000000">
                    <a:lumMod val="75000"/>
                    <a:lumOff val="25000"/>
                  </a:srgbClr>
                </a:solidFill>
                <a:cs typeface="Times New Roman" panose="02020603050405020304" pitchFamily="18" charset="0"/>
              </a:rPr>
              <a:t>nde</a:t>
            </a:r>
            <a:r>
              <a:rPr lang="tr-TR" sz="1200" dirty="0">
                <a:solidFill>
                  <a:srgbClr val="000000">
                    <a:lumMod val="75000"/>
                    <a:lumOff val="25000"/>
                  </a:srgbClr>
                </a:solidFill>
                <a:cs typeface="Times New Roman" panose="02020603050405020304" pitchFamily="18" charset="0"/>
              </a:rPr>
              <a:t> bulunan </a:t>
            </a:r>
            <a:r>
              <a:rPr lang="tr-TR" sz="1200" dirty="0">
                <a:solidFill>
                  <a:srgbClr val="C00000"/>
                </a:solidFill>
                <a:cs typeface="Times New Roman" panose="02020603050405020304" pitchFamily="18" charset="0"/>
              </a:rPr>
              <a:t>"Lisansüstü Etkinlikler" </a:t>
            </a:r>
            <a:r>
              <a:rPr lang="tr-TR" sz="1200" dirty="0">
                <a:solidFill>
                  <a:srgbClr val="000000">
                    <a:lumMod val="75000"/>
                    <a:lumOff val="25000"/>
                  </a:srgbClr>
                </a:solidFill>
                <a:cs typeface="Times New Roman" panose="02020603050405020304" pitchFamily="18" charset="0"/>
              </a:rPr>
              <a:t>menüsüne eklenecektir.</a:t>
            </a:r>
          </a:p>
          <a:p>
            <a:pPr>
              <a:spcAft>
                <a:spcPts val="1200"/>
              </a:spcAft>
              <a:buClr>
                <a:srgbClr val="C00000"/>
              </a:buClr>
            </a:pPr>
            <a:r>
              <a:rPr lang="tr-TR" sz="1200" dirty="0">
                <a:solidFill>
                  <a:schemeClr val="tx1"/>
                </a:solidFill>
                <a:cs typeface="Times New Roman" panose="02020603050405020304" pitchFamily="18" charset="0"/>
              </a:rPr>
              <a:t>(Formlar ve PDF formatındaki intihal oranı </a:t>
            </a:r>
            <a:r>
              <a:rPr lang="tr-TR" sz="1200" dirty="0">
                <a:solidFill>
                  <a:srgbClr val="FF0000"/>
                </a:solidFill>
                <a:cs typeface="Times New Roman" panose="02020603050405020304" pitchFamily="18" charset="0"/>
              </a:rPr>
              <a:t>Tez Savunma Etkinliğinde </a:t>
            </a:r>
            <a:r>
              <a:rPr lang="tr-TR" sz="1200" dirty="0">
                <a:solidFill>
                  <a:schemeClr val="tx1"/>
                </a:solidFill>
                <a:cs typeface="Times New Roman" panose="02020603050405020304" pitchFamily="18" charset="0"/>
              </a:rPr>
              <a:t>bulunan ek dosyalar bölümüne, tez ise etkinlik dosyası alanına yüklenmelidir.</a:t>
            </a:r>
            <a:endParaRPr lang="tr-TR" sz="1200" dirty="0">
              <a:cs typeface="Times New Roman" panose="02020603050405020304" pitchFamily="18" charset="0"/>
            </a:endParaRPr>
          </a:p>
          <a:p>
            <a:pPr lvl="0">
              <a:spcAft>
                <a:spcPts val="1200"/>
              </a:spcAft>
              <a:buClr>
                <a:srgbClr val="C00000"/>
              </a:buClr>
            </a:pPr>
            <a:r>
              <a:rPr lang="tr-TR" sz="1200" dirty="0">
                <a:solidFill>
                  <a:srgbClr val="000000">
                    <a:lumMod val="75000"/>
                    <a:lumOff val="25000"/>
                  </a:srgbClr>
                </a:solidFill>
                <a:cs typeface="Times New Roman" panose="02020603050405020304" pitchFamily="18" charset="0"/>
              </a:rPr>
              <a:t> </a:t>
            </a:r>
          </a:p>
          <a:p>
            <a:pPr lvl="0">
              <a:spcAft>
                <a:spcPts val="1200"/>
              </a:spcAft>
              <a:buClr>
                <a:srgbClr val="C00000"/>
              </a:buClr>
            </a:pPr>
            <a:r>
              <a:rPr lang="tr-TR" sz="1800" b="1" i="0" u="none" strike="noStrike" kern="1200" dirty="0">
                <a:solidFill>
                  <a:srgbClr val="FFFFFF"/>
                </a:solidFill>
                <a:effectLst/>
                <a:latin typeface="Calibri" panose="020F0502020204030204" pitchFamily="34" charset="0"/>
              </a:rPr>
              <a:t>bilim, Parlak gelecek »</a:t>
            </a:r>
            <a:endParaRPr lang="tr-TR" sz="1800" b="0" i="0" u="none" strike="noStrike" dirty="0">
              <a:effectLst/>
              <a:latin typeface="Arial" panose="020B0604020202020204" pitchFamily="34" charset="0"/>
            </a:endParaRPr>
          </a:p>
          <a:p>
            <a:pPr>
              <a:spcAft>
                <a:spcPts val="600"/>
              </a:spcAft>
              <a:buClr>
                <a:srgbClr val="C00000"/>
              </a:buClr>
            </a:pPr>
            <a:endParaRPr lang="tr-TR" sz="1200" dirty="0">
              <a:solidFill>
                <a:srgbClr val="000000">
                  <a:lumMod val="75000"/>
                  <a:lumOff val="25000"/>
                </a:srgbClr>
              </a:solidFill>
              <a:cs typeface="Times New Roman" panose="02020603050405020304" pitchFamily="18" charset="0"/>
            </a:endParaRPr>
          </a:p>
        </p:txBody>
      </p:sp>
      <p:graphicFrame>
        <p:nvGraphicFramePr>
          <p:cNvPr id="6" name="Tablo 4">
            <a:extLst>
              <a:ext uri="{FF2B5EF4-FFF2-40B4-BE49-F238E27FC236}">
                <a16:creationId xmlns:a16="http://schemas.microsoft.com/office/drawing/2014/main" id="{FF47EB6A-FE07-4FB3-9486-368CDE5B5D16}"/>
              </a:ext>
            </a:extLst>
          </p:cNvPr>
          <p:cNvGraphicFramePr>
            <a:graphicFrameLocks noGrp="1"/>
          </p:cNvGraphicFramePr>
          <p:nvPr>
            <p:extLst>
              <p:ext uri="{D42A27DB-BD31-4B8C-83A1-F6EECF244321}">
                <p14:modId xmlns:p14="http://schemas.microsoft.com/office/powerpoint/2010/main" val="1231029099"/>
              </p:ext>
            </p:extLst>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1994495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658262"/>
            <a:ext cx="4975469" cy="584304"/>
          </a:xfrm>
        </p:spPr>
        <p:txBody>
          <a:bodyPr/>
          <a:lstStyle/>
          <a:p>
            <a:pPr algn="ctr"/>
            <a:r>
              <a:rPr lang="tr-TR" sz="1800" dirty="0"/>
              <a:t>Tezli Yüksek Lisans Mezuniyet İçin Teslim Edilmesi Gereken Formlar</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658262"/>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Mezuniyet İçin Teslim Edilmesi Gereken Formlar</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256333"/>
            <a:ext cx="4781974" cy="2418796"/>
          </a:xfrm>
        </p:spPr>
        <p:txBody>
          <a:bodyPr>
            <a:noAutofit/>
          </a:bodyPr>
          <a:lstStyle/>
          <a:p>
            <a:pPr>
              <a:spcAft>
                <a:spcPts val="1200"/>
              </a:spcAft>
              <a:buClr>
                <a:srgbClr val="C00000"/>
              </a:buClr>
            </a:pPr>
            <a:r>
              <a:rPr lang="tr-TR" sz="1200" dirty="0">
                <a:cs typeface="Times New Roman" panose="02020603050405020304" pitchFamily="18" charset="0"/>
              </a:rPr>
              <a:t>Aşağıda belirtilen tüm formlar öğrenci tarafından </a:t>
            </a:r>
            <a:r>
              <a:rPr lang="tr-TR" sz="1200" dirty="0">
                <a:solidFill>
                  <a:srgbClr val="C00000"/>
                </a:solidFill>
                <a:cs typeface="Times New Roman" panose="02020603050405020304" pitchFamily="18" charset="0"/>
              </a:rPr>
              <a:t>Enstitüye elden teslim edilecektir.</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1 Adet Ciltlenmiş Tez</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Turnitin çıktılarının tamamı (PDF formatında)</a:t>
            </a: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Veri Giriş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 1 Adet CD (Kişisel veri bulunmayan tez bulunan)</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256331"/>
            <a:ext cx="4781974" cy="2268777"/>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C00000"/>
              </a:buClr>
            </a:pPr>
            <a:r>
              <a:rPr lang="tr-TR" sz="1200" dirty="0">
                <a:cs typeface="Times New Roman" panose="02020603050405020304" pitchFamily="18" charset="0"/>
              </a:rPr>
              <a:t>Aşağıda belirtilen tüm formlar öğrenci tarafından </a:t>
            </a:r>
            <a:r>
              <a:rPr lang="tr-TR" sz="1200" dirty="0">
                <a:solidFill>
                  <a:srgbClr val="C00000"/>
                </a:solidFill>
                <a:cs typeface="Times New Roman" panose="02020603050405020304" pitchFamily="18" charset="0"/>
              </a:rPr>
              <a:t>Enstitüye elden teslim edilecektir.</a:t>
            </a:r>
            <a:endParaRPr lang="tr-TR" sz="1200" dirty="0">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1 Adet Ciltlenmiş Tez</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Turnitin çıktılarının tamamı (PDF formatında)</a:t>
            </a: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Veri Giriş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 1 Adet CD (Kişisel veri bulunmayan tez bulunan)</a:t>
            </a:r>
          </a:p>
        </p:txBody>
      </p:sp>
      <p:graphicFrame>
        <p:nvGraphicFramePr>
          <p:cNvPr id="6" name="Tablo 4">
            <a:extLst>
              <a:ext uri="{FF2B5EF4-FFF2-40B4-BE49-F238E27FC236}">
                <a16:creationId xmlns:a16="http://schemas.microsoft.com/office/drawing/2014/main" id="{8AF75109-ECEF-4C12-9F89-CD4968AFC3AB}"/>
              </a:ext>
            </a:extLst>
          </p:cNvPr>
          <p:cNvGraphicFramePr>
            <a:graphicFrameLocks noGrp="1"/>
          </p:cNvGraphicFramePr>
          <p:nvPr>
            <p:extLst>
              <p:ext uri="{D42A27DB-BD31-4B8C-83A1-F6EECF244321}">
                <p14:modId xmlns:p14="http://schemas.microsoft.com/office/powerpoint/2010/main" val="1231029099"/>
              </p:ext>
            </p:extLst>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2801830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798687" y="1773592"/>
            <a:ext cx="8594626" cy="584304"/>
          </a:xfrm>
        </p:spPr>
        <p:txBody>
          <a:bodyPr/>
          <a:lstStyle/>
          <a:p>
            <a:pPr algn="ctr"/>
            <a:r>
              <a:rPr lang="tr-TR" sz="2400" dirty="0"/>
              <a:t>Akademik Kadro &amp; Tanışma</a:t>
            </a:r>
          </a:p>
        </p:txBody>
      </p:sp>
      <p:graphicFrame>
        <p:nvGraphicFramePr>
          <p:cNvPr id="6" name="Tablo 4">
            <a:extLst>
              <a:ext uri="{FF2B5EF4-FFF2-40B4-BE49-F238E27FC236}">
                <a16:creationId xmlns:a16="http://schemas.microsoft.com/office/drawing/2014/main" id="{8AF75109-ECEF-4C12-9F89-CD4968AFC3AB}"/>
              </a:ext>
            </a:extLst>
          </p:cNvPr>
          <p:cNvGraphicFramePr>
            <a:graphicFrameLocks noGrp="1"/>
          </p:cNvGraphicFramePr>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
        <p:nvSpPr>
          <p:cNvPr id="9" name="Rounded Rectangle 3">
            <a:extLst>
              <a:ext uri="{FF2B5EF4-FFF2-40B4-BE49-F238E27FC236}">
                <a16:creationId xmlns:a16="http://schemas.microsoft.com/office/drawing/2014/main" id="{50802BFA-5502-43AA-8868-B3396A0F7B35}"/>
              </a:ext>
            </a:extLst>
          </p:cNvPr>
          <p:cNvSpPr/>
          <p:nvPr/>
        </p:nvSpPr>
        <p:spPr>
          <a:xfrm>
            <a:off x="2322943" y="2511552"/>
            <a:ext cx="3538157" cy="678792"/>
          </a:xfrm>
          <a:prstGeom prst="roundRect">
            <a:avLst/>
          </a:prstGeom>
          <a:solidFill>
            <a:schemeClr val="tx2">
              <a:lumMod val="60000"/>
              <a:lumOff val="40000"/>
            </a:schemeClr>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algn="ctr">
              <a:spcAft>
                <a:spcPts val="300"/>
              </a:spcAft>
            </a:pPr>
            <a:r>
              <a:rPr lang="tr-TR" dirty="0">
                <a:solidFill>
                  <a:schemeClr val="bg1"/>
                </a:solidFill>
              </a:rPr>
              <a:t>Beden Eğitimi ve Spor Anabilim Dalı</a:t>
            </a:r>
          </a:p>
        </p:txBody>
      </p:sp>
      <p:sp>
        <p:nvSpPr>
          <p:cNvPr id="10" name="Rounded Rectangle 3">
            <a:extLst>
              <a:ext uri="{FF2B5EF4-FFF2-40B4-BE49-F238E27FC236}">
                <a16:creationId xmlns:a16="http://schemas.microsoft.com/office/drawing/2014/main" id="{150D5B66-16A9-4457-92FE-A9BF2CC3BC18}"/>
              </a:ext>
            </a:extLst>
          </p:cNvPr>
          <p:cNvSpPr/>
          <p:nvPr/>
        </p:nvSpPr>
        <p:spPr>
          <a:xfrm>
            <a:off x="6534248" y="2511552"/>
            <a:ext cx="3438808" cy="678792"/>
          </a:xfrm>
          <a:prstGeom prst="roundRect">
            <a:avLst/>
          </a:prstGeom>
          <a:solidFill>
            <a:schemeClr val="tx2">
              <a:lumMod val="60000"/>
              <a:lumOff val="40000"/>
            </a:schemeClr>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algn="ctr">
              <a:spcAft>
                <a:spcPts val="300"/>
              </a:spcAft>
            </a:pPr>
            <a:r>
              <a:rPr lang="tr-TR"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Doç. Dr. Fatih BEDİR </a:t>
            </a:r>
          </a:p>
          <a:p>
            <a:pPr algn="ctr">
              <a:spcAft>
                <a:spcPts val="300"/>
              </a:spcAft>
            </a:pPr>
            <a:r>
              <a:rPr lang="tr-TR"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Anabilim Dalı Başkanı</a:t>
            </a:r>
          </a:p>
        </p:txBody>
      </p:sp>
      <p:sp>
        <p:nvSpPr>
          <p:cNvPr id="11" name="Rectangle 8">
            <a:extLst>
              <a:ext uri="{FF2B5EF4-FFF2-40B4-BE49-F238E27FC236}">
                <a16:creationId xmlns:a16="http://schemas.microsoft.com/office/drawing/2014/main" id="{3EF8C78E-6023-4FE9-AC04-9B664970ABC1}"/>
              </a:ext>
            </a:extLst>
          </p:cNvPr>
          <p:cNvSpPr/>
          <p:nvPr/>
        </p:nvSpPr>
        <p:spPr>
          <a:xfrm flipV="1">
            <a:off x="1539646" y="3646924"/>
            <a:ext cx="9438111" cy="64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dörtgen 11">
            <a:extLst>
              <a:ext uri="{FF2B5EF4-FFF2-40B4-BE49-F238E27FC236}">
                <a16:creationId xmlns:a16="http://schemas.microsoft.com/office/drawing/2014/main" id="{B847408C-81E4-4AC5-881C-B6081F6CEC6A}"/>
              </a:ext>
            </a:extLst>
          </p:cNvPr>
          <p:cNvSpPr/>
          <p:nvPr/>
        </p:nvSpPr>
        <p:spPr>
          <a:xfrm>
            <a:off x="1798687" y="4012930"/>
            <a:ext cx="3764692" cy="2377574"/>
          </a:xfrm>
          <a:prstGeom prst="rect">
            <a:avLst/>
          </a:prstGeom>
        </p:spPr>
        <p:txBody>
          <a:bodyPr wrap="square">
            <a:spAutoFit/>
          </a:bodyPr>
          <a:lstStyle/>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Ahmet Gökhan YAZICI</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Cemil </a:t>
            </a: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Tuğrulhan</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ŞAM</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Erdinç ŞIKTAR</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Erdoğan TOZOĞLU</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İlhan ŞEN</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Mehmet Ertuğrul ÖZTÜRK</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Necip Fazıl KİSHALI</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Fatih AĞDUMAN</a:t>
            </a:r>
          </a:p>
          <a:p>
            <a:pPr>
              <a:lnSpc>
                <a:spcPct val="90000"/>
              </a:lnSpc>
              <a:spcAft>
                <a:spcPts val="300"/>
              </a:spcAft>
            </a:pPr>
            <a:endParaRPr lang="tr-TR" sz="1400" dirty="0">
              <a:solidFill>
                <a:srgbClr val="404042"/>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spcAft>
                <a:spcPts val="300"/>
              </a:spcAft>
            </a:pPr>
            <a:endParaRPr lang="tr-TR" sz="1400" dirty="0">
              <a:solidFill>
                <a:srgbClr val="40404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Dikdörtgen 13">
            <a:extLst>
              <a:ext uri="{FF2B5EF4-FFF2-40B4-BE49-F238E27FC236}">
                <a16:creationId xmlns:a16="http://schemas.microsoft.com/office/drawing/2014/main" id="{3CB85281-1834-48D7-AC6D-3F837EDA0988}"/>
              </a:ext>
            </a:extLst>
          </p:cNvPr>
          <p:cNvSpPr/>
          <p:nvPr/>
        </p:nvSpPr>
        <p:spPr>
          <a:xfrm>
            <a:off x="6717128" y="4012930"/>
            <a:ext cx="3764692" cy="1912831"/>
          </a:xfrm>
          <a:prstGeom prst="rect">
            <a:avLst/>
          </a:prstGeom>
        </p:spPr>
        <p:txBody>
          <a:bodyPr wrap="square">
            <a:spAutoFit/>
          </a:bodyPr>
          <a:lstStyle/>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Gökhan ATASEVER</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Halil İbrahim CEYLAN</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İzzet UÇAN</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Kübra ÖZDEMİR</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Murat OZAN</a:t>
            </a:r>
          </a:p>
          <a:p>
            <a:pPr marL="285750" indent="-285750">
              <a:lnSpc>
                <a:spcPct val="90000"/>
              </a:lnSpc>
              <a:spcAft>
                <a:spcPts val="300"/>
              </a:spcAft>
              <a:buFont typeface="Wingdings" panose="05000000000000000000" pitchFamily="2" charset="2"/>
              <a:buChar char="Ø"/>
            </a:pP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Doç.Dr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Vahdet ALAEDDİNOĞLU</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Dr. Öğr. Üyesi Yavuz AKKUŞ</a:t>
            </a:r>
          </a:p>
          <a:p>
            <a:pPr>
              <a:lnSpc>
                <a:spcPct val="90000"/>
              </a:lnSpc>
              <a:spcAft>
                <a:spcPts val="300"/>
              </a:spcAft>
            </a:pPr>
            <a:endParaRPr lang="tr-TR" sz="1400" dirty="0">
              <a:solidFill>
                <a:srgbClr val="404042"/>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28001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798687" y="1773592"/>
            <a:ext cx="8594626" cy="584304"/>
          </a:xfrm>
        </p:spPr>
        <p:txBody>
          <a:bodyPr/>
          <a:lstStyle/>
          <a:p>
            <a:pPr algn="ctr"/>
            <a:r>
              <a:rPr lang="tr-TR" sz="2400" dirty="0"/>
              <a:t>Akademik Kadro &amp; Tanışma</a:t>
            </a:r>
          </a:p>
        </p:txBody>
      </p:sp>
      <p:graphicFrame>
        <p:nvGraphicFramePr>
          <p:cNvPr id="6" name="Tablo 4">
            <a:extLst>
              <a:ext uri="{FF2B5EF4-FFF2-40B4-BE49-F238E27FC236}">
                <a16:creationId xmlns:a16="http://schemas.microsoft.com/office/drawing/2014/main" id="{8AF75109-ECEF-4C12-9F89-CD4968AFC3AB}"/>
              </a:ext>
            </a:extLst>
          </p:cNvPr>
          <p:cNvGraphicFramePr>
            <a:graphicFrameLocks noGrp="1"/>
          </p:cNvGraphicFramePr>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
        <p:nvSpPr>
          <p:cNvPr id="9" name="Rounded Rectangle 3">
            <a:extLst>
              <a:ext uri="{FF2B5EF4-FFF2-40B4-BE49-F238E27FC236}">
                <a16:creationId xmlns:a16="http://schemas.microsoft.com/office/drawing/2014/main" id="{50802BFA-5502-43AA-8868-B3396A0F7B35}"/>
              </a:ext>
            </a:extLst>
          </p:cNvPr>
          <p:cNvSpPr/>
          <p:nvPr/>
        </p:nvSpPr>
        <p:spPr>
          <a:xfrm>
            <a:off x="2314003" y="2582192"/>
            <a:ext cx="3072267" cy="832448"/>
          </a:xfrm>
          <a:prstGeom prst="roundRect">
            <a:avLst/>
          </a:prstGeom>
          <a:solidFill>
            <a:schemeClr val="tx2">
              <a:lumMod val="60000"/>
              <a:lumOff val="40000"/>
            </a:schemeClr>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algn="ctr"/>
            <a:r>
              <a:rPr lang="tr-TR" sz="2000" dirty="0">
                <a:solidFill>
                  <a:schemeClr val="bg1"/>
                </a:solidFill>
              </a:rPr>
              <a:t>Rekreasyon Anabilim Dalı</a:t>
            </a:r>
          </a:p>
        </p:txBody>
      </p:sp>
      <p:sp>
        <p:nvSpPr>
          <p:cNvPr id="10" name="Rounded Rectangle 3">
            <a:extLst>
              <a:ext uri="{FF2B5EF4-FFF2-40B4-BE49-F238E27FC236}">
                <a16:creationId xmlns:a16="http://schemas.microsoft.com/office/drawing/2014/main" id="{150D5B66-16A9-4457-92FE-A9BF2CC3BC18}"/>
              </a:ext>
            </a:extLst>
          </p:cNvPr>
          <p:cNvSpPr/>
          <p:nvPr/>
        </p:nvSpPr>
        <p:spPr>
          <a:xfrm>
            <a:off x="6278216" y="2582192"/>
            <a:ext cx="3072267" cy="832448"/>
          </a:xfrm>
          <a:prstGeom prst="roundRect">
            <a:avLst/>
          </a:prstGeom>
          <a:solidFill>
            <a:schemeClr val="tx2">
              <a:lumMod val="60000"/>
              <a:lumOff val="40000"/>
            </a:schemeClr>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algn="ctr">
              <a:spcAft>
                <a:spcPts val="300"/>
              </a:spcAft>
            </a:pPr>
            <a:r>
              <a:rPr lang="tr-TR"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Doç. Dr. Ahmet ŞİRİNKAN</a:t>
            </a:r>
          </a:p>
          <a:p>
            <a:pPr algn="ctr">
              <a:spcAft>
                <a:spcPts val="300"/>
              </a:spcAft>
            </a:pPr>
            <a:r>
              <a:rPr lang="tr-TR"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Anabilim Dalı Başkanı</a:t>
            </a:r>
          </a:p>
        </p:txBody>
      </p:sp>
      <p:sp>
        <p:nvSpPr>
          <p:cNvPr id="11" name="Rectangle 8">
            <a:extLst>
              <a:ext uri="{FF2B5EF4-FFF2-40B4-BE49-F238E27FC236}">
                <a16:creationId xmlns:a16="http://schemas.microsoft.com/office/drawing/2014/main" id="{3EF8C78E-6023-4FE9-AC04-9B664970ABC1}"/>
              </a:ext>
            </a:extLst>
          </p:cNvPr>
          <p:cNvSpPr/>
          <p:nvPr/>
        </p:nvSpPr>
        <p:spPr>
          <a:xfrm flipV="1">
            <a:off x="1521523" y="3674376"/>
            <a:ext cx="9438111" cy="64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dörtgen 11">
            <a:extLst>
              <a:ext uri="{FF2B5EF4-FFF2-40B4-BE49-F238E27FC236}">
                <a16:creationId xmlns:a16="http://schemas.microsoft.com/office/drawing/2014/main" id="{B847408C-81E4-4AC5-881C-B6081F6CEC6A}"/>
              </a:ext>
            </a:extLst>
          </p:cNvPr>
          <p:cNvSpPr/>
          <p:nvPr/>
        </p:nvSpPr>
        <p:spPr>
          <a:xfrm>
            <a:off x="1798687" y="3951970"/>
            <a:ext cx="3764692" cy="1215717"/>
          </a:xfrm>
          <a:prstGeom prst="rect">
            <a:avLst/>
          </a:prstGeom>
        </p:spPr>
        <p:txBody>
          <a:bodyPr wrap="square">
            <a:spAutoFit/>
          </a:bodyPr>
          <a:lstStyle/>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 Dr. Ozan SEVER</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Fatih BEDİR</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Fatih AĞDUMAN</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Levent ÖNAL</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Sertaç ERCİŞ</a:t>
            </a:r>
          </a:p>
        </p:txBody>
      </p:sp>
    </p:spTree>
    <p:extLst>
      <p:ext uri="{BB962C8B-B14F-4D97-AF65-F5344CB8AC3E}">
        <p14:creationId xmlns:p14="http://schemas.microsoft.com/office/powerpoint/2010/main" val="386071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798687" y="1773592"/>
            <a:ext cx="8594626" cy="584304"/>
          </a:xfrm>
        </p:spPr>
        <p:txBody>
          <a:bodyPr/>
          <a:lstStyle/>
          <a:p>
            <a:pPr algn="ctr"/>
            <a:r>
              <a:rPr lang="tr-TR" sz="2400" dirty="0"/>
              <a:t>Akademik Kadro &amp; Tanışma</a:t>
            </a:r>
          </a:p>
        </p:txBody>
      </p:sp>
      <p:graphicFrame>
        <p:nvGraphicFramePr>
          <p:cNvPr id="6" name="Tablo 4">
            <a:extLst>
              <a:ext uri="{FF2B5EF4-FFF2-40B4-BE49-F238E27FC236}">
                <a16:creationId xmlns:a16="http://schemas.microsoft.com/office/drawing/2014/main" id="{8AF75109-ECEF-4C12-9F89-CD4968AFC3AB}"/>
              </a:ext>
            </a:extLst>
          </p:cNvPr>
          <p:cNvGraphicFramePr>
            <a:graphicFrameLocks noGrp="1"/>
          </p:cNvGraphicFramePr>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
        <p:nvSpPr>
          <p:cNvPr id="9" name="Rounded Rectangle 3">
            <a:extLst>
              <a:ext uri="{FF2B5EF4-FFF2-40B4-BE49-F238E27FC236}">
                <a16:creationId xmlns:a16="http://schemas.microsoft.com/office/drawing/2014/main" id="{50802BFA-5502-43AA-8868-B3396A0F7B35}"/>
              </a:ext>
            </a:extLst>
          </p:cNvPr>
          <p:cNvSpPr/>
          <p:nvPr/>
        </p:nvSpPr>
        <p:spPr>
          <a:xfrm>
            <a:off x="2314003" y="2582192"/>
            <a:ext cx="3072267" cy="832448"/>
          </a:xfrm>
          <a:prstGeom prst="roundRect">
            <a:avLst/>
          </a:prstGeom>
          <a:solidFill>
            <a:schemeClr val="tx2">
              <a:lumMod val="60000"/>
              <a:lumOff val="40000"/>
            </a:schemeClr>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algn="ctr"/>
            <a:r>
              <a:rPr lang="tr-TR" sz="2000" dirty="0">
                <a:solidFill>
                  <a:schemeClr val="bg1"/>
                </a:solidFill>
              </a:rPr>
              <a:t>Spor Sağlık Anabilim Dalı</a:t>
            </a:r>
          </a:p>
        </p:txBody>
      </p:sp>
      <p:sp>
        <p:nvSpPr>
          <p:cNvPr id="10" name="Rounded Rectangle 3">
            <a:extLst>
              <a:ext uri="{FF2B5EF4-FFF2-40B4-BE49-F238E27FC236}">
                <a16:creationId xmlns:a16="http://schemas.microsoft.com/office/drawing/2014/main" id="{150D5B66-16A9-4457-92FE-A9BF2CC3BC18}"/>
              </a:ext>
            </a:extLst>
          </p:cNvPr>
          <p:cNvSpPr/>
          <p:nvPr/>
        </p:nvSpPr>
        <p:spPr>
          <a:xfrm>
            <a:off x="6278216" y="2582192"/>
            <a:ext cx="3072267" cy="832448"/>
          </a:xfrm>
          <a:prstGeom prst="roundRect">
            <a:avLst/>
          </a:prstGeom>
          <a:solidFill>
            <a:schemeClr val="tx2">
              <a:lumMod val="60000"/>
              <a:lumOff val="40000"/>
            </a:schemeClr>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algn="ctr">
              <a:spcAft>
                <a:spcPts val="300"/>
              </a:spcAft>
            </a:pPr>
            <a:r>
              <a:rPr lang="tr-TR"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Doç. Dr. Hasan Hüseyin YILMAZ</a:t>
            </a:r>
          </a:p>
          <a:p>
            <a:pPr algn="ctr">
              <a:spcAft>
                <a:spcPts val="300"/>
              </a:spcAft>
            </a:pPr>
            <a:r>
              <a:rPr lang="tr-TR"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Anabilim Dalı Başkanı</a:t>
            </a:r>
          </a:p>
        </p:txBody>
      </p:sp>
      <p:sp>
        <p:nvSpPr>
          <p:cNvPr id="11" name="Rectangle 8">
            <a:extLst>
              <a:ext uri="{FF2B5EF4-FFF2-40B4-BE49-F238E27FC236}">
                <a16:creationId xmlns:a16="http://schemas.microsoft.com/office/drawing/2014/main" id="{3EF8C78E-6023-4FE9-AC04-9B664970ABC1}"/>
              </a:ext>
            </a:extLst>
          </p:cNvPr>
          <p:cNvSpPr/>
          <p:nvPr/>
        </p:nvSpPr>
        <p:spPr>
          <a:xfrm flipV="1">
            <a:off x="1521523" y="3674376"/>
            <a:ext cx="9438111" cy="64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dörtgen 11">
            <a:extLst>
              <a:ext uri="{FF2B5EF4-FFF2-40B4-BE49-F238E27FC236}">
                <a16:creationId xmlns:a16="http://schemas.microsoft.com/office/drawing/2014/main" id="{B847408C-81E4-4AC5-881C-B6081F6CEC6A}"/>
              </a:ext>
            </a:extLst>
          </p:cNvPr>
          <p:cNvSpPr/>
          <p:nvPr/>
        </p:nvSpPr>
        <p:spPr>
          <a:xfrm>
            <a:off x="1798687" y="3951970"/>
            <a:ext cx="3764692" cy="1680460"/>
          </a:xfrm>
          <a:prstGeom prst="rect">
            <a:avLst/>
          </a:prstGeom>
        </p:spPr>
        <p:txBody>
          <a:bodyPr wrap="square">
            <a:spAutoFit/>
          </a:bodyPr>
          <a:lstStyle/>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 Dr. Fatih KIYICI </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 Dr. Ozan SEVER</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 Dr. Murat KALDIRIMCI</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Nurcan DEMİREL</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a:t>
            </a:r>
            <a:r>
              <a:rPr lang="tr-TR" sz="1400" dirty="0" err="1">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Fatmanur</a:t>
            </a: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 ER</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Elif AKKUŞ</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Dr. Öğr. Üyesi Mehmet Haluk SİVRİKAYA</a:t>
            </a:r>
          </a:p>
        </p:txBody>
      </p:sp>
    </p:spTree>
    <p:extLst>
      <p:ext uri="{BB962C8B-B14F-4D97-AF65-F5344CB8AC3E}">
        <p14:creationId xmlns:p14="http://schemas.microsoft.com/office/powerpoint/2010/main" val="84766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798687" y="1773592"/>
            <a:ext cx="8594626" cy="584304"/>
          </a:xfrm>
        </p:spPr>
        <p:txBody>
          <a:bodyPr/>
          <a:lstStyle/>
          <a:p>
            <a:pPr algn="ctr"/>
            <a:r>
              <a:rPr lang="tr-TR" sz="2400" dirty="0"/>
              <a:t>Akademik Kadro &amp; Tanışma</a:t>
            </a:r>
          </a:p>
        </p:txBody>
      </p:sp>
      <p:graphicFrame>
        <p:nvGraphicFramePr>
          <p:cNvPr id="6" name="Tablo 4">
            <a:extLst>
              <a:ext uri="{FF2B5EF4-FFF2-40B4-BE49-F238E27FC236}">
                <a16:creationId xmlns:a16="http://schemas.microsoft.com/office/drawing/2014/main" id="{8AF75109-ECEF-4C12-9F89-CD4968AFC3AB}"/>
              </a:ext>
            </a:extLst>
          </p:cNvPr>
          <p:cNvGraphicFramePr>
            <a:graphicFrameLocks noGrp="1"/>
          </p:cNvGraphicFramePr>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
        <p:nvSpPr>
          <p:cNvPr id="9" name="Rounded Rectangle 3">
            <a:extLst>
              <a:ext uri="{FF2B5EF4-FFF2-40B4-BE49-F238E27FC236}">
                <a16:creationId xmlns:a16="http://schemas.microsoft.com/office/drawing/2014/main" id="{50802BFA-5502-43AA-8868-B3396A0F7B35}"/>
              </a:ext>
            </a:extLst>
          </p:cNvPr>
          <p:cNvSpPr/>
          <p:nvPr/>
        </p:nvSpPr>
        <p:spPr>
          <a:xfrm>
            <a:off x="2694548" y="2540776"/>
            <a:ext cx="3072267" cy="832448"/>
          </a:xfrm>
          <a:prstGeom prst="roundRect">
            <a:avLst/>
          </a:prstGeom>
          <a:solidFill>
            <a:schemeClr val="tx2">
              <a:lumMod val="60000"/>
              <a:lumOff val="40000"/>
            </a:schemeClr>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r>
              <a:rPr lang="tr-TR" sz="2000" dirty="0">
                <a:solidFill>
                  <a:schemeClr val="bg1"/>
                </a:solidFill>
              </a:rPr>
              <a:t>Spor Yönetimi Anabilim Dalı</a:t>
            </a:r>
          </a:p>
        </p:txBody>
      </p:sp>
      <p:sp>
        <p:nvSpPr>
          <p:cNvPr id="10" name="Rounded Rectangle 3">
            <a:extLst>
              <a:ext uri="{FF2B5EF4-FFF2-40B4-BE49-F238E27FC236}">
                <a16:creationId xmlns:a16="http://schemas.microsoft.com/office/drawing/2014/main" id="{150D5B66-16A9-4457-92FE-A9BF2CC3BC18}"/>
              </a:ext>
            </a:extLst>
          </p:cNvPr>
          <p:cNvSpPr/>
          <p:nvPr/>
        </p:nvSpPr>
        <p:spPr>
          <a:xfrm>
            <a:off x="6378887" y="2540776"/>
            <a:ext cx="3072267" cy="832448"/>
          </a:xfrm>
          <a:prstGeom prst="roundRect">
            <a:avLst/>
          </a:prstGeom>
          <a:solidFill>
            <a:schemeClr val="tx2">
              <a:lumMod val="60000"/>
              <a:lumOff val="40000"/>
            </a:schemeClr>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algn="ctr">
              <a:spcAft>
                <a:spcPts val="300"/>
              </a:spcAft>
            </a:pPr>
            <a:r>
              <a:rPr lang="tr-TR"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Prof. Dr. Emre BELLİ  </a:t>
            </a:r>
          </a:p>
          <a:p>
            <a:pPr algn="ctr">
              <a:spcAft>
                <a:spcPts val="300"/>
              </a:spcAft>
            </a:pPr>
            <a:r>
              <a:rPr lang="tr-TR" sz="14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Anabilim Dalı Başkanı</a:t>
            </a:r>
          </a:p>
        </p:txBody>
      </p:sp>
      <p:sp>
        <p:nvSpPr>
          <p:cNvPr id="11" name="Rectangle 8">
            <a:extLst>
              <a:ext uri="{FF2B5EF4-FFF2-40B4-BE49-F238E27FC236}">
                <a16:creationId xmlns:a16="http://schemas.microsoft.com/office/drawing/2014/main" id="{3EF8C78E-6023-4FE9-AC04-9B664970ABC1}"/>
              </a:ext>
            </a:extLst>
          </p:cNvPr>
          <p:cNvSpPr/>
          <p:nvPr/>
        </p:nvSpPr>
        <p:spPr>
          <a:xfrm flipV="1">
            <a:off x="1521523" y="3625608"/>
            <a:ext cx="9438111" cy="640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dörtgen 11">
            <a:extLst>
              <a:ext uri="{FF2B5EF4-FFF2-40B4-BE49-F238E27FC236}">
                <a16:creationId xmlns:a16="http://schemas.microsoft.com/office/drawing/2014/main" id="{B847408C-81E4-4AC5-881C-B6081F6CEC6A}"/>
              </a:ext>
            </a:extLst>
          </p:cNvPr>
          <p:cNvSpPr/>
          <p:nvPr/>
        </p:nvSpPr>
        <p:spPr>
          <a:xfrm>
            <a:off x="1861750" y="4025122"/>
            <a:ext cx="3905065" cy="1680460"/>
          </a:xfrm>
          <a:prstGeom prst="rect">
            <a:avLst/>
          </a:prstGeom>
        </p:spPr>
        <p:txBody>
          <a:bodyPr wrap="square">
            <a:spAutoFit/>
          </a:bodyPr>
          <a:lstStyle/>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 Dr. Emre BELLİ</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Prof. Dr. Orcan MIZRAK</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Muharrem Alparslan KURUDİREK</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Yunus Sinan BİRİCİK</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Gül Eda BURMAOĞLU</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Davut BUDAK</a:t>
            </a:r>
          </a:p>
          <a:p>
            <a:pPr>
              <a:lnSpc>
                <a:spcPct val="90000"/>
              </a:lnSpc>
              <a:spcAft>
                <a:spcPts val="300"/>
              </a:spcAft>
            </a:pPr>
            <a:endParaRPr lang="tr-TR" sz="1400" dirty="0">
              <a:solidFill>
                <a:srgbClr val="40404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Dikdörtgen 7">
            <a:extLst>
              <a:ext uri="{FF2B5EF4-FFF2-40B4-BE49-F238E27FC236}">
                <a16:creationId xmlns:a16="http://schemas.microsoft.com/office/drawing/2014/main" id="{F295BCB4-574B-4DCB-A051-832FF66733EF}"/>
              </a:ext>
            </a:extLst>
          </p:cNvPr>
          <p:cNvSpPr/>
          <p:nvPr/>
        </p:nvSpPr>
        <p:spPr>
          <a:xfrm>
            <a:off x="6378887" y="4039076"/>
            <a:ext cx="3764692" cy="1215717"/>
          </a:xfrm>
          <a:prstGeom prst="rect">
            <a:avLst/>
          </a:prstGeom>
        </p:spPr>
        <p:txBody>
          <a:bodyPr wrap="square">
            <a:spAutoFit/>
          </a:bodyPr>
          <a:lstStyle/>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Yunus ÖZTAŞYONAR</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Sertaç ERCİŞ</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Ahmet ŞİRİNKAN</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Doç. Dr. Levent ÖNAL</a:t>
            </a:r>
          </a:p>
          <a:p>
            <a:pPr marL="285750" indent="-285750">
              <a:lnSpc>
                <a:spcPct val="90000"/>
              </a:lnSpc>
              <a:spcAft>
                <a:spcPts val="300"/>
              </a:spcAft>
              <a:buFont typeface="Wingdings" panose="05000000000000000000" pitchFamily="2" charset="2"/>
              <a:buChar char="Ø"/>
            </a:pPr>
            <a:r>
              <a:rPr lang="tr-TR"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Dr. Öğr. Üyesi Gökhan AYDIN</a:t>
            </a:r>
          </a:p>
        </p:txBody>
      </p:sp>
    </p:spTree>
    <p:extLst>
      <p:ext uri="{BB962C8B-B14F-4D97-AF65-F5344CB8AC3E}">
        <p14:creationId xmlns:p14="http://schemas.microsoft.com/office/powerpoint/2010/main" val="362323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3231465" y="2713638"/>
            <a:ext cx="2957017" cy="584304"/>
          </a:xfrm>
        </p:spPr>
        <p:txBody>
          <a:bodyPr/>
          <a:lstStyle/>
          <a:p>
            <a:pPr algn="ctr"/>
            <a:r>
              <a:rPr lang="tr-TR" sz="1600" dirty="0">
                <a:solidFill>
                  <a:srgbClr val="C00000"/>
                </a:solidFill>
              </a:rPr>
              <a:t>Tezli Yüksek Lisans</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1648850" y="1825833"/>
            <a:ext cx="957013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dirty="0">
                <a:cs typeface="Times New Roman" panose="02020603050405020304" pitchFamily="18" charset="0"/>
              </a:rPr>
              <a:t>Sıkça Sorulan Sorular</a:t>
            </a:r>
            <a:endParaRPr lang="tr-TR"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597289" y="3297942"/>
            <a:ext cx="2957018" cy="1100192"/>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buClr>
                <a:srgbClr val="C00000"/>
              </a:buClr>
            </a:pPr>
            <a:r>
              <a:rPr lang="tr-TR" sz="1200" dirty="0">
                <a:cs typeface="Times New Roman" panose="02020603050405020304" pitchFamily="18" charset="0"/>
              </a:rPr>
              <a:t>Doktora Eğitimi ile ilgili </a:t>
            </a:r>
          </a:p>
          <a:p>
            <a:pPr algn="ctr">
              <a:spcAft>
                <a:spcPts val="600"/>
              </a:spcAft>
              <a:buClr>
                <a:srgbClr val="C00000"/>
              </a:buClr>
            </a:pPr>
            <a:r>
              <a:rPr lang="tr-TR" sz="1200" dirty="0">
                <a:cs typeface="Times New Roman" panose="02020603050405020304" pitchFamily="18" charset="0"/>
              </a:rPr>
              <a:t>Sıkça Sorulan Sorulara </a:t>
            </a:r>
            <a:r>
              <a:rPr lang="tr-TR" sz="1200"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tıklayınız</a:t>
            </a:r>
            <a:endParaRPr lang="tr-TR" sz="1200" dirty="0">
              <a:solidFill>
                <a:srgbClr val="C00000"/>
              </a:solidFill>
              <a:cs typeface="Times New Roman" panose="02020603050405020304" pitchFamily="18" charset="0"/>
            </a:endParaRPr>
          </a:p>
        </p:txBody>
      </p:sp>
      <p:sp>
        <p:nvSpPr>
          <p:cNvPr id="9" name="Title 1">
            <a:extLst>
              <a:ext uri="{FF2B5EF4-FFF2-40B4-BE49-F238E27FC236}">
                <a16:creationId xmlns:a16="http://schemas.microsoft.com/office/drawing/2014/main" id="{02D33D3A-19A2-8D43-952E-1303F11B89E1}"/>
              </a:ext>
            </a:extLst>
          </p:cNvPr>
          <p:cNvSpPr txBox="1">
            <a:spLocks/>
          </p:cNvSpPr>
          <p:nvPr/>
        </p:nvSpPr>
        <p:spPr>
          <a:xfrm>
            <a:off x="6433917" y="2713638"/>
            <a:ext cx="2957017"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600" dirty="0">
                <a:solidFill>
                  <a:srgbClr val="C00000"/>
                </a:solidFill>
              </a:rPr>
              <a:t>Doktora</a:t>
            </a:r>
          </a:p>
        </p:txBody>
      </p:sp>
      <p:sp>
        <p:nvSpPr>
          <p:cNvPr id="11" name="Content Placeholder 2">
            <a:extLst>
              <a:ext uri="{FF2B5EF4-FFF2-40B4-BE49-F238E27FC236}">
                <a16:creationId xmlns:a16="http://schemas.microsoft.com/office/drawing/2014/main" id="{BEBDD637-63E4-374C-91D2-8E26820579DD}"/>
              </a:ext>
            </a:extLst>
          </p:cNvPr>
          <p:cNvSpPr txBox="1">
            <a:spLocks/>
          </p:cNvSpPr>
          <p:nvPr/>
        </p:nvSpPr>
        <p:spPr>
          <a:xfrm>
            <a:off x="2986030" y="3279307"/>
            <a:ext cx="2957018" cy="1100192"/>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tr-TR" sz="1200" dirty="0">
                <a:cs typeface="Times New Roman" panose="02020603050405020304" pitchFamily="18" charset="0"/>
              </a:rPr>
              <a:t>Tezli Yüksek Lisans Eğitimi ile ilgili </a:t>
            </a:r>
          </a:p>
          <a:p>
            <a:pPr algn="ctr">
              <a:spcAft>
                <a:spcPts val="600"/>
              </a:spcAft>
            </a:pPr>
            <a:r>
              <a:rPr lang="tr-TR" sz="1200" dirty="0">
                <a:cs typeface="Times New Roman" panose="02020603050405020304" pitchFamily="18" charset="0"/>
              </a:rPr>
              <a:t>Sıkça Sorulan Sorulara </a:t>
            </a:r>
            <a:r>
              <a:rPr lang="tr-TR" sz="12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200" dirty="0">
              <a:solidFill>
                <a:srgbClr val="C00000"/>
              </a:solidFill>
              <a:cs typeface="Times New Roman" panose="02020603050405020304" pitchFamily="18" charset="0"/>
            </a:endParaRPr>
          </a:p>
        </p:txBody>
      </p:sp>
      <p:graphicFrame>
        <p:nvGraphicFramePr>
          <p:cNvPr id="7" name="Tablo 4">
            <a:extLst>
              <a:ext uri="{FF2B5EF4-FFF2-40B4-BE49-F238E27FC236}">
                <a16:creationId xmlns:a16="http://schemas.microsoft.com/office/drawing/2014/main" id="{91E1D710-A202-4107-B3BB-D132C86BD66C}"/>
              </a:ext>
            </a:extLst>
          </p:cNvPr>
          <p:cNvGraphicFramePr>
            <a:graphicFrameLocks noGrp="1"/>
          </p:cNvGraphicFramePr>
          <p:nvPr>
            <p:extLst>
              <p:ext uri="{D42A27DB-BD31-4B8C-83A1-F6EECF244321}">
                <p14:modId xmlns:p14="http://schemas.microsoft.com/office/powerpoint/2010/main" val="1231029099"/>
              </p:ext>
            </p:extLst>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232190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dirty="0"/>
              <a:t>Eğitim-Öğretim Mevzuatı</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86309"/>
            <a:ext cx="9570135" cy="3780997"/>
          </a:xfrm>
        </p:spPr>
        <p:txBody>
          <a:bodyPr>
            <a:noAutofit/>
          </a:bodyPr>
          <a:lstStyle/>
          <a:p>
            <a:pPr>
              <a:spcAft>
                <a:spcPts val="1200"/>
              </a:spcAft>
              <a:buClr>
                <a:srgbClr val="C00000"/>
              </a:buClr>
            </a:pPr>
            <a:r>
              <a:rPr lang="tr-TR" sz="1800" b="1" dirty="0">
                <a:effectLst>
                  <a:outerShdw blurRad="38100" dist="38100" dir="2700000" algn="tl">
                    <a:srgbClr val="000000">
                      <a:alpha val="43137"/>
                    </a:srgbClr>
                  </a:outerShdw>
                </a:effectLst>
                <a:cs typeface="Times New Roman" panose="02020603050405020304" pitchFamily="18" charset="0"/>
              </a:rPr>
              <a:t>Lisansüstü eğitim ile ilgili tüm mevzuata </a:t>
            </a:r>
            <a:r>
              <a:rPr lang="tr-TR" sz="1800" b="1" dirty="0">
                <a:effectLst>
                  <a:outerShdw blurRad="38100" dist="38100" dir="2700000" algn="tl">
                    <a:srgbClr val="000000">
                      <a:alpha val="43137"/>
                    </a:srgbClr>
                  </a:outerShdw>
                </a:effectLst>
                <a:cs typeface="Times New Roman" panose="02020603050405020304" pitchFamily="18" charset="0"/>
                <a:hlinkClick r:id="rId3"/>
              </a:rPr>
              <a:t>https://birimler.atauni.edu.tr/ogrenci-isleri-daire-baskanligi/mevzuat/</a:t>
            </a:r>
            <a:r>
              <a:rPr lang="tr-TR" sz="1800" b="1" dirty="0">
                <a:effectLst>
                  <a:outerShdw blurRad="38100" dist="38100" dir="2700000" algn="tl">
                    <a:srgbClr val="000000">
                      <a:alpha val="43137"/>
                    </a:srgbClr>
                  </a:outerShdw>
                </a:effectLst>
                <a:cs typeface="Times New Roman" panose="02020603050405020304" pitchFamily="18" charset="0"/>
              </a:rPr>
              <a:t> adresinden ulaşılabilmektedir.</a:t>
            </a:r>
          </a:p>
        </p:txBody>
      </p:sp>
      <p:graphicFrame>
        <p:nvGraphicFramePr>
          <p:cNvPr id="4" name="Tablo 4">
            <a:extLst>
              <a:ext uri="{FF2B5EF4-FFF2-40B4-BE49-F238E27FC236}">
                <a16:creationId xmlns:a16="http://schemas.microsoft.com/office/drawing/2014/main" id="{56FFF41F-ECCF-4E50-A72C-8B46FB0DA6F0}"/>
              </a:ext>
            </a:extLst>
          </p:cNvPr>
          <p:cNvGraphicFramePr>
            <a:graphicFrameLocks noGrp="1"/>
          </p:cNvGraphicFramePr>
          <p:nvPr>
            <p:extLst>
              <p:ext uri="{D42A27DB-BD31-4B8C-83A1-F6EECF244321}">
                <p14:modId xmlns:p14="http://schemas.microsoft.com/office/powerpoint/2010/main" val="1231029099"/>
              </p:ext>
            </p:extLst>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4106892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B550C3-F622-4AAD-832B-8A3C54C648E8}"/>
              </a:ext>
            </a:extLst>
          </p:cNvPr>
          <p:cNvSpPr>
            <a:spLocks noGrp="1"/>
          </p:cNvSpPr>
          <p:nvPr>
            <p:ph type="ctrTitle"/>
          </p:nvPr>
        </p:nvSpPr>
        <p:spPr>
          <a:xfrm>
            <a:off x="1134432" y="1713469"/>
            <a:ext cx="5305169" cy="939113"/>
          </a:xfrm>
        </p:spPr>
        <p:txBody>
          <a:bodyPr>
            <a:normAutofit/>
          </a:bodyPr>
          <a:lstStyle/>
          <a:p>
            <a:pPr marL="711200" algn="l"/>
            <a:r>
              <a:rPr lang="tr-TR" sz="4400" dirty="0">
                <a:latin typeface="Helvetica Neue" panose="02000503000000020004" pitchFamily="2" charset="0"/>
                <a:ea typeface="Helvetica Neue" panose="02000503000000020004" pitchFamily="2" charset="0"/>
                <a:cs typeface="Helvetica Neue" panose="02000503000000020004" pitchFamily="2" charset="0"/>
              </a:rPr>
              <a:t>Akademik Takvim</a:t>
            </a:r>
          </a:p>
        </p:txBody>
      </p:sp>
      <p:sp>
        <p:nvSpPr>
          <p:cNvPr id="5" name="Rectangle 49">
            <a:extLst>
              <a:ext uri="{FF2B5EF4-FFF2-40B4-BE49-F238E27FC236}">
                <a16:creationId xmlns:a16="http://schemas.microsoft.com/office/drawing/2014/main" id="{BDE59EC6-EC37-4A30-80C5-C5D05F4362A1}"/>
              </a:ext>
            </a:extLst>
          </p:cNvPr>
          <p:cNvSpPr/>
          <p:nvPr/>
        </p:nvSpPr>
        <p:spPr>
          <a:xfrm>
            <a:off x="1425144" y="1865869"/>
            <a:ext cx="403655" cy="634312"/>
          </a:xfrm>
          <a:prstGeom prst="rect">
            <a:avLst/>
          </a:prstGeom>
          <a:solidFill>
            <a:srgbClr val="117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1">
            <a:extLst>
              <a:ext uri="{FF2B5EF4-FFF2-40B4-BE49-F238E27FC236}">
                <a16:creationId xmlns:a16="http://schemas.microsoft.com/office/drawing/2014/main" id="{CB06E0BC-6110-47E6-ACEF-7C5C226F598C}"/>
              </a:ext>
            </a:extLst>
          </p:cNvPr>
          <p:cNvSpPr txBox="1"/>
          <p:nvPr/>
        </p:nvSpPr>
        <p:spPr>
          <a:xfrm>
            <a:off x="1542933" y="5253321"/>
            <a:ext cx="9793336" cy="1231106"/>
          </a:xfrm>
          <a:prstGeom prst="rect">
            <a:avLst/>
          </a:prstGeom>
          <a:noFill/>
        </p:spPr>
        <p:txBody>
          <a:bodyPr wrap="square" rtlCol="0">
            <a:spAutoFit/>
          </a:bodyPr>
          <a:lstStyle/>
          <a:p>
            <a:pPr marL="342900" indent="-331788">
              <a:spcAft>
                <a:spcPts val="600"/>
              </a:spcAft>
              <a:buFont typeface="Wingdings" pitchFamily="2" charset="2"/>
              <a:buChar char="§"/>
            </a:pPr>
            <a:r>
              <a:rPr lang="tr-TR" sz="16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Akademik takvim, </a:t>
            </a:r>
            <a:r>
              <a:rPr lang="tr-TR" sz="16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her yıl güncellenen</a:t>
            </a:r>
            <a:r>
              <a:rPr lang="tr-TR" sz="16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 akademik ve idari işlemler için belirlenmiş tarihleri içerir.</a:t>
            </a:r>
          </a:p>
          <a:p>
            <a:pPr marL="342900" indent="-331788">
              <a:spcAft>
                <a:spcPts val="600"/>
              </a:spcAft>
              <a:buFont typeface="Wingdings" pitchFamily="2" charset="2"/>
              <a:buChar char="§"/>
            </a:pPr>
            <a:r>
              <a:rPr lang="tr-TR" sz="16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Öğrenci İşleri Daire Başkanlığı</a:t>
            </a:r>
            <a:r>
              <a:rPr lang="tr-TR" sz="16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nın web sayfası üzerinden akademik takvimine erişebilir, sizler için önemli olan tarihlerin takibini yapabilirsiniz.</a:t>
            </a:r>
          </a:p>
          <a:p>
            <a:pPr marL="349250" lvl="1">
              <a:spcAft>
                <a:spcPts val="600"/>
              </a:spcAft>
            </a:pPr>
            <a:r>
              <a:rPr lang="tr-TR" sz="1600" dirty="0">
                <a:solidFill>
                  <a:srgbClr val="000000"/>
                </a:solidFill>
                <a:latin typeface="Helvetica Neue Light" panose="02000403000000020004" pitchFamily="2" charset="0"/>
                <a:ea typeface="Helvetica Neue Light" panose="02000403000000020004" pitchFamily="2" charset="0"/>
                <a:cs typeface="Helvetica Neue" panose="02000503000000020004" pitchFamily="2" charset="0"/>
                <a:hlinkClick r:id="rId2"/>
              </a:rPr>
              <a:t>https://birimler.atauni.edu.tr/ogrenci-isleri-daire-baskanligi/akademik-takvim/</a:t>
            </a:r>
            <a:endParaRPr lang="tr-TR" sz="1600" dirty="0">
              <a:solidFill>
                <a:srgbClr val="000000"/>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8" name="Resim 7">
            <a:extLst>
              <a:ext uri="{FF2B5EF4-FFF2-40B4-BE49-F238E27FC236}">
                <a16:creationId xmlns:a16="http://schemas.microsoft.com/office/drawing/2014/main" id="{FF4AB5CC-1927-484E-908A-6905A93F53F9}"/>
              </a:ext>
            </a:extLst>
          </p:cNvPr>
          <p:cNvPicPr>
            <a:picLocks noChangeAspect="1"/>
          </p:cNvPicPr>
          <p:nvPr/>
        </p:nvPicPr>
        <p:blipFill rotWithShape="1">
          <a:blip r:embed="rId3"/>
          <a:srcRect b="9513"/>
          <a:stretch/>
        </p:blipFill>
        <p:spPr>
          <a:xfrm>
            <a:off x="6343135" y="1161535"/>
            <a:ext cx="5796638" cy="3921212"/>
          </a:xfrm>
          <a:prstGeom prst="rect">
            <a:avLst/>
          </a:prstGeom>
        </p:spPr>
      </p:pic>
    </p:spTree>
    <p:extLst>
      <p:ext uri="{BB962C8B-B14F-4D97-AF65-F5344CB8AC3E}">
        <p14:creationId xmlns:p14="http://schemas.microsoft.com/office/powerpoint/2010/main" val="190705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6503-8A11-9041-AC34-B0CA872477BC}"/>
              </a:ext>
            </a:extLst>
          </p:cNvPr>
          <p:cNvSpPr>
            <a:spLocks noGrp="1"/>
          </p:cNvSpPr>
          <p:nvPr>
            <p:ph type="ctrTitle"/>
          </p:nvPr>
        </p:nvSpPr>
        <p:spPr/>
        <p:txBody>
          <a:bodyPr/>
          <a:lstStyle/>
          <a:p>
            <a:pPr algn="ctr"/>
            <a:r>
              <a:rPr lang="tr-TR" dirty="0"/>
              <a:t>Yönetim</a:t>
            </a:r>
          </a:p>
        </p:txBody>
      </p:sp>
      <p:grpSp>
        <p:nvGrpSpPr>
          <p:cNvPr id="4" name="Grup 10">
            <a:extLst>
              <a:ext uri="{FF2B5EF4-FFF2-40B4-BE49-F238E27FC236}">
                <a16:creationId xmlns:a16="http://schemas.microsoft.com/office/drawing/2014/main" id="{F1C7CF48-BEBE-344B-B794-9451BE9F0BC8}"/>
              </a:ext>
            </a:extLst>
          </p:cNvPr>
          <p:cNvGrpSpPr/>
          <p:nvPr/>
        </p:nvGrpSpPr>
        <p:grpSpPr>
          <a:xfrm>
            <a:off x="1648849" y="2409632"/>
            <a:ext cx="9570135" cy="3654618"/>
            <a:chOff x="1868309" y="2286696"/>
            <a:chExt cx="9267216" cy="3483543"/>
          </a:xfrm>
          <a:solidFill>
            <a:srgbClr val="1F1D52"/>
          </a:solidFill>
        </p:grpSpPr>
        <p:sp>
          <p:nvSpPr>
            <p:cNvPr id="6" name="Serbest Form: Şekil 20">
              <a:extLst>
                <a:ext uri="{FF2B5EF4-FFF2-40B4-BE49-F238E27FC236}">
                  <a16:creationId xmlns:a16="http://schemas.microsoft.com/office/drawing/2014/main" id="{169BF5F5-2844-E244-B9AF-9F7BFA66C8A8}"/>
                </a:ext>
              </a:extLst>
            </p:cNvPr>
            <p:cNvSpPr/>
            <p:nvPr/>
          </p:nvSpPr>
          <p:spPr>
            <a:xfrm>
              <a:off x="5223329" y="2286696"/>
              <a:ext cx="2560320" cy="771724"/>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Prof. Dr. Erdinç ŞIKTAR</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(Enstitü Müdürü)</a:t>
              </a:r>
            </a:p>
          </p:txBody>
        </p:sp>
        <p:sp>
          <p:nvSpPr>
            <p:cNvPr id="8" name="Serbest Form: Şekil 22">
              <a:extLst>
                <a:ext uri="{FF2B5EF4-FFF2-40B4-BE49-F238E27FC236}">
                  <a16:creationId xmlns:a16="http://schemas.microsoft.com/office/drawing/2014/main" id="{12A6ABDB-0E56-4B4D-959F-60E9E0A495AE}"/>
                </a:ext>
              </a:extLst>
            </p:cNvPr>
            <p:cNvSpPr/>
            <p:nvPr/>
          </p:nvSpPr>
          <p:spPr>
            <a:xfrm>
              <a:off x="1975673" y="3419091"/>
              <a:ext cx="2560320" cy="7315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a:effectLst>
              <a:outerShdw blurRad="50800" dist="38100" dir="2700000" algn="tl" rotWithShape="0">
                <a:prstClr val="black">
                  <a:alpha val="40000"/>
                </a:prstClr>
              </a:outerShdw>
              <a:softEdge rad="0"/>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Doç. Dr. Fatih BEDİR</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(Müdür Yardımcısı)</a:t>
              </a:r>
            </a:p>
          </p:txBody>
        </p:sp>
        <p:sp>
          <p:nvSpPr>
            <p:cNvPr id="10" name="Serbest Form: Şekil 24">
              <a:extLst>
                <a:ext uri="{FF2B5EF4-FFF2-40B4-BE49-F238E27FC236}">
                  <a16:creationId xmlns:a16="http://schemas.microsoft.com/office/drawing/2014/main" id="{27131F49-946A-4F44-80AF-FB16C119400E}"/>
                </a:ext>
              </a:extLst>
            </p:cNvPr>
            <p:cNvSpPr/>
            <p:nvPr/>
          </p:nvSpPr>
          <p:spPr>
            <a:xfrm>
              <a:off x="1868309"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Mahmut KARAKOYUN</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(Öğrenci İşleri)</a:t>
              </a:r>
            </a:p>
          </p:txBody>
        </p:sp>
        <p:sp>
          <p:nvSpPr>
            <p:cNvPr id="12" name="Serbest Form: Şekil 26">
              <a:extLst>
                <a:ext uri="{FF2B5EF4-FFF2-40B4-BE49-F238E27FC236}">
                  <a16:creationId xmlns:a16="http://schemas.microsoft.com/office/drawing/2014/main" id="{549FF6C3-3C4D-854D-9A0A-1DA42ACF480A}"/>
                </a:ext>
              </a:extLst>
            </p:cNvPr>
            <p:cNvSpPr/>
            <p:nvPr/>
          </p:nvSpPr>
          <p:spPr>
            <a:xfrm>
              <a:off x="3750773"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Mustafa GÖK </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(Personel ve Özlük İşleri)</a:t>
              </a:r>
            </a:p>
          </p:txBody>
        </p:sp>
        <p:sp>
          <p:nvSpPr>
            <p:cNvPr id="14" name="Serbest Form: Şekil 28">
              <a:extLst>
                <a:ext uri="{FF2B5EF4-FFF2-40B4-BE49-F238E27FC236}">
                  <a16:creationId xmlns:a16="http://schemas.microsoft.com/office/drawing/2014/main" id="{C6075024-1358-F04D-9068-E49F1064305A}"/>
                </a:ext>
              </a:extLst>
            </p:cNvPr>
            <p:cNvSpPr/>
            <p:nvPr/>
          </p:nvSpPr>
          <p:spPr>
            <a:xfrm>
              <a:off x="5223329" y="3419091"/>
              <a:ext cx="2560320" cy="7315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Uğur KÜMBET</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(Enstitü Sekreteri)</a:t>
              </a:r>
            </a:p>
            <a:p>
              <a:pPr marL="0" lvl="0" indent="0" algn="ctr" defTabSz="533400">
                <a:lnSpc>
                  <a:spcPct val="90000"/>
                </a:lnSpc>
                <a:spcBef>
                  <a:spcPct val="0"/>
                </a:spcBef>
                <a:spcAft>
                  <a:spcPct val="35000"/>
                </a:spcAft>
                <a:buNone/>
              </a:pP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p:txBody>
        </p:sp>
        <p:sp>
          <p:nvSpPr>
            <p:cNvPr id="16" name="Serbest Form: Şekil 30">
              <a:extLst>
                <a:ext uri="{FF2B5EF4-FFF2-40B4-BE49-F238E27FC236}">
                  <a16:creationId xmlns:a16="http://schemas.microsoft.com/office/drawing/2014/main" id="{9503E919-6E51-8145-B6FE-8893DE1FCBA8}"/>
                </a:ext>
              </a:extLst>
            </p:cNvPr>
            <p:cNvSpPr/>
            <p:nvPr/>
          </p:nvSpPr>
          <p:spPr>
            <a:xfrm>
              <a:off x="5633237"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Köksal DEMİR</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(Mutemet)</a:t>
              </a:r>
            </a:p>
          </p:txBody>
        </p:sp>
        <p:sp>
          <p:nvSpPr>
            <p:cNvPr id="18" name="Serbest Form: Şekil 32">
              <a:extLst>
                <a:ext uri="{FF2B5EF4-FFF2-40B4-BE49-F238E27FC236}">
                  <a16:creationId xmlns:a16="http://schemas.microsoft.com/office/drawing/2014/main" id="{FDE6130D-4D87-C248-ADDE-038F5CFC0069}"/>
                </a:ext>
              </a:extLst>
            </p:cNvPr>
            <p:cNvSpPr/>
            <p:nvPr/>
          </p:nvSpPr>
          <p:spPr>
            <a:xfrm>
              <a:off x="7515701" y="458151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Ramazan YILDIRIM</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(Yardımcı Hizmetler)</a:t>
              </a:r>
            </a:p>
          </p:txBody>
        </p:sp>
        <p:sp>
          <p:nvSpPr>
            <p:cNvPr id="20" name="Serbest Form: Şekil 34">
              <a:extLst>
                <a:ext uri="{FF2B5EF4-FFF2-40B4-BE49-F238E27FC236}">
                  <a16:creationId xmlns:a16="http://schemas.microsoft.com/office/drawing/2014/main" id="{F28FAB32-659F-684E-86E7-AEE7429A9F95}"/>
                </a:ext>
              </a:extLst>
            </p:cNvPr>
            <p:cNvSpPr/>
            <p:nvPr/>
          </p:nvSpPr>
          <p:spPr>
            <a:xfrm>
              <a:off x="9398165"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Mensur AKTAŞ</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(İşçi)</a:t>
              </a:r>
            </a:p>
          </p:txBody>
        </p:sp>
        <p:sp>
          <p:nvSpPr>
            <p:cNvPr id="22" name="Serbest Form: Şekil 36">
              <a:extLst>
                <a:ext uri="{FF2B5EF4-FFF2-40B4-BE49-F238E27FC236}">
                  <a16:creationId xmlns:a16="http://schemas.microsoft.com/office/drawing/2014/main" id="{C26E7256-82C9-374D-8CF1-9503E24A6A17}"/>
                </a:ext>
              </a:extLst>
            </p:cNvPr>
            <p:cNvSpPr/>
            <p:nvPr/>
          </p:nvSpPr>
          <p:spPr>
            <a:xfrm>
              <a:off x="8188648" y="3419091"/>
              <a:ext cx="2769949" cy="71999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Doç. Dr. Yunus Sinan BİRİCİK</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(Müdür Yardımcısı)</a:t>
              </a:r>
            </a:p>
          </p:txBody>
        </p:sp>
      </p:grpSp>
      <p:graphicFrame>
        <p:nvGraphicFramePr>
          <p:cNvPr id="13" name="Tablo 4">
            <a:extLst>
              <a:ext uri="{FF2B5EF4-FFF2-40B4-BE49-F238E27FC236}">
                <a16:creationId xmlns:a16="http://schemas.microsoft.com/office/drawing/2014/main" id="{1450C61E-B012-4062-9737-FB76D0DFA5AE}"/>
              </a:ext>
            </a:extLst>
          </p:cNvPr>
          <p:cNvGraphicFramePr>
            <a:graphicFrameLocks noGrp="1"/>
          </p:cNvGraphicFramePr>
          <p:nvPr>
            <p:extLst>
              <p:ext uri="{D42A27DB-BD31-4B8C-83A1-F6EECF244321}">
                <p14:modId xmlns:p14="http://schemas.microsoft.com/office/powerpoint/2010/main" val="438466257"/>
              </p:ext>
            </p:extLst>
          </p:nvPr>
        </p:nvGraphicFramePr>
        <p:xfrm>
          <a:off x="2743200" y="6233775"/>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3542628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9B04B8A-601D-761D-57C0-E49D28FC2867}"/>
              </a:ext>
            </a:extLst>
          </p:cNvPr>
          <p:cNvSpPr/>
          <p:nvPr/>
        </p:nvSpPr>
        <p:spPr>
          <a:xfrm>
            <a:off x="8531617" y="1466089"/>
            <a:ext cx="3103260" cy="1633814"/>
          </a:xfrm>
          <a:prstGeom prst="roundRect">
            <a:avLst/>
          </a:prstGeom>
          <a:solidFill>
            <a:srgbClr val="F2F2F2"/>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DF3D9A7C-278D-EE20-4608-19A524FE24ED}"/>
              </a:ext>
            </a:extLst>
          </p:cNvPr>
          <p:cNvSpPr/>
          <p:nvPr/>
        </p:nvSpPr>
        <p:spPr>
          <a:xfrm>
            <a:off x="999521" y="490954"/>
            <a:ext cx="543412" cy="1130546"/>
          </a:xfrm>
          <a:prstGeom prst="rect">
            <a:avLst/>
          </a:prstGeom>
          <a:solidFill>
            <a:srgbClr val="456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F96153A1-42DB-D043-9B21-E525F83C0EA1}"/>
              </a:ext>
            </a:extLst>
          </p:cNvPr>
          <p:cNvSpPr/>
          <p:nvPr/>
        </p:nvSpPr>
        <p:spPr>
          <a:xfrm>
            <a:off x="2290501" y="1532609"/>
            <a:ext cx="2618630" cy="1400941"/>
          </a:xfrm>
          <a:prstGeom prst="roundRect">
            <a:avLst/>
          </a:prstGeom>
          <a:solidFill>
            <a:schemeClr val="bg1">
              <a:lumMod val="95000"/>
            </a:schemeClr>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51170D4A-C690-0A48-809D-6071C9725CD9}"/>
              </a:ext>
            </a:extLst>
          </p:cNvPr>
          <p:cNvSpPr txBox="1"/>
          <p:nvPr/>
        </p:nvSpPr>
        <p:spPr>
          <a:xfrm>
            <a:off x="2615680" y="1833206"/>
            <a:ext cx="2224940" cy="1166986"/>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100"/>
              </a:spcAft>
              <a:buClr>
                <a:srgbClr val="404040"/>
              </a:buClr>
              <a:buSzTx/>
              <a:buFontTx/>
              <a:buNone/>
              <a:tabLst/>
              <a:defRPr/>
            </a:pPr>
            <a:r>
              <a:rPr kumimoji="0" lang="tr-TR" sz="800" b="0" i="0" u="none" strike="noStrike" kern="1200" cap="none" spc="0" normalizeH="0" baseline="0" noProof="0" dirty="0">
                <a:ln>
                  <a:noFill/>
                </a:ln>
                <a:solidFill>
                  <a:prstClr val="black">
                    <a:lumMod val="95000"/>
                    <a:lumOff val="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Çocuk ve Bilim Eğitimi UAM</a:t>
            </a:r>
            <a:endParaRPr kumimoji="0" lang="en-US" sz="800" b="0" i="0" u="none" strike="noStrike" kern="1200" cap="none" spc="0" normalizeH="0" baseline="0" noProof="0" dirty="0">
              <a:ln>
                <a:noFill/>
              </a:ln>
              <a:solidFill>
                <a:prstClr val="black">
                  <a:lumMod val="95000"/>
                  <a:lumOff val="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00"/>
              </a:spcAft>
              <a:buClr>
                <a:srgbClr val="404040"/>
              </a:buClr>
              <a:buSzTx/>
              <a:buFontTx/>
              <a:buNone/>
              <a:tabLst/>
              <a:defRPr/>
            </a:pPr>
            <a:r>
              <a:rPr kumimoji="0" lang="tr-TR" sz="800" b="0" i="0" u="none" strike="noStrike" kern="1200" cap="none" spc="0" normalizeH="0" baseline="0" noProof="0" dirty="0">
                <a:ln>
                  <a:noFill/>
                </a:ln>
                <a:solidFill>
                  <a:srgbClr val="ED7D31">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Çoklu Yetenek Tarama ve Yönlendirme UAM</a:t>
            </a:r>
            <a:endParaRPr kumimoji="0" lang="en-US" sz="800" b="0" i="0" u="none" strike="noStrike" kern="1200" cap="none" spc="0" normalizeH="0" baseline="0" noProof="0" dirty="0">
              <a:ln>
                <a:noFill/>
              </a:ln>
              <a:solidFill>
                <a:srgbClr val="ED7D31">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00"/>
              </a:spcAft>
              <a:buClr>
                <a:srgbClr val="404040"/>
              </a:buClr>
              <a:buSzTx/>
              <a:buFontTx/>
              <a:buNone/>
              <a:tabLst/>
              <a:defRPr/>
            </a:pPr>
            <a:r>
              <a:rPr kumimoji="0" lang="tr-TR" sz="800" b="0" i="0" u="none" strike="noStrike" kern="1200" cap="none" spc="0" normalizeH="0" baseline="0" noProof="0" dirty="0">
                <a:ln>
                  <a:noFill/>
                </a:ln>
                <a:solidFill>
                  <a:prstClr val="black">
                    <a:lumMod val="95000"/>
                    <a:lumOff val="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Kariyer Planlama ve Mezun İzleme UAM</a:t>
            </a:r>
            <a:endParaRPr kumimoji="0" lang="en-US" sz="800" b="0" i="0" u="none" strike="noStrike" kern="1200" cap="none" spc="0" normalizeH="0" baseline="0" noProof="0" dirty="0">
              <a:ln>
                <a:noFill/>
              </a:ln>
              <a:solidFill>
                <a:prstClr val="black">
                  <a:lumMod val="95000"/>
                  <a:lumOff val="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00"/>
              </a:spcAft>
              <a:buClr>
                <a:srgbClr val="404040"/>
              </a:buClr>
              <a:buSzTx/>
              <a:buFontTx/>
              <a:buNone/>
              <a:tabLst/>
              <a:defRPr/>
            </a:pPr>
            <a:r>
              <a:rPr kumimoji="0" lang="tr-TR" sz="800" b="0" i="0" u="none" strike="noStrike" kern="1200" cap="none" spc="0" normalizeH="0" baseline="0" noProof="0" dirty="0">
                <a:ln>
                  <a:noFill/>
                </a:ln>
                <a:solidFill>
                  <a:srgbClr val="ED7D31">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Öğretme ve Öğrenmeyi Geliştirme UAM</a:t>
            </a:r>
            <a:endParaRPr kumimoji="0" lang="en-US" sz="800" b="0" i="0" u="none" strike="noStrike" kern="1200" cap="none" spc="0" normalizeH="0" baseline="0" noProof="0" dirty="0">
              <a:ln>
                <a:noFill/>
              </a:ln>
              <a:solidFill>
                <a:srgbClr val="ED7D31">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00"/>
              </a:spcAft>
              <a:buClr>
                <a:srgbClr val="404040"/>
              </a:buClr>
              <a:buSzTx/>
              <a:buFontTx/>
              <a:buNone/>
              <a:tabLst/>
              <a:defRPr/>
            </a:pPr>
            <a:r>
              <a:rPr kumimoji="0" lang="tr-TR" sz="8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Psikolojik Danışma ve Rehberlik UAM</a:t>
            </a:r>
            <a:endPar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00"/>
              </a:spcAft>
              <a:buClr>
                <a:srgbClr val="404040"/>
              </a:buClr>
              <a:buSzTx/>
              <a:buFontTx/>
              <a:buNone/>
              <a:tabLst/>
              <a:defRPr/>
            </a:pPr>
            <a:r>
              <a:rPr kumimoji="0" lang="tr-TR" sz="800" b="0" i="0" u="none" strike="noStrike" kern="1200" cap="none" spc="0" normalizeH="0" baseline="0" noProof="0" dirty="0">
                <a:ln>
                  <a:noFill/>
                </a:ln>
                <a:solidFill>
                  <a:srgbClr val="ED7D31">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Sürekli Eğitim UAM</a:t>
            </a:r>
            <a:endParaRPr kumimoji="0" lang="en-US" sz="800" b="0" i="0" u="none" strike="noStrike" kern="1200" cap="none" spc="0" normalizeH="0" baseline="0" noProof="0" dirty="0">
              <a:ln>
                <a:noFill/>
              </a:ln>
              <a:solidFill>
                <a:srgbClr val="ED7D31">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00"/>
              </a:spcAft>
              <a:buClr>
                <a:srgbClr val="404040"/>
              </a:buClr>
              <a:buSzTx/>
              <a:buFontTx/>
              <a:buNone/>
              <a:tabLst/>
              <a:defRPr/>
            </a:pPr>
            <a:r>
              <a:rPr kumimoji="0" lang="tr-TR" sz="8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Türkçe Öğretimi UAM</a:t>
            </a:r>
            <a:endParaRPr kumimoji="0" lang="en-US" sz="8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ts val="0"/>
              </a:spcBef>
              <a:spcAft>
                <a:spcPts val="100"/>
              </a:spcAft>
              <a:buClr>
                <a:srgbClr val="404040"/>
              </a:buClr>
              <a:buSzTx/>
              <a:buFontTx/>
              <a:buNone/>
              <a:tabLst/>
              <a:defRPr/>
            </a:pPr>
            <a:r>
              <a:rPr kumimoji="0" lang="tr-TR" sz="800" b="0" i="0" u="none" strike="noStrike" kern="1200" cap="none" spc="0" normalizeH="0" baseline="0" noProof="0" dirty="0">
                <a:ln>
                  <a:noFill/>
                </a:ln>
                <a:solidFill>
                  <a:srgbClr val="ED7D31">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Üstün Yetenekliler Eğitimi UAM</a:t>
            </a:r>
          </a:p>
        </p:txBody>
      </p:sp>
      <p:sp>
        <p:nvSpPr>
          <p:cNvPr id="65" name="Title 1">
            <a:extLst>
              <a:ext uri="{FF2B5EF4-FFF2-40B4-BE49-F238E27FC236}">
                <a16:creationId xmlns:a16="http://schemas.microsoft.com/office/drawing/2014/main" id="{68B5580F-8210-A941-8048-08B9833C1D74}"/>
              </a:ext>
            </a:extLst>
          </p:cNvPr>
          <p:cNvSpPr>
            <a:spLocks noGrp="1"/>
          </p:cNvSpPr>
          <p:nvPr>
            <p:ph type="ctrTitle"/>
          </p:nvPr>
        </p:nvSpPr>
        <p:spPr>
          <a:xfrm>
            <a:off x="1033388" y="490954"/>
            <a:ext cx="9986065" cy="1130545"/>
          </a:xfrm>
        </p:spPr>
        <p:txBody>
          <a:bodyPr/>
          <a:lstStyle/>
          <a:p>
            <a:pPr marL="711200" algn="l"/>
            <a:r>
              <a:rPr lang="tr-TR" sz="4000" dirty="0">
                <a:latin typeface="Helvetica Neue" panose="02000503000000020004" pitchFamily="2" charset="0"/>
                <a:ea typeface="Helvetica Neue" panose="02000503000000020004" pitchFamily="2" charset="0"/>
                <a:cs typeface="Helvetica Neue" panose="02000503000000020004" pitchFamily="2" charset="0"/>
              </a:rPr>
              <a:t>Araştırma</a:t>
            </a:r>
          </a:p>
        </p:txBody>
      </p:sp>
      <p:sp>
        <p:nvSpPr>
          <p:cNvPr id="34" name="TextBox 33">
            <a:extLst>
              <a:ext uri="{FF2B5EF4-FFF2-40B4-BE49-F238E27FC236}">
                <a16:creationId xmlns:a16="http://schemas.microsoft.com/office/drawing/2014/main" id="{55099387-CD5E-1342-8132-732D576CAF21}"/>
              </a:ext>
            </a:extLst>
          </p:cNvPr>
          <p:cNvSpPr txBox="1"/>
          <p:nvPr/>
        </p:nvSpPr>
        <p:spPr>
          <a:xfrm>
            <a:off x="9434389" y="1530713"/>
            <a:ext cx="1316783"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rgbClr val="E1082C"/>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Klinik &amp; Sağlık</a:t>
            </a:r>
          </a:p>
        </p:txBody>
      </p:sp>
      <p:sp>
        <p:nvSpPr>
          <p:cNvPr id="12" name="TextBox 11">
            <a:extLst>
              <a:ext uri="{FF2B5EF4-FFF2-40B4-BE49-F238E27FC236}">
                <a16:creationId xmlns:a16="http://schemas.microsoft.com/office/drawing/2014/main" id="{EF33BC0D-E910-AA52-EC7A-2715DAE6B295}"/>
              </a:ext>
            </a:extLst>
          </p:cNvPr>
          <p:cNvSpPr txBox="1"/>
          <p:nvPr/>
        </p:nvSpPr>
        <p:spPr>
          <a:xfrm>
            <a:off x="8936994" y="1867586"/>
            <a:ext cx="2582669" cy="1164421"/>
          </a:xfrm>
          <a:prstGeom prst="rect">
            <a:avLst/>
          </a:prstGeom>
          <a:noFill/>
        </p:spPr>
        <p:txBody>
          <a:bodyPr wrap="square" lIns="0" rIns="0" rtlCol="0" anchor="b">
            <a:spAutoFit/>
          </a:bodyPr>
          <a:lstStyle/>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Akupunktur ve Tamamlayıcı Tıp Yöntemleri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D70C52"/>
                </a:solidFill>
                <a:effectLst/>
                <a:uLnTx/>
                <a:uFillTx/>
                <a:latin typeface="Helvetica Neue" panose="02000503000000020004" pitchFamily="2" charset="0"/>
                <a:ea typeface="Helvetica Neue" panose="02000503000000020004" pitchFamily="2" charset="0"/>
                <a:cs typeface="Helvetica Neue" panose="02000503000000020004" pitchFamily="2" charset="0"/>
              </a:rPr>
              <a:t>Aşı Geliştirme UAM</a:t>
            </a:r>
            <a:endParaRPr kumimoji="0" lang="en-US" sz="700" b="0" i="0" u="none" strike="noStrike" kern="1200" cap="none" spc="0" normalizeH="0" baseline="0" noProof="0" dirty="0">
              <a:ln>
                <a:noFill/>
              </a:ln>
              <a:solidFill>
                <a:srgbClr val="D70C5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İş Sağlığı ve İş Güvenliği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D70C52"/>
                </a:solidFill>
                <a:effectLst/>
                <a:uLnTx/>
                <a:uFillTx/>
                <a:latin typeface="Helvetica Neue" panose="02000503000000020004" pitchFamily="2" charset="0"/>
                <a:ea typeface="Helvetica Neue" panose="02000503000000020004" pitchFamily="2" charset="0"/>
                <a:cs typeface="Helvetica Neue" panose="02000503000000020004" pitchFamily="2" charset="0"/>
              </a:rPr>
              <a:t>Klinik Araştırma, Geliştirme ve Tasarım UAM</a:t>
            </a:r>
            <a:endParaRPr kumimoji="0" lang="en-US" sz="700" b="0" i="0" u="none" strike="noStrike" kern="1200" cap="none" spc="0" normalizeH="0" baseline="0" noProof="0" dirty="0">
              <a:ln>
                <a:noFill/>
              </a:ln>
              <a:solidFill>
                <a:srgbClr val="D70C5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Organ Nakli Eğitim AUM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D70C52"/>
                </a:solidFill>
                <a:effectLst/>
                <a:uLnTx/>
                <a:uFillTx/>
                <a:latin typeface="Helvetica Neue" panose="02000503000000020004" pitchFamily="2" charset="0"/>
                <a:ea typeface="Helvetica Neue" panose="02000503000000020004" pitchFamily="2" charset="0"/>
                <a:cs typeface="Helvetica Neue" panose="02000503000000020004" pitchFamily="2" charset="0"/>
              </a:rPr>
              <a:t>Sağlık AUM</a:t>
            </a:r>
            <a:endParaRPr kumimoji="0" lang="en-US" sz="700" b="0" i="0" u="none" strike="noStrike" kern="1200" cap="none" spc="0" normalizeH="0" baseline="0" noProof="0" dirty="0">
              <a:ln>
                <a:noFill/>
              </a:ln>
              <a:solidFill>
                <a:srgbClr val="D70C5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Tıbbi Aromatik Bitki ve İlaç Araştırma Merkezi</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D70C52"/>
                </a:solidFill>
                <a:effectLst/>
                <a:uLnTx/>
                <a:uFillTx/>
                <a:latin typeface="Helvetica Neue" panose="02000503000000020004" pitchFamily="2" charset="0"/>
                <a:ea typeface="Helvetica Neue" panose="02000503000000020004" pitchFamily="2" charset="0"/>
                <a:cs typeface="Helvetica Neue" panose="02000503000000020004" pitchFamily="2" charset="0"/>
              </a:rPr>
              <a:t>Tıbbi Deneysel UAM</a:t>
            </a:r>
            <a:endParaRPr kumimoji="0" lang="en-US" sz="700" b="0" i="0" u="none" strike="noStrike" kern="1200" cap="none" spc="0" normalizeH="0" baseline="0" noProof="0" dirty="0">
              <a:ln>
                <a:noFill/>
              </a:ln>
              <a:solidFill>
                <a:srgbClr val="D70C5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Veterinerlikte Aşı ve Biyolojik Ürün Geliştirme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Rounded Rectangle 15">
            <a:extLst>
              <a:ext uri="{FF2B5EF4-FFF2-40B4-BE49-F238E27FC236}">
                <a16:creationId xmlns:a16="http://schemas.microsoft.com/office/drawing/2014/main" id="{F4FDD4A8-3DC1-AE13-4A73-FF209C9678A7}"/>
              </a:ext>
            </a:extLst>
          </p:cNvPr>
          <p:cNvSpPr/>
          <p:nvPr/>
        </p:nvSpPr>
        <p:spPr>
          <a:xfrm>
            <a:off x="6406922" y="5125126"/>
            <a:ext cx="2417604" cy="1393476"/>
          </a:xfrm>
          <a:prstGeom prst="roundRect">
            <a:avLst/>
          </a:prstGeom>
          <a:solidFill>
            <a:srgbClr val="F2F2F2"/>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ounded Rectangle 16">
            <a:extLst>
              <a:ext uri="{FF2B5EF4-FFF2-40B4-BE49-F238E27FC236}">
                <a16:creationId xmlns:a16="http://schemas.microsoft.com/office/drawing/2014/main" id="{90B5E87B-D2F4-F31A-EFB4-73DAFD49AFDB}"/>
              </a:ext>
            </a:extLst>
          </p:cNvPr>
          <p:cNvSpPr/>
          <p:nvPr/>
        </p:nvSpPr>
        <p:spPr>
          <a:xfrm>
            <a:off x="5342041" y="1530713"/>
            <a:ext cx="2780250" cy="1393476"/>
          </a:xfrm>
          <a:prstGeom prst="roundRect">
            <a:avLst/>
          </a:prstGeom>
          <a:solidFill>
            <a:srgbClr val="F2F2F2"/>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DDC3592-0317-0170-166B-A03B5A2EEF81}"/>
              </a:ext>
            </a:extLst>
          </p:cNvPr>
          <p:cNvSpPr txBox="1"/>
          <p:nvPr/>
        </p:nvSpPr>
        <p:spPr>
          <a:xfrm>
            <a:off x="5427785" y="1551120"/>
            <a:ext cx="2833839"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5B9BD5">
                    <a:lumMod val="50000"/>
                  </a:srgbClr>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Temel Bilimler </a:t>
            </a:r>
            <a:r>
              <a:rPr kumimoji="0" lang="en-US" sz="1600" b="0" i="0" u="none" strike="noStrike" kern="1200" cap="none" spc="0" normalizeH="0" baseline="0" noProof="1">
                <a:ln>
                  <a:noFill/>
                </a:ln>
                <a:solidFill>
                  <a:srgbClr val="5B9BD5">
                    <a:lumMod val="50000"/>
                  </a:srgbClr>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&amp;</a:t>
            </a:r>
            <a:r>
              <a:rPr kumimoji="0" lang="tr-TR" sz="1600" b="0" i="0" u="none" strike="noStrike" kern="1200" cap="none" spc="0" normalizeH="0" baseline="0" noProof="0" dirty="0">
                <a:ln>
                  <a:noFill/>
                </a:ln>
                <a:solidFill>
                  <a:srgbClr val="5B9BD5">
                    <a:lumMod val="50000"/>
                  </a:srgbClr>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 Mühendislik</a:t>
            </a:r>
            <a:endParaRPr kumimoji="0" lang="en-US" sz="1600" b="0" i="0" u="none" strike="noStrike" kern="1200" cap="none" spc="0" normalizeH="0" baseline="0" noProof="0" dirty="0">
              <a:ln>
                <a:noFill/>
              </a:ln>
              <a:solidFill>
                <a:srgbClr val="5B9BD5">
                  <a:lumMod val="50000"/>
                </a:srgbClr>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9" name="TextBox 18">
            <a:extLst>
              <a:ext uri="{FF2B5EF4-FFF2-40B4-BE49-F238E27FC236}">
                <a16:creationId xmlns:a16="http://schemas.microsoft.com/office/drawing/2014/main" id="{1674A719-DF96-2F5E-BA67-577910E0EC88}"/>
              </a:ext>
            </a:extLst>
          </p:cNvPr>
          <p:cNvSpPr txBox="1"/>
          <p:nvPr/>
        </p:nvSpPr>
        <p:spPr>
          <a:xfrm>
            <a:off x="5724325" y="1889674"/>
            <a:ext cx="1988938" cy="1043876"/>
          </a:xfrm>
          <a:prstGeom prst="rect">
            <a:avLst/>
          </a:prstGeom>
          <a:noFill/>
        </p:spPr>
        <p:txBody>
          <a:bodyPr wrap="square" lIns="0" rIns="0" rtlCol="0" anchor="b">
            <a:spAutoFit/>
          </a:bodyPr>
          <a:lstStyle/>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Astrofizik AUM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4472C4">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Bilgisayar Bilimleri AUM</a:t>
            </a:r>
            <a:endParaRPr kumimoji="0" lang="en-US" sz="700" b="0" i="0" u="none" strike="noStrike" kern="1200" cap="none" spc="0" normalizeH="0" baseline="0" noProof="0" dirty="0">
              <a:ln>
                <a:noFill/>
              </a:ln>
              <a:solidFill>
                <a:srgbClr val="4472C4">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Deprem Araştırma Merkezi</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4472C4">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Doğu Anadolu Kentsel Projeler UAM</a:t>
            </a:r>
            <a:endParaRPr kumimoji="0" lang="en-US" sz="700" b="0" i="0" u="none" strike="noStrike" kern="1200" cap="none" spc="0" normalizeH="0" baseline="0" noProof="0" dirty="0">
              <a:ln>
                <a:noFill/>
              </a:ln>
              <a:solidFill>
                <a:srgbClr val="4472C4">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Doğu Anadolu Yüksek Teknoloji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4472C4">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Nano Bilim ve Nano Mühendislik AUM</a:t>
            </a:r>
            <a:endParaRPr kumimoji="0" lang="en-US" sz="700" b="0" i="0" u="none" strike="noStrike" kern="1200" cap="none" spc="0" normalizeH="0" baseline="0" noProof="0" dirty="0">
              <a:ln>
                <a:noFill/>
              </a:ln>
              <a:solidFill>
                <a:srgbClr val="4472C4">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Ulaştırma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4472C4">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Yüksek Başarımlı Hesaplama UAM</a:t>
            </a:r>
            <a:endParaRPr kumimoji="0" lang="en-US" sz="700" b="0" i="0" u="none" strike="noStrike" kern="1200" cap="none" spc="0" normalizeH="0" baseline="0" noProof="0" dirty="0">
              <a:ln>
                <a:noFill/>
              </a:ln>
              <a:solidFill>
                <a:srgbClr val="4472C4">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0" name="TextBox 19">
            <a:extLst>
              <a:ext uri="{FF2B5EF4-FFF2-40B4-BE49-F238E27FC236}">
                <a16:creationId xmlns:a16="http://schemas.microsoft.com/office/drawing/2014/main" id="{11F712DD-194F-D81B-6BF7-20B96E766332}"/>
              </a:ext>
            </a:extLst>
          </p:cNvPr>
          <p:cNvSpPr txBox="1"/>
          <p:nvPr/>
        </p:nvSpPr>
        <p:spPr>
          <a:xfrm>
            <a:off x="6739457" y="5388814"/>
            <a:ext cx="2076975"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rgbClr val="ED7D31">
                    <a:lumMod val="50000"/>
                  </a:srgbClr>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Tarih &amp; Kültür</a:t>
            </a:r>
          </a:p>
        </p:txBody>
      </p:sp>
      <p:sp>
        <p:nvSpPr>
          <p:cNvPr id="21" name="TextBox 20">
            <a:extLst>
              <a:ext uri="{FF2B5EF4-FFF2-40B4-BE49-F238E27FC236}">
                <a16:creationId xmlns:a16="http://schemas.microsoft.com/office/drawing/2014/main" id="{CDA30C91-BB04-DCBA-1662-8962880B5CAE}"/>
              </a:ext>
            </a:extLst>
          </p:cNvPr>
          <p:cNvSpPr txBox="1"/>
          <p:nvPr/>
        </p:nvSpPr>
        <p:spPr>
          <a:xfrm>
            <a:off x="6693465" y="5620871"/>
            <a:ext cx="1886454" cy="561692"/>
          </a:xfrm>
          <a:prstGeom prst="rect">
            <a:avLst/>
          </a:prstGeom>
          <a:noFill/>
        </p:spPr>
        <p:txBody>
          <a:bodyPr wrap="square" lIns="0" rIns="0" rtlCol="0" anchor="b">
            <a:spAutoFit/>
          </a:bodyPr>
          <a:lstStyle/>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Avrasya İpekyolu Üniversiteleri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ED7D31">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Kudüs Çalışmaları UAM</a:t>
            </a:r>
            <a:endParaRPr kumimoji="0" lang="en-US" sz="700" b="0" i="0" u="none" strike="noStrike" kern="1200" cap="none" spc="0" normalizeH="0" baseline="0" noProof="0" dirty="0">
              <a:ln>
                <a:noFill/>
              </a:ln>
              <a:solidFill>
                <a:srgbClr val="ED7D31">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Orta Doğu Ve Orta Asya - Kafkaslar AUM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ED7D31">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Türk - Ermeni İlişkileri Araştırma Merkezi</a:t>
            </a:r>
            <a:r>
              <a:rPr kumimoji="0" lang="en-US" sz="700" b="0" i="0" u="none" strike="noStrike" kern="1200" cap="none" spc="0" normalizeH="0" baseline="0" noProof="0" dirty="0">
                <a:ln>
                  <a:noFill/>
                </a:ln>
                <a:solidFill>
                  <a:srgbClr val="ED7D31">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25" name="Rounded Rectangle 24">
            <a:extLst>
              <a:ext uri="{FF2B5EF4-FFF2-40B4-BE49-F238E27FC236}">
                <a16:creationId xmlns:a16="http://schemas.microsoft.com/office/drawing/2014/main" id="{E8508BA5-91A6-5080-FF09-19766BF118E9}"/>
              </a:ext>
            </a:extLst>
          </p:cNvPr>
          <p:cNvSpPr/>
          <p:nvPr/>
        </p:nvSpPr>
        <p:spPr>
          <a:xfrm>
            <a:off x="9130332" y="5196924"/>
            <a:ext cx="2798247" cy="1324616"/>
          </a:xfrm>
          <a:prstGeom prst="roundRect">
            <a:avLst/>
          </a:prstGeom>
          <a:solidFill>
            <a:srgbClr val="F2F2F2"/>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Rounded Rectangle 25">
            <a:extLst>
              <a:ext uri="{FF2B5EF4-FFF2-40B4-BE49-F238E27FC236}">
                <a16:creationId xmlns:a16="http://schemas.microsoft.com/office/drawing/2014/main" id="{FD311679-ED2F-A064-68EB-7E4BD4A6EEBA}"/>
              </a:ext>
            </a:extLst>
          </p:cNvPr>
          <p:cNvSpPr/>
          <p:nvPr/>
        </p:nvSpPr>
        <p:spPr>
          <a:xfrm>
            <a:off x="4462115" y="3258910"/>
            <a:ext cx="3660176" cy="1534641"/>
          </a:xfrm>
          <a:prstGeom prst="roundRect">
            <a:avLst/>
          </a:prstGeom>
          <a:solidFill>
            <a:srgbClr val="F2F2F2"/>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E1BB6B3-A047-3503-25DA-8F247FB5296A}"/>
              </a:ext>
            </a:extLst>
          </p:cNvPr>
          <p:cNvSpPr txBox="1"/>
          <p:nvPr/>
        </p:nvSpPr>
        <p:spPr>
          <a:xfrm>
            <a:off x="4760830" y="3325780"/>
            <a:ext cx="2670340"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1">
                <a:ln>
                  <a:noFill/>
                </a:ln>
                <a:solidFill>
                  <a:srgbClr val="942092"/>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Spor &amp; Sanat</a:t>
            </a:r>
          </a:p>
        </p:txBody>
      </p:sp>
      <p:sp>
        <p:nvSpPr>
          <p:cNvPr id="29" name="TextBox 28">
            <a:extLst>
              <a:ext uri="{FF2B5EF4-FFF2-40B4-BE49-F238E27FC236}">
                <a16:creationId xmlns:a16="http://schemas.microsoft.com/office/drawing/2014/main" id="{D0E6CEE8-B2C2-9791-F0DA-E35908EBCADE}"/>
              </a:ext>
            </a:extLst>
          </p:cNvPr>
          <p:cNvSpPr txBox="1"/>
          <p:nvPr/>
        </p:nvSpPr>
        <p:spPr>
          <a:xfrm>
            <a:off x="5017484" y="3643370"/>
            <a:ext cx="2361283" cy="641201"/>
          </a:xfrm>
          <a:prstGeom prst="rect">
            <a:avLst/>
          </a:prstGeom>
          <a:noFill/>
        </p:spPr>
        <p:txBody>
          <a:bodyPr wrap="square" lIns="0" rIns="0" rtlCol="0" anchor="b">
            <a:spAutoFit/>
          </a:bodyPr>
          <a:lstStyle/>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14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Spor Bilimleri UAM</a:t>
            </a: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1000" b="0" i="0" u="none" strike="noStrike" kern="1200" cap="none" spc="0" normalizeH="0" baseline="0" noProof="0" dirty="0">
                <a:ln>
                  <a:noFill/>
                </a:ln>
                <a:solidFill>
                  <a:srgbClr val="942092"/>
                </a:solidFill>
                <a:effectLst/>
                <a:uLnTx/>
                <a:uFillTx/>
                <a:latin typeface="Helvetica Neue" panose="02000503000000020004" pitchFamily="2" charset="0"/>
                <a:ea typeface="Helvetica Neue" panose="02000503000000020004" pitchFamily="2" charset="0"/>
                <a:cs typeface="Helvetica Neue" panose="02000503000000020004" pitchFamily="2" charset="0"/>
              </a:rPr>
              <a:t>Halı Kilim ve El Sanatları UAM</a:t>
            </a:r>
            <a:endParaRPr kumimoji="0" lang="en-US" sz="1000" b="0" i="0" u="none" strike="noStrike" kern="1200" cap="none" spc="0" normalizeH="0" baseline="0" noProof="0" dirty="0">
              <a:ln>
                <a:noFill/>
              </a:ln>
              <a:solidFill>
                <a:srgbClr val="942092"/>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10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Moda ve Tekstil Tasarım Eğitim UAM</a:t>
            </a:r>
            <a:endParaRPr kumimoji="0" lang="en-US" sz="10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0" name="TextBox 29">
            <a:extLst>
              <a:ext uri="{FF2B5EF4-FFF2-40B4-BE49-F238E27FC236}">
                <a16:creationId xmlns:a16="http://schemas.microsoft.com/office/drawing/2014/main" id="{CBEC22B5-BBB6-7100-80B5-88322D29DDCB}"/>
              </a:ext>
            </a:extLst>
          </p:cNvPr>
          <p:cNvSpPr txBox="1"/>
          <p:nvPr/>
        </p:nvSpPr>
        <p:spPr>
          <a:xfrm>
            <a:off x="9622430" y="5196924"/>
            <a:ext cx="2273886"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rgbClr val="9C1F24"/>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Toplumsal Sorunlar</a:t>
            </a:r>
          </a:p>
        </p:txBody>
      </p:sp>
      <p:sp>
        <p:nvSpPr>
          <p:cNvPr id="31" name="TextBox 30">
            <a:extLst>
              <a:ext uri="{FF2B5EF4-FFF2-40B4-BE49-F238E27FC236}">
                <a16:creationId xmlns:a16="http://schemas.microsoft.com/office/drawing/2014/main" id="{6A5749EB-A5D5-4702-3AF9-9DED7CBB7D2E}"/>
              </a:ext>
            </a:extLst>
          </p:cNvPr>
          <p:cNvSpPr txBox="1"/>
          <p:nvPr/>
        </p:nvSpPr>
        <p:spPr>
          <a:xfrm>
            <a:off x="9333894" y="5598209"/>
            <a:ext cx="2679651" cy="923330"/>
          </a:xfrm>
          <a:prstGeom prst="rect">
            <a:avLst/>
          </a:prstGeom>
          <a:noFill/>
        </p:spPr>
        <p:txBody>
          <a:bodyPr wrap="square" lIns="0" rIns="0" rtlCol="0" anchor="b">
            <a:spAutoFit/>
          </a:bodyPr>
          <a:lstStyle/>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Çevre Sorunları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9C1F24"/>
                </a:solidFill>
                <a:effectLst/>
                <a:uLnTx/>
                <a:uFillTx/>
                <a:latin typeface="Helvetica Neue" panose="02000503000000020004" pitchFamily="2" charset="0"/>
                <a:ea typeface="Helvetica Neue" panose="02000503000000020004" pitchFamily="2" charset="0"/>
                <a:cs typeface="Helvetica Neue" panose="02000503000000020004" pitchFamily="2" charset="0"/>
              </a:rPr>
              <a:t>Engelli, Yaşlı ve Gazi Araştırma ve Mükemmeliyet UAM</a:t>
            </a:r>
            <a:endParaRPr kumimoji="0" lang="en-US" sz="700" b="0" i="0" u="none" strike="noStrike" kern="1200" cap="none" spc="0" normalizeH="0" baseline="0" noProof="0" dirty="0">
              <a:ln>
                <a:noFill/>
              </a:ln>
              <a:solidFill>
                <a:srgbClr val="9C1F24"/>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İnsan Hakları ve Şiddetle Mücadele Bilincini Güçlendirme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9C1F24"/>
                </a:solidFill>
                <a:effectLst/>
                <a:uLnTx/>
                <a:uFillTx/>
                <a:latin typeface="Helvetica Neue" panose="02000503000000020004" pitchFamily="2" charset="0"/>
                <a:ea typeface="Helvetica Neue" panose="02000503000000020004" pitchFamily="2" charset="0"/>
                <a:cs typeface="Helvetica Neue" panose="02000503000000020004" pitchFamily="2" charset="0"/>
              </a:rPr>
              <a:t>İnsani Değerler Eğitimi UAM</a:t>
            </a:r>
            <a:endParaRPr kumimoji="0" lang="en-US" sz="700" b="0" i="0" u="none" strike="noStrike" kern="1200" cap="none" spc="0" normalizeH="0" baseline="0" noProof="0" dirty="0">
              <a:ln>
                <a:noFill/>
              </a:ln>
              <a:solidFill>
                <a:srgbClr val="9C1F24"/>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Kadın Sorunları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9C1F24"/>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Toplumsal Araştırmalar UAM</a:t>
            </a:r>
            <a:endParaRPr kumimoji="0" lang="en-US" sz="700" b="0" i="0" u="none" strike="noStrike" kern="1200" cap="none" spc="0" normalizeH="0" baseline="0" noProof="0" dirty="0">
              <a:ln>
                <a:noFill/>
              </a:ln>
              <a:solidFill>
                <a:srgbClr val="9C1F24"/>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Toplumsal Duyarlılık Projeleri UAM</a:t>
            </a:r>
            <a:endParaRPr kumimoji="0" lang="en-US" sz="7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 name="Rounded Rectangle 35">
            <a:extLst>
              <a:ext uri="{FF2B5EF4-FFF2-40B4-BE49-F238E27FC236}">
                <a16:creationId xmlns:a16="http://schemas.microsoft.com/office/drawing/2014/main" id="{2E2EB88F-60EB-3993-6055-0D595E1E2CDC}"/>
              </a:ext>
            </a:extLst>
          </p:cNvPr>
          <p:cNvSpPr/>
          <p:nvPr/>
        </p:nvSpPr>
        <p:spPr>
          <a:xfrm>
            <a:off x="3971956" y="5125126"/>
            <a:ext cx="2275403" cy="1331993"/>
          </a:xfrm>
          <a:prstGeom prst="roundRect">
            <a:avLst/>
          </a:prstGeom>
          <a:solidFill>
            <a:srgbClr val="F2F2F2"/>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9933436D-4CDF-6DDE-5D92-98A82C77B1D8}"/>
              </a:ext>
            </a:extLst>
          </p:cNvPr>
          <p:cNvSpPr txBox="1"/>
          <p:nvPr/>
        </p:nvSpPr>
        <p:spPr>
          <a:xfrm>
            <a:off x="4294113" y="5589463"/>
            <a:ext cx="2076975"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rgbClr val="282559"/>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İş &amp; Ekonomi</a:t>
            </a:r>
          </a:p>
        </p:txBody>
      </p:sp>
      <p:sp>
        <p:nvSpPr>
          <p:cNvPr id="40" name="TextBox 39">
            <a:extLst>
              <a:ext uri="{FF2B5EF4-FFF2-40B4-BE49-F238E27FC236}">
                <a16:creationId xmlns:a16="http://schemas.microsoft.com/office/drawing/2014/main" id="{1181B977-22C9-5D67-1723-9B39F821C2F1}"/>
              </a:ext>
            </a:extLst>
          </p:cNvPr>
          <p:cNvSpPr txBox="1"/>
          <p:nvPr/>
        </p:nvSpPr>
        <p:spPr>
          <a:xfrm>
            <a:off x="4279344" y="5983365"/>
            <a:ext cx="1882971" cy="215444"/>
          </a:xfrm>
          <a:prstGeom prst="rect">
            <a:avLst/>
          </a:prstGeom>
          <a:noFill/>
        </p:spPr>
        <p:txBody>
          <a:bodyPr wrap="square" lIns="0" rIns="0" rtlCol="0" anchor="b">
            <a:spAutoFit/>
          </a:bodyPr>
          <a:lstStyle/>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8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Finans UAM</a:t>
            </a:r>
            <a:endParaRPr kumimoji="0" lang="en-US" sz="8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1" name="Rounded Rectangle 50">
            <a:extLst>
              <a:ext uri="{FF2B5EF4-FFF2-40B4-BE49-F238E27FC236}">
                <a16:creationId xmlns:a16="http://schemas.microsoft.com/office/drawing/2014/main" id="{5AA98D14-C92C-E42C-5AE0-7EBABD757272}"/>
              </a:ext>
            </a:extLst>
          </p:cNvPr>
          <p:cNvSpPr/>
          <p:nvPr/>
        </p:nvSpPr>
        <p:spPr>
          <a:xfrm>
            <a:off x="1704830" y="5094760"/>
            <a:ext cx="2063564" cy="1362360"/>
          </a:xfrm>
          <a:prstGeom prst="roundRect">
            <a:avLst/>
          </a:prstGeom>
          <a:solidFill>
            <a:srgbClr val="F2F2F2"/>
          </a:solidFill>
          <a:ln w="57150">
            <a:noFill/>
            <a:miter lim="400000"/>
          </a:ln>
          <a:effectLst>
            <a:outerShdw blurRad="50800" dist="38100" dir="2700000" algn="tl" rotWithShape="0">
              <a:prstClr val="black">
                <a:alpha val="40000"/>
              </a:prstClr>
            </a:outerShdw>
          </a:effectLst>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5467B5F6-366B-7260-4866-609BA8BFE542}"/>
              </a:ext>
            </a:extLst>
          </p:cNvPr>
          <p:cNvSpPr txBox="1"/>
          <p:nvPr/>
        </p:nvSpPr>
        <p:spPr>
          <a:xfrm>
            <a:off x="1894995" y="5539454"/>
            <a:ext cx="1612406"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rgbClr val="70AD47">
                    <a:lumMod val="75000"/>
                  </a:srgbClr>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Ziraat</a:t>
            </a:r>
          </a:p>
        </p:txBody>
      </p:sp>
      <p:sp>
        <p:nvSpPr>
          <p:cNvPr id="56" name="TextBox 55">
            <a:extLst>
              <a:ext uri="{FF2B5EF4-FFF2-40B4-BE49-F238E27FC236}">
                <a16:creationId xmlns:a16="http://schemas.microsoft.com/office/drawing/2014/main" id="{F4070421-A470-4086-6E4C-DBC28F807A60}"/>
              </a:ext>
            </a:extLst>
          </p:cNvPr>
          <p:cNvSpPr txBox="1"/>
          <p:nvPr/>
        </p:nvSpPr>
        <p:spPr>
          <a:xfrm>
            <a:off x="1894995" y="5743798"/>
            <a:ext cx="1462697" cy="623248"/>
          </a:xfrm>
          <a:prstGeom prst="rect">
            <a:avLst/>
          </a:prstGeom>
          <a:noFill/>
        </p:spPr>
        <p:txBody>
          <a:bodyPr wrap="square" lIns="0" rIns="0" rtlCol="0" anchor="b">
            <a:spAutoFit/>
          </a:bodyPr>
          <a:lstStyle/>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8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Bitkisel Üretim UAM</a:t>
            </a:r>
            <a:endParaRPr kumimoji="0" lang="en-US" sz="8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800" b="0" i="0" u="none" strike="noStrike" kern="1200" cap="none" spc="0" normalizeH="0" baseline="0" noProof="0" dirty="0">
                <a:ln>
                  <a:noFill/>
                </a:ln>
                <a:solidFill>
                  <a:srgbClr val="70AD47">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Biyoçeşitlilik UAM</a:t>
            </a:r>
            <a:endParaRPr kumimoji="0" lang="en-US" sz="800" b="0" i="0" u="none" strike="noStrike" kern="1200" cap="none" spc="0" normalizeH="0" baseline="0" noProof="0" dirty="0">
              <a:ln>
                <a:noFill/>
              </a:ln>
              <a:solidFill>
                <a:srgbClr val="70AD47">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8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Gıda ve Hayvancılık UAM</a:t>
            </a:r>
            <a:endParaRPr kumimoji="0" lang="en-US" sz="800" b="0" i="0" u="none" strike="noStrike" kern="120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115888" marR="0" lvl="0" indent="-115888" algn="l" defTabSz="914400" rtl="0" eaLnBrk="1" fontAlgn="auto" latinLnBrk="0" hangingPunct="1">
              <a:lnSpc>
                <a:spcPct val="100000"/>
              </a:lnSpc>
              <a:spcBef>
                <a:spcPts val="0"/>
              </a:spcBef>
              <a:spcAft>
                <a:spcPts val="100"/>
              </a:spcAft>
              <a:buClr>
                <a:srgbClr val="404040"/>
              </a:buClr>
              <a:buSzTx/>
              <a:buFont typeface="Wingdings" pitchFamily="2" charset="2"/>
              <a:buChar char="§"/>
              <a:tabLst/>
              <a:defRPr/>
            </a:pPr>
            <a:r>
              <a:rPr kumimoji="0" lang="tr-TR" sz="800" b="0" i="0" u="none" strike="noStrike" kern="1200" cap="none" spc="0" normalizeH="0" baseline="0" noProof="0" dirty="0">
                <a:ln>
                  <a:noFill/>
                </a:ln>
                <a:solidFill>
                  <a:srgbClr val="70AD47">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Oltu Havzası AUM</a:t>
            </a:r>
            <a:endParaRPr kumimoji="0" lang="en-US" sz="800" b="0" i="0" u="none" strike="noStrike" kern="1200" cap="none" spc="0" normalizeH="0" baseline="0" noProof="0" dirty="0">
              <a:ln>
                <a:noFill/>
              </a:ln>
              <a:solidFill>
                <a:srgbClr val="70AD47">
                  <a:lumMod val="75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86A4A77D-FD8B-4545-804F-9073BD1A0065}"/>
              </a:ext>
            </a:extLst>
          </p:cNvPr>
          <p:cNvSpPr txBox="1"/>
          <p:nvPr/>
        </p:nvSpPr>
        <p:spPr>
          <a:xfrm>
            <a:off x="2753026" y="1527464"/>
            <a:ext cx="1056076"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srgbClr val="ED7D31">
                    <a:lumMod val="75000"/>
                  </a:srgbClr>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rPr>
              <a:t>Eğitim</a:t>
            </a:r>
          </a:p>
        </p:txBody>
      </p:sp>
      <p:sp>
        <p:nvSpPr>
          <p:cNvPr id="61" name="Rectangle 60">
            <a:extLst>
              <a:ext uri="{FF2B5EF4-FFF2-40B4-BE49-F238E27FC236}">
                <a16:creationId xmlns:a16="http://schemas.microsoft.com/office/drawing/2014/main" id="{47009B14-3FE8-492B-C3B9-2855915FFA70}"/>
              </a:ext>
            </a:extLst>
          </p:cNvPr>
          <p:cNvSpPr/>
          <p:nvPr/>
        </p:nvSpPr>
        <p:spPr>
          <a:xfrm>
            <a:off x="2410309" y="1944987"/>
            <a:ext cx="114203" cy="9792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282559"/>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9D2B497-B262-2E1B-9F50-0B246868E03C}"/>
              </a:ext>
            </a:extLst>
          </p:cNvPr>
          <p:cNvSpPr/>
          <p:nvPr/>
        </p:nvSpPr>
        <p:spPr>
          <a:xfrm>
            <a:off x="5524822" y="1931147"/>
            <a:ext cx="137160" cy="99304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020092B-DA56-8766-A270-1C6026D1BFD5}"/>
              </a:ext>
            </a:extLst>
          </p:cNvPr>
          <p:cNvSpPr/>
          <p:nvPr/>
        </p:nvSpPr>
        <p:spPr>
          <a:xfrm>
            <a:off x="8782011" y="1621500"/>
            <a:ext cx="114572" cy="1387782"/>
          </a:xfrm>
          <a:prstGeom prst="rect">
            <a:avLst/>
          </a:prstGeom>
          <a:solidFill>
            <a:srgbClr val="D70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8A70E6A-0B2B-64AC-90D6-2ADD98D1A23A}"/>
              </a:ext>
            </a:extLst>
          </p:cNvPr>
          <p:cNvSpPr/>
          <p:nvPr/>
        </p:nvSpPr>
        <p:spPr>
          <a:xfrm>
            <a:off x="1704830" y="5673517"/>
            <a:ext cx="137160" cy="6196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5C4F08F-82FC-96BC-D717-A722562C220D}"/>
              </a:ext>
            </a:extLst>
          </p:cNvPr>
          <p:cNvSpPr/>
          <p:nvPr/>
        </p:nvSpPr>
        <p:spPr>
          <a:xfrm>
            <a:off x="6491966" y="5588545"/>
            <a:ext cx="137160" cy="63044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D1DE04-7A70-C663-BEF9-B32B9F33F733}"/>
              </a:ext>
            </a:extLst>
          </p:cNvPr>
          <p:cNvSpPr/>
          <p:nvPr/>
        </p:nvSpPr>
        <p:spPr>
          <a:xfrm>
            <a:off x="9179464" y="5246314"/>
            <a:ext cx="137160" cy="1231529"/>
          </a:xfrm>
          <a:prstGeom prst="rect">
            <a:avLst/>
          </a:prstGeom>
          <a:solidFill>
            <a:srgbClr val="9C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04ED5E1-3200-332C-F66C-F8A20CB0B516}"/>
              </a:ext>
            </a:extLst>
          </p:cNvPr>
          <p:cNvSpPr/>
          <p:nvPr/>
        </p:nvSpPr>
        <p:spPr>
          <a:xfrm>
            <a:off x="4832481" y="3787445"/>
            <a:ext cx="108775" cy="545475"/>
          </a:xfrm>
          <a:prstGeom prst="rect">
            <a:avLst/>
          </a:prstGeom>
          <a:solidFill>
            <a:srgbClr val="942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942092"/>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2BFEBF-55E2-711B-0CE5-811CEE9D1E1A}"/>
              </a:ext>
            </a:extLst>
          </p:cNvPr>
          <p:cNvSpPr/>
          <p:nvPr/>
        </p:nvSpPr>
        <p:spPr>
          <a:xfrm>
            <a:off x="4030523" y="5882457"/>
            <a:ext cx="137160" cy="271884"/>
          </a:xfrm>
          <a:prstGeom prst="rect">
            <a:avLst/>
          </a:prstGeom>
          <a:solidFill>
            <a:srgbClr val="282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282559"/>
              </a:solidFill>
              <a:effectLst/>
              <a:uLnTx/>
              <a:uFillTx/>
              <a:latin typeface="Calibri" panose="020F0502020204030204"/>
              <a:ea typeface="+mn-ea"/>
              <a:cs typeface="+mn-cs"/>
            </a:endParaRPr>
          </a:p>
        </p:txBody>
      </p:sp>
      <p:pic>
        <p:nvPicPr>
          <p:cNvPr id="14" name="Grafik 13" descr="Kar raketi">
            <a:extLst>
              <a:ext uri="{FF2B5EF4-FFF2-40B4-BE49-F238E27FC236}">
                <a16:creationId xmlns:a16="http://schemas.microsoft.com/office/drawing/2014/main" id="{B7553C8C-A0FD-456D-805E-7D81B66648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5064" y="3540680"/>
            <a:ext cx="914400" cy="914400"/>
          </a:xfrm>
          <a:prstGeom prst="rect">
            <a:avLst/>
          </a:prstGeom>
        </p:spPr>
      </p:pic>
      <p:sp>
        <p:nvSpPr>
          <p:cNvPr id="15" name="Ok: Aşağı 14">
            <a:extLst>
              <a:ext uri="{FF2B5EF4-FFF2-40B4-BE49-F238E27FC236}">
                <a16:creationId xmlns:a16="http://schemas.microsoft.com/office/drawing/2014/main" id="{2BD087ED-26A6-42E6-8155-9AF1664CC1C5}"/>
              </a:ext>
            </a:extLst>
          </p:cNvPr>
          <p:cNvSpPr/>
          <p:nvPr/>
        </p:nvSpPr>
        <p:spPr>
          <a:xfrm>
            <a:off x="999521" y="2117035"/>
            <a:ext cx="421505" cy="1878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k: Sağ 21">
            <a:extLst>
              <a:ext uri="{FF2B5EF4-FFF2-40B4-BE49-F238E27FC236}">
                <a16:creationId xmlns:a16="http://schemas.microsoft.com/office/drawing/2014/main" id="{F603CE1C-DD75-4B77-A406-B0AA02FB193E}"/>
              </a:ext>
            </a:extLst>
          </p:cNvPr>
          <p:cNvSpPr/>
          <p:nvPr/>
        </p:nvSpPr>
        <p:spPr>
          <a:xfrm>
            <a:off x="1894276" y="3772792"/>
            <a:ext cx="2063564" cy="382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9" name="Tablo 38">
            <a:extLst>
              <a:ext uri="{FF2B5EF4-FFF2-40B4-BE49-F238E27FC236}">
                <a16:creationId xmlns:a16="http://schemas.microsoft.com/office/drawing/2014/main" id="{077BD2AF-3B87-463E-8044-664F89D5DAD5}"/>
              </a:ext>
            </a:extLst>
          </p:cNvPr>
          <p:cNvGraphicFramePr>
            <a:graphicFrameLocks noGrp="1"/>
          </p:cNvGraphicFramePr>
          <p:nvPr>
            <p:extLst>
              <p:ext uri="{D42A27DB-BD31-4B8C-83A1-F6EECF244321}">
                <p14:modId xmlns:p14="http://schemas.microsoft.com/office/powerpoint/2010/main" val="1677837731"/>
              </p:ext>
            </p:extLst>
          </p:nvPr>
        </p:nvGraphicFramePr>
        <p:xfrm>
          <a:off x="5427785" y="484757"/>
          <a:ext cx="6751106" cy="370840"/>
        </p:xfrm>
        <a:graphic>
          <a:graphicData uri="http://schemas.openxmlformats.org/drawingml/2006/table">
            <a:tbl>
              <a:tblPr firstRow="1" bandRow="1"/>
              <a:tblGrid>
                <a:gridCol w="6751106">
                  <a:extLst>
                    <a:ext uri="{9D8B030D-6E8A-4147-A177-3AD203B41FA5}">
                      <a16:colId xmlns:a16="http://schemas.microsoft.com/office/drawing/2014/main" val="993732107"/>
                    </a:ext>
                  </a:extLst>
                </a:gridCol>
              </a:tblGrid>
              <a:tr h="370840">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tr-TR" dirty="0"/>
                        <a:t>« Köklü üniversite, Güçlü bilim, Parlak gelecek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974982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4">
            <a:extLst>
              <a:ext uri="{FF2B5EF4-FFF2-40B4-BE49-F238E27FC236}">
                <a16:creationId xmlns:a16="http://schemas.microsoft.com/office/drawing/2014/main" id="{5F758C8C-994F-4DE2-B874-83FE0E9CCBBC}"/>
              </a:ext>
            </a:extLst>
          </p:cNvPr>
          <p:cNvPicPr>
            <a:picLocks noChangeAspect="1"/>
          </p:cNvPicPr>
          <p:nvPr/>
        </p:nvPicPr>
        <p:blipFill>
          <a:blip r:embed="rId2"/>
          <a:stretch>
            <a:fillRect/>
          </a:stretch>
        </p:blipFill>
        <p:spPr>
          <a:xfrm>
            <a:off x="1607127" y="1787236"/>
            <a:ext cx="8977746" cy="4391891"/>
          </a:xfrm>
          <a:prstGeom prst="rect">
            <a:avLst/>
          </a:prstGeom>
        </p:spPr>
      </p:pic>
      <p:graphicFrame>
        <p:nvGraphicFramePr>
          <p:cNvPr id="3" name="Tablo 4">
            <a:extLst>
              <a:ext uri="{FF2B5EF4-FFF2-40B4-BE49-F238E27FC236}">
                <a16:creationId xmlns:a16="http://schemas.microsoft.com/office/drawing/2014/main" id="{B6B9A9A3-F745-4CBC-AE04-1C5CECB87813}"/>
              </a:ext>
            </a:extLst>
          </p:cNvPr>
          <p:cNvGraphicFramePr>
            <a:graphicFrameLocks noGrp="1"/>
          </p:cNvGraphicFramePr>
          <p:nvPr>
            <p:extLst>
              <p:ext uri="{D42A27DB-BD31-4B8C-83A1-F6EECF244321}">
                <p14:modId xmlns:p14="http://schemas.microsoft.com/office/powerpoint/2010/main" val="3666357225"/>
              </p:ext>
            </p:extLst>
          </p:nvPr>
        </p:nvGraphicFramePr>
        <p:xfrm>
          <a:off x="1607127" y="5195269"/>
          <a:ext cx="5209309" cy="370840"/>
        </p:xfrm>
        <a:graphic>
          <a:graphicData uri="http://schemas.openxmlformats.org/drawingml/2006/table">
            <a:tbl>
              <a:tblPr firstRow="1" bandRow="1">
                <a:tableStyleId>{21E4AEA4-8DFA-4A89-87EB-49C32662AFE0}</a:tableStyleId>
              </a:tblPr>
              <a:tblGrid>
                <a:gridCol w="5209309">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2616038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4">
            <a:extLst>
              <a:ext uri="{FF2B5EF4-FFF2-40B4-BE49-F238E27FC236}">
                <a16:creationId xmlns:a16="http://schemas.microsoft.com/office/drawing/2014/main" id="{CA05C9B7-3C89-43C4-A12E-5DA778956876}"/>
              </a:ext>
            </a:extLst>
          </p:cNvPr>
          <p:cNvPicPr>
            <a:picLocks noGrp="1" noChangeAspect="1"/>
          </p:cNvPicPr>
          <p:nvPr>
            <p:ph idx="1"/>
          </p:nvPr>
        </p:nvPicPr>
        <p:blipFill>
          <a:blip r:embed="rId3"/>
          <a:stretch>
            <a:fillRect/>
          </a:stretch>
        </p:blipFill>
        <p:spPr>
          <a:xfrm>
            <a:off x="1537854" y="2161453"/>
            <a:ext cx="10266219" cy="4034994"/>
          </a:xfrm>
        </p:spPr>
      </p:pic>
      <p:pic>
        <p:nvPicPr>
          <p:cNvPr id="13" name="İçerik Yer Tutucusu 4">
            <a:extLst>
              <a:ext uri="{FF2B5EF4-FFF2-40B4-BE49-F238E27FC236}">
                <a16:creationId xmlns:a16="http://schemas.microsoft.com/office/drawing/2014/main" id="{04E04046-FC8B-4B66-8AF2-585A9AA82107}"/>
              </a:ext>
            </a:extLst>
          </p:cNvPr>
          <p:cNvPicPr>
            <a:picLocks noChangeAspect="1"/>
          </p:cNvPicPr>
          <p:nvPr/>
        </p:nvPicPr>
        <p:blipFill>
          <a:blip r:embed="rId3"/>
          <a:stretch>
            <a:fillRect/>
          </a:stretch>
        </p:blipFill>
        <p:spPr>
          <a:xfrm>
            <a:off x="1537854" y="1967347"/>
            <a:ext cx="9850581" cy="4294908"/>
          </a:xfrm>
          <a:prstGeom prst="rect">
            <a:avLst/>
          </a:prstGeom>
        </p:spPr>
      </p:pic>
      <p:graphicFrame>
        <p:nvGraphicFramePr>
          <p:cNvPr id="4" name="Tablo 4">
            <a:extLst>
              <a:ext uri="{FF2B5EF4-FFF2-40B4-BE49-F238E27FC236}">
                <a16:creationId xmlns:a16="http://schemas.microsoft.com/office/drawing/2014/main" id="{5E88C7B6-F378-4759-AB82-A47DA6D1E105}"/>
              </a:ext>
            </a:extLst>
          </p:cNvPr>
          <p:cNvGraphicFramePr>
            <a:graphicFrameLocks noGrp="1"/>
          </p:cNvGraphicFramePr>
          <p:nvPr>
            <p:extLst>
              <p:ext uri="{D42A27DB-BD31-4B8C-83A1-F6EECF244321}">
                <p14:modId xmlns:p14="http://schemas.microsoft.com/office/powerpoint/2010/main" val="1231029099"/>
              </p:ext>
            </p:extLst>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1101827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4">
            <a:extLst>
              <a:ext uri="{FF2B5EF4-FFF2-40B4-BE49-F238E27FC236}">
                <a16:creationId xmlns:a16="http://schemas.microsoft.com/office/drawing/2014/main" id="{E996C56F-9378-4987-8E64-F684DE28946A}"/>
              </a:ext>
            </a:extLst>
          </p:cNvPr>
          <p:cNvPicPr>
            <a:picLocks noChangeAspect="1"/>
          </p:cNvPicPr>
          <p:nvPr/>
        </p:nvPicPr>
        <p:blipFill>
          <a:blip r:embed="rId3"/>
          <a:stretch>
            <a:fillRect/>
          </a:stretch>
        </p:blipFill>
        <p:spPr>
          <a:xfrm>
            <a:off x="1979928" y="1845656"/>
            <a:ext cx="3617307" cy="4088852"/>
          </a:xfrm>
          <a:prstGeom prst="rect">
            <a:avLst/>
          </a:prstGeom>
        </p:spPr>
      </p:pic>
      <p:pic>
        <p:nvPicPr>
          <p:cNvPr id="9" name="Resim 8">
            <a:extLst>
              <a:ext uri="{FF2B5EF4-FFF2-40B4-BE49-F238E27FC236}">
                <a16:creationId xmlns:a16="http://schemas.microsoft.com/office/drawing/2014/main" id="{3A95C156-D53A-46E9-AA43-E3DA56618E76}"/>
              </a:ext>
            </a:extLst>
          </p:cNvPr>
          <p:cNvPicPr>
            <a:picLocks noChangeAspect="1"/>
          </p:cNvPicPr>
          <p:nvPr/>
        </p:nvPicPr>
        <p:blipFill>
          <a:blip r:embed="rId4"/>
          <a:stretch>
            <a:fillRect/>
          </a:stretch>
        </p:blipFill>
        <p:spPr>
          <a:xfrm>
            <a:off x="7212964" y="1542474"/>
            <a:ext cx="3617307" cy="4392034"/>
          </a:xfrm>
          <a:prstGeom prst="rect">
            <a:avLst/>
          </a:prstGeom>
        </p:spPr>
      </p:pic>
      <p:graphicFrame>
        <p:nvGraphicFramePr>
          <p:cNvPr id="10" name="Tablo 4">
            <a:extLst>
              <a:ext uri="{FF2B5EF4-FFF2-40B4-BE49-F238E27FC236}">
                <a16:creationId xmlns:a16="http://schemas.microsoft.com/office/drawing/2014/main" id="{2398FDF0-C10C-4EAC-BCF9-E8827F916840}"/>
              </a:ext>
            </a:extLst>
          </p:cNvPr>
          <p:cNvGraphicFramePr>
            <a:graphicFrameLocks noGrp="1"/>
          </p:cNvGraphicFramePr>
          <p:nvPr>
            <p:extLst>
              <p:ext uri="{D42A27DB-BD31-4B8C-83A1-F6EECF244321}">
                <p14:modId xmlns:p14="http://schemas.microsoft.com/office/powerpoint/2010/main" val="1724236917"/>
              </p:ext>
            </p:extLst>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2274411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o 4">
            <a:extLst>
              <a:ext uri="{FF2B5EF4-FFF2-40B4-BE49-F238E27FC236}">
                <a16:creationId xmlns:a16="http://schemas.microsoft.com/office/drawing/2014/main" id="{2398FDF0-C10C-4EAC-BCF9-E8827F916840}"/>
              </a:ext>
            </a:extLst>
          </p:cNvPr>
          <p:cNvGraphicFramePr>
            <a:graphicFrameLocks noGrp="1"/>
          </p:cNvGraphicFramePr>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
        <p:nvSpPr>
          <p:cNvPr id="2" name="Metin kutusu 1">
            <a:extLst>
              <a:ext uri="{FF2B5EF4-FFF2-40B4-BE49-F238E27FC236}">
                <a16:creationId xmlns:a16="http://schemas.microsoft.com/office/drawing/2014/main" id="{58DDEB7B-D6D8-4B6E-A05B-11308DDF5C34}"/>
              </a:ext>
            </a:extLst>
          </p:cNvPr>
          <p:cNvSpPr txBox="1"/>
          <p:nvPr/>
        </p:nvSpPr>
        <p:spPr>
          <a:xfrm>
            <a:off x="1878226" y="1795849"/>
            <a:ext cx="3212757" cy="646331"/>
          </a:xfrm>
          <a:prstGeom prst="rect">
            <a:avLst/>
          </a:prstGeom>
          <a:noFill/>
        </p:spPr>
        <p:txBody>
          <a:bodyPr wrap="square" rtlCol="0">
            <a:spAutoFit/>
          </a:bodyPr>
          <a:lstStyle/>
          <a:p>
            <a:r>
              <a:rPr lang="tr-TR" sz="3600" b="1" dirty="0">
                <a:solidFill>
                  <a:schemeClr val="accent1">
                    <a:lumMod val="75000"/>
                  </a:schemeClr>
                </a:solidFill>
              </a:rPr>
              <a:t>ERİŞİLEBİLİRLİK</a:t>
            </a:r>
          </a:p>
        </p:txBody>
      </p:sp>
      <p:sp>
        <p:nvSpPr>
          <p:cNvPr id="3" name="Dikdörtgen 2">
            <a:extLst>
              <a:ext uri="{FF2B5EF4-FFF2-40B4-BE49-F238E27FC236}">
                <a16:creationId xmlns:a16="http://schemas.microsoft.com/office/drawing/2014/main" id="{2427D3DA-97D7-4FC3-A0D1-2A550C5B6DEF}"/>
              </a:ext>
            </a:extLst>
          </p:cNvPr>
          <p:cNvSpPr/>
          <p:nvPr/>
        </p:nvSpPr>
        <p:spPr>
          <a:xfrm>
            <a:off x="2166550" y="3432780"/>
            <a:ext cx="269336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404041"/>
                </a:solidFill>
                <a:effectLst/>
                <a:uLnTx/>
                <a:uFillTx/>
                <a:latin typeface="Helvetica Neue" panose="02000503000000020004" pitchFamily="2" charset="0"/>
                <a:ea typeface="Helvetica Neue" panose="02000503000000020004" pitchFamily="2" charset="0"/>
                <a:cs typeface="Helvetica Neue" panose="02000503000000020004" pitchFamily="2" charset="0"/>
              </a:rPr>
              <a:t>Akademik Danışman</a:t>
            </a:r>
            <a:endParaRPr kumimoji="0" lang="tr-TR" sz="2000" b="0" i="0" u="none" strike="noStrike" kern="0" cap="none" spc="0" normalizeH="0" baseline="0" noProof="0" dirty="0">
              <a:ln>
                <a:noFill/>
              </a:ln>
              <a:solidFill>
                <a:sysClr val="windowText" lastClr="000000"/>
              </a:solidFill>
              <a:effectLst/>
              <a:uLnTx/>
              <a:uFillTx/>
            </a:endParaRPr>
          </a:p>
        </p:txBody>
      </p:sp>
      <p:sp>
        <p:nvSpPr>
          <p:cNvPr id="11" name="TextBox 2">
            <a:extLst>
              <a:ext uri="{FF2B5EF4-FFF2-40B4-BE49-F238E27FC236}">
                <a16:creationId xmlns:a16="http://schemas.microsoft.com/office/drawing/2014/main" id="{44F4E5DB-567F-4F0B-B6A2-5E6E9F82F790}"/>
              </a:ext>
            </a:extLst>
          </p:cNvPr>
          <p:cNvSpPr txBox="1"/>
          <p:nvPr/>
        </p:nvSpPr>
        <p:spPr>
          <a:xfrm>
            <a:off x="5310997" y="2442180"/>
            <a:ext cx="5679240" cy="3339376"/>
          </a:xfrm>
          <a:prstGeom prst="rect">
            <a:avLst/>
          </a:prstGeom>
          <a:noFill/>
        </p:spPr>
        <p:txBody>
          <a:bodyPr wrap="square" rtlCol="0">
            <a:spAutoFit/>
          </a:bodyPr>
          <a:lstStyle/>
          <a:p>
            <a:pPr marL="342900" indent="-331788">
              <a:spcAft>
                <a:spcPts val="600"/>
              </a:spcAft>
              <a:buFont typeface="Wingdings" pitchFamily="2" charset="2"/>
              <a:buChar char="§"/>
            </a:pP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Üniversitemizde eğitim gören her öğrenciye bağlı olduğu bölüm öğretim elemanlarında biri </a:t>
            </a:r>
            <a:r>
              <a:rPr lang="tr-TR" sz="14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akademik danışman </a:t>
            </a: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olarak atanır. </a:t>
            </a:r>
          </a:p>
          <a:p>
            <a:pPr marL="342900" indent="-331788">
              <a:spcAft>
                <a:spcPts val="600"/>
              </a:spcAft>
              <a:buFont typeface="Wingdings" pitchFamily="2" charset="2"/>
              <a:buChar char="§"/>
            </a:pP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Danışman, öğrenciye </a:t>
            </a:r>
            <a:r>
              <a:rPr lang="tr-TR" sz="14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üniversite hayatına uyum</a:t>
            </a: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 akademik konularda </a:t>
            </a:r>
            <a:r>
              <a:rPr lang="tr-TR" sz="14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rehberlik ve kariyer planlaması </a:t>
            </a: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gibi çeşitli konularda yardımcı olur.</a:t>
            </a:r>
          </a:p>
          <a:p>
            <a:pPr marL="342900" indent="-331788">
              <a:spcAft>
                <a:spcPts val="600"/>
              </a:spcAft>
              <a:buFont typeface="Wingdings" pitchFamily="2" charset="2"/>
              <a:buChar char="§"/>
            </a:pP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Akademik danışmanınız </a:t>
            </a:r>
            <a:r>
              <a:rPr lang="tr-TR" sz="14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ÖBS sisteminde </a:t>
            </a: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belirtilmiştir. </a:t>
            </a:r>
          </a:p>
          <a:p>
            <a:pPr marL="342900" indent="-331788">
              <a:spcAft>
                <a:spcPts val="600"/>
              </a:spcAft>
              <a:buFont typeface="Wingdings" pitchFamily="2" charset="2"/>
              <a:buChar char="§"/>
            </a:pP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Danışman öğrencinin ders kayıtlarını izleyerek onay verir. Akademik ders kayıtları </a:t>
            </a:r>
            <a:r>
              <a:rPr lang="tr-TR" sz="14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danışman onayı</a:t>
            </a: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ndan sonra kesinleşir. Ders kayıtları dönemlerinde danışmanınızla iletişim halinde olup programınızı beraber oluşturmanız kayıt onay sürecini hızlandıracaktır. </a:t>
            </a:r>
          </a:p>
          <a:p>
            <a:pPr marL="342900" indent="-331788">
              <a:spcAft>
                <a:spcPts val="600"/>
              </a:spcAft>
              <a:buFont typeface="Wingdings" pitchFamily="2" charset="2"/>
              <a:buChar char="§"/>
            </a:pP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Düzenli olarak </a:t>
            </a:r>
            <a:r>
              <a:rPr lang="tr-TR" sz="14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danışmanınızla görüşme</a:t>
            </a:r>
            <a:r>
              <a:rPr lang="tr-TR" sz="1400" dirty="0">
                <a:solidFill>
                  <a:srgbClr val="404042"/>
                </a:solidFill>
                <a:latin typeface="Helvetica Neue Light" panose="02000403000000020004" pitchFamily="2" charset="0"/>
                <a:ea typeface="Helvetica Neue Light" panose="02000403000000020004" pitchFamily="2" charset="0"/>
                <a:cs typeface="Helvetica Neue" panose="02000503000000020004" pitchFamily="2" charset="0"/>
              </a:rPr>
              <a:t>niz, soru ve sorunlarınızı paylaşmanız kuvvetle önerilir.</a:t>
            </a:r>
          </a:p>
          <a:p>
            <a:endParaRPr lang="en-US" sz="1600" dirty="0">
              <a:solidFill>
                <a:srgbClr val="404042"/>
              </a:solidFill>
            </a:endParaRPr>
          </a:p>
        </p:txBody>
      </p:sp>
    </p:spTree>
    <p:extLst>
      <p:ext uri="{BB962C8B-B14F-4D97-AF65-F5344CB8AC3E}">
        <p14:creationId xmlns:p14="http://schemas.microsoft.com/office/powerpoint/2010/main" val="434311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o 4">
            <a:extLst>
              <a:ext uri="{FF2B5EF4-FFF2-40B4-BE49-F238E27FC236}">
                <a16:creationId xmlns:a16="http://schemas.microsoft.com/office/drawing/2014/main" id="{2398FDF0-C10C-4EAC-BCF9-E8827F916840}"/>
              </a:ext>
            </a:extLst>
          </p:cNvPr>
          <p:cNvGraphicFramePr>
            <a:graphicFrameLocks noGrp="1"/>
          </p:cNvGraphicFramePr>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
        <p:nvSpPr>
          <p:cNvPr id="2" name="Metin kutusu 1">
            <a:extLst>
              <a:ext uri="{FF2B5EF4-FFF2-40B4-BE49-F238E27FC236}">
                <a16:creationId xmlns:a16="http://schemas.microsoft.com/office/drawing/2014/main" id="{58DDEB7B-D6D8-4B6E-A05B-11308DDF5C34}"/>
              </a:ext>
            </a:extLst>
          </p:cNvPr>
          <p:cNvSpPr txBox="1"/>
          <p:nvPr/>
        </p:nvSpPr>
        <p:spPr>
          <a:xfrm>
            <a:off x="1878226" y="1795849"/>
            <a:ext cx="3212757" cy="646331"/>
          </a:xfrm>
          <a:prstGeom prst="rect">
            <a:avLst/>
          </a:prstGeom>
          <a:noFill/>
        </p:spPr>
        <p:txBody>
          <a:bodyPr wrap="square" rtlCol="0">
            <a:spAutoFit/>
          </a:bodyPr>
          <a:lstStyle/>
          <a:p>
            <a:r>
              <a:rPr lang="tr-TR" sz="3600" b="1" dirty="0">
                <a:solidFill>
                  <a:schemeClr val="accent1">
                    <a:lumMod val="75000"/>
                  </a:schemeClr>
                </a:solidFill>
              </a:rPr>
              <a:t>ERİŞİLEBİLİRLİK</a:t>
            </a:r>
          </a:p>
        </p:txBody>
      </p:sp>
      <p:sp>
        <p:nvSpPr>
          <p:cNvPr id="3" name="Dikdörtgen 2">
            <a:extLst>
              <a:ext uri="{FF2B5EF4-FFF2-40B4-BE49-F238E27FC236}">
                <a16:creationId xmlns:a16="http://schemas.microsoft.com/office/drawing/2014/main" id="{2427D3DA-97D7-4FC3-A0D1-2A550C5B6DEF}"/>
              </a:ext>
            </a:extLst>
          </p:cNvPr>
          <p:cNvSpPr/>
          <p:nvPr/>
        </p:nvSpPr>
        <p:spPr>
          <a:xfrm>
            <a:off x="2166550" y="3432780"/>
            <a:ext cx="2924433" cy="707886"/>
          </a:xfrm>
          <a:prstGeom prst="rect">
            <a:avLst/>
          </a:prstGeom>
        </p:spPr>
        <p:txBody>
          <a:bodyPr wrap="square">
            <a:spAutoFit/>
          </a:bodyPr>
          <a:lstStyle/>
          <a:p>
            <a:pPr lvl="0"/>
            <a:r>
              <a:rPr lang="tr-TR" sz="2000" b="1" kern="0" dirty="0">
                <a:solidFill>
                  <a:srgbClr val="404041"/>
                </a:solidFill>
                <a:latin typeface="Helvetica Neue" panose="02000503000000020004" pitchFamily="2" charset="0"/>
                <a:ea typeface="Helvetica Neue" panose="02000503000000020004" pitchFamily="2" charset="0"/>
                <a:cs typeface="Helvetica Neue" panose="02000503000000020004" pitchFamily="2" charset="0"/>
              </a:rPr>
              <a:t>Öğretim Elemanlarıyla Yüz Yüze Görüşme</a:t>
            </a:r>
            <a:endParaRPr kumimoji="0" lang="tr-TR" sz="2000" b="0" i="0" u="none" strike="noStrike" kern="0" cap="none" spc="0" normalizeH="0" baseline="0" noProof="0" dirty="0">
              <a:ln>
                <a:noFill/>
              </a:ln>
              <a:solidFill>
                <a:sysClr val="windowText" lastClr="000000"/>
              </a:solidFill>
              <a:effectLst/>
              <a:uLnTx/>
              <a:uFillTx/>
            </a:endParaRPr>
          </a:p>
        </p:txBody>
      </p:sp>
      <p:sp>
        <p:nvSpPr>
          <p:cNvPr id="6" name="TextBox 4">
            <a:extLst>
              <a:ext uri="{FF2B5EF4-FFF2-40B4-BE49-F238E27FC236}">
                <a16:creationId xmlns:a16="http://schemas.microsoft.com/office/drawing/2014/main" id="{86F141B4-BC63-47D0-B4CE-8717E5DA9209}"/>
              </a:ext>
            </a:extLst>
          </p:cNvPr>
          <p:cNvSpPr txBox="1"/>
          <p:nvPr/>
        </p:nvSpPr>
        <p:spPr>
          <a:xfrm>
            <a:off x="5354594" y="2118992"/>
            <a:ext cx="6409037" cy="3816429"/>
          </a:xfrm>
          <a:prstGeom prst="rect">
            <a:avLst/>
          </a:prstGeom>
          <a:noFill/>
        </p:spPr>
        <p:txBody>
          <a:bodyPr wrap="square" rtlCol="0">
            <a:spAutoFit/>
          </a:bodyPr>
          <a:lstStyle/>
          <a:p>
            <a:pPr>
              <a:spcAft>
                <a:spcPts val="600"/>
              </a:spcAft>
            </a:pP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Yüz yüze görüşme </a:t>
            </a:r>
            <a:r>
              <a:rPr lang="tr-TR" sz="1200" dirty="0">
                <a:solidFill>
                  <a:srgbClr val="404042"/>
                </a:solidFill>
                <a:latin typeface="Helvetica Neue Light" panose="02000403000000020004" pitchFamily="2" charset="0"/>
                <a:ea typeface="Helvetica Neue Light" panose="02000403000000020004" pitchFamily="2" charset="0"/>
              </a:rPr>
              <a:t>en etkili iletişim kanallarından birisidir. </a:t>
            </a:r>
          </a:p>
          <a:p>
            <a:pPr>
              <a:spcAft>
                <a:spcPts val="600"/>
              </a:spcAft>
            </a:pP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Öğretim elemanları</a:t>
            </a:r>
            <a:r>
              <a:rPr lang="tr-TR" sz="1200" dirty="0">
                <a:solidFill>
                  <a:srgbClr val="404042"/>
                </a:solidFill>
                <a:latin typeface="Helvetica Neue Light" panose="02000403000000020004" pitchFamily="2" charset="0"/>
                <a:ea typeface="Helvetica Neue Light" panose="02000403000000020004" pitchFamily="2" charset="0"/>
              </a:rPr>
              <a:t>nı akademik ve idari çalışmaları, yürüttüğü lisans ve lisansüstü dersleri ve birçok öğrenci ile muhatap olma zorunluluğu </a:t>
            </a: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yüz yüze iletişim kurma konusunda zora sokabilmektedir</a:t>
            </a:r>
            <a:r>
              <a:rPr lang="tr-TR" sz="1200" dirty="0">
                <a:solidFill>
                  <a:srgbClr val="404042"/>
                </a:solidFill>
                <a:latin typeface="Helvetica Neue Light" panose="02000403000000020004" pitchFamily="2" charset="0"/>
                <a:ea typeface="Helvetica Neue Light" panose="02000403000000020004" pitchFamily="2" charset="0"/>
              </a:rPr>
              <a:t>.</a:t>
            </a:r>
          </a:p>
          <a:p>
            <a:pPr>
              <a:spcAft>
                <a:spcPts val="600"/>
              </a:spcAft>
            </a:pPr>
            <a:endParaRPr lang="tr-TR" sz="1200" dirty="0">
              <a:solidFill>
                <a:srgbClr val="404042"/>
              </a:solidFill>
              <a:latin typeface="Helvetica Neue Light" panose="02000403000000020004" pitchFamily="2" charset="0"/>
              <a:ea typeface="Helvetica Neue Light" panose="02000403000000020004" pitchFamily="2" charset="0"/>
            </a:endParaRPr>
          </a:p>
          <a:p>
            <a:pPr>
              <a:spcAft>
                <a:spcPts val="600"/>
              </a:spcAft>
            </a:pPr>
            <a:r>
              <a:rPr lang="tr-TR" sz="1200" dirty="0">
                <a:solidFill>
                  <a:srgbClr val="404042"/>
                </a:solidFill>
                <a:latin typeface="Helvetica Neue Light" panose="02000403000000020004" pitchFamily="2" charset="0"/>
                <a:ea typeface="Helvetica Neue Light" panose="02000403000000020004" pitchFamily="2" charset="0"/>
              </a:rPr>
              <a:t>Bu yüzden yüz yüze görüşme konusunda öğretim elemanı tarafından belirlenen </a:t>
            </a: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kural ve planlamalara uymanız gerekmektedir.</a:t>
            </a:r>
          </a:p>
          <a:p>
            <a:pPr marL="285750" indent="-285750">
              <a:spcAft>
                <a:spcPts val="600"/>
              </a:spcAft>
              <a:buFont typeface="Wingdings" pitchFamily="2" charset="2"/>
              <a:buChar char="§"/>
            </a:pPr>
            <a:r>
              <a:rPr lang="tr-TR" sz="1200" dirty="0">
                <a:solidFill>
                  <a:srgbClr val="404042"/>
                </a:solidFill>
                <a:latin typeface="Helvetica Neue Light" panose="02000403000000020004" pitchFamily="2" charset="0"/>
                <a:ea typeface="Helvetica Neue Light" panose="02000403000000020004" pitchFamily="2" charset="0"/>
              </a:rPr>
              <a:t>Öncelikle görüşmelerinizi öğretim elemanının </a:t>
            </a: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ofis saatleri</a:t>
            </a:r>
            <a:r>
              <a:rPr lang="tr-TR" sz="1200" dirty="0">
                <a:solidFill>
                  <a:srgbClr val="404042"/>
                </a:solidFill>
                <a:latin typeface="Helvetica Neue Light" panose="02000403000000020004" pitchFamily="2" charset="0"/>
                <a:ea typeface="Helvetica Neue Light" panose="02000403000000020004" pitchFamily="2" charset="0"/>
              </a:rPr>
              <a:t>ne göre ayarlamalısınız.</a:t>
            </a:r>
          </a:p>
          <a:p>
            <a:pPr marL="285750" indent="-285750">
              <a:spcAft>
                <a:spcPts val="600"/>
              </a:spcAft>
              <a:buFont typeface="Wingdings" pitchFamily="2" charset="2"/>
              <a:buChar char="§"/>
            </a:pPr>
            <a:r>
              <a:rPr lang="tr-TR" sz="1200" dirty="0">
                <a:solidFill>
                  <a:srgbClr val="404042"/>
                </a:solidFill>
                <a:latin typeface="Helvetica Neue Light" panose="02000403000000020004" pitchFamily="2" charset="0"/>
                <a:ea typeface="Helvetica Neue Light" panose="02000403000000020004" pitchFamily="2" charset="0"/>
              </a:rPr>
              <a:t>Görüşmeye gitmeden önce </a:t>
            </a: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e-posta ya da telefon aracılığıyla randevu </a:t>
            </a:r>
            <a:r>
              <a:rPr lang="tr-TR" sz="1200" dirty="0">
                <a:solidFill>
                  <a:srgbClr val="404042"/>
                </a:solidFill>
                <a:latin typeface="Helvetica Neue Light" panose="02000403000000020004" pitchFamily="2" charset="0"/>
                <a:ea typeface="Helvetica Neue Light" panose="02000403000000020004" pitchFamily="2" charset="0"/>
              </a:rPr>
              <a:t>almalısınız.</a:t>
            </a:r>
          </a:p>
          <a:p>
            <a:pPr marL="285750" indent="-285750">
              <a:spcAft>
                <a:spcPts val="600"/>
              </a:spcAft>
              <a:buFont typeface="Wingdings" pitchFamily="2" charset="2"/>
              <a:buChar char="§"/>
            </a:pPr>
            <a:r>
              <a:rPr lang="tr-TR" sz="1200" dirty="0">
                <a:solidFill>
                  <a:srgbClr val="404042"/>
                </a:solidFill>
                <a:latin typeface="Helvetica Neue Light" panose="02000403000000020004" pitchFamily="2" charset="0"/>
                <a:ea typeface="Helvetica Neue Light" panose="02000403000000020004" pitchFamily="2" charset="0"/>
              </a:rPr>
              <a:t>Görüşmeye başlamadan önce mutlaka </a:t>
            </a: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kendinizi tanıtmalısınız. </a:t>
            </a:r>
          </a:p>
          <a:p>
            <a:pPr marL="285750" indent="-285750">
              <a:spcAft>
                <a:spcPts val="600"/>
              </a:spcAft>
              <a:buFont typeface="Wingdings" pitchFamily="2" charset="2"/>
              <a:buChar char="§"/>
            </a:pPr>
            <a:r>
              <a:rPr lang="tr-TR" sz="1200" dirty="0">
                <a:solidFill>
                  <a:srgbClr val="404042"/>
                </a:solidFill>
                <a:latin typeface="Helvetica Neue Light" panose="02000403000000020004" pitchFamily="2" charset="0"/>
                <a:ea typeface="Helvetica Neue Light" panose="02000403000000020004" pitchFamily="2" charset="0"/>
              </a:rPr>
              <a:t>Görüşme nedeninizi </a:t>
            </a: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anlaşılır ifadelerle, uzatmadan uygun bir üslupla dile getirmelisiniz. </a:t>
            </a:r>
          </a:p>
          <a:p>
            <a:pPr>
              <a:spcAft>
                <a:spcPts val="600"/>
              </a:spcAft>
            </a:pPr>
            <a:endParaRPr lang="tr-TR" sz="1200" dirty="0">
              <a:solidFill>
                <a:srgbClr val="404042"/>
              </a:solidFill>
              <a:latin typeface="Helvetica Neue Light" panose="02000403000000020004" pitchFamily="2" charset="0"/>
              <a:ea typeface="Helvetica Neue Light" panose="02000403000000020004" pitchFamily="2" charset="0"/>
            </a:endParaRPr>
          </a:p>
          <a:p>
            <a:pPr>
              <a:spcAft>
                <a:spcPts val="600"/>
              </a:spcAft>
            </a:pPr>
            <a:r>
              <a:rPr lang="tr-TR" sz="1200" dirty="0">
                <a:solidFill>
                  <a:srgbClr val="404042"/>
                </a:solidFill>
                <a:latin typeface="Helvetica Neue Light" panose="02000403000000020004" pitchFamily="2" charset="0"/>
                <a:ea typeface="Helvetica Neue Light" panose="02000403000000020004" pitchFamily="2" charset="0"/>
              </a:rPr>
              <a:t>Derste anlamadığınız yerleri veya ders ile ilgili tartışmaları </a:t>
            </a: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ders süresince </a:t>
            </a:r>
            <a:r>
              <a:rPr lang="tr-TR" sz="1200" dirty="0">
                <a:solidFill>
                  <a:srgbClr val="404042"/>
                </a:solidFill>
                <a:latin typeface="Helvetica Neue Light" panose="02000403000000020004" pitchFamily="2" charset="0"/>
                <a:ea typeface="Helvetica Neue Light" panose="02000403000000020004" pitchFamily="2" charset="0"/>
              </a:rPr>
              <a:t>sormanız/danışmanız dersteki etkileşimi güçlendireceği için tercih edilmelidir. </a:t>
            </a:r>
          </a:p>
          <a:p>
            <a:pPr>
              <a:spcAft>
                <a:spcPts val="600"/>
              </a:spcAft>
            </a:pPr>
            <a:r>
              <a:rPr lang="tr-TR" sz="1200" dirty="0">
                <a:solidFill>
                  <a:srgbClr val="404042"/>
                </a:solidFill>
                <a:latin typeface="Helvetica Neue Light" panose="02000403000000020004" pitchFamily="2" charset="0"/>
                <a:ea typeface="Helvetica Neue Light" panose="02000403000000020004" pitchFamily="2" charset="0"/>
              </a:rPr>
              <a:t>Öğretim elemanının birçok kişi ile görüşme planı olabileceğinden görüşmeyi, </a:t>
            </a:r>
            <a:r>
              <a:rPr lang="tr-TR" sz="1200" dirty="0">
                <a:solidFill>
                  <a:srgbClr val="404042"/>
                </a:solidFill>
                <a:latin typeface="Helvetica Neue Medium" panose="02000503000000020004" pitchFamily="2" charset="0"/>
                <a:ea typeface="Helvetica Neue Medium" panose="02000503000000020004" pitchFamily="2" charset="0"/>
                <a:cs typeface="Helvetica Neue Medium" panose="02000503000000020004" pitchFamily="2" charset="0"/>
              </a:rPr>
              <a:t>belirlenen aralıkta bitirmeye özen göstermelisiniz.</a:t>
            </a:r>
          </a:p>
        </p:txBody>
      </p:sp>
    </p:spTree>
    <p:extLst>
      <p:ext uri="{BB962C8B-B14F-4D97-AF65-F5344CB8AC3E}">
        <p14:creationId xmlns:p14="http://schemas.microsoft.com/office/powerpoint/2010/main" val="1232327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o 4">
            <a:extLst>
              <a:ext uri="{FF2B5EF4-FFF2-40B4-BE49-F238E27FC236}">
                <a16:creationId xmlns:a16="http://schemas.microsoft.com/office/drawing/2014/main" id="{2398FDF0-C10C-4EAC-BCF9-E8827F916840}"/>
              </a:ext>
            </a:extLst>
          </p:cNvPr>
          <p:cNvGraphicFramePr>
            <a:graphicFrameLocks noGrp="1"/>
          </p:cNvGraphicFramePr>
          <p:nvPr/>
        </p:nvGraphicFramePr>
        <p:xfrm>
          <a:off x="2567710" y="6266687"/>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
        <p:nvSpPr>
          <p:cNvPr id="2" name="Metin kutusu 1">
            <a:extLst>
              <a:ext uri="{FF2B5EF4-FFF2-40B4-BE49-F238E27FC236}">
                <a16:creationId xmlns:a16="http://schemas.microsoft.com/office/drawing/2014/main" id="{58DDEB7B-D6D8-4B6E-A05B-11308DDF5C34}"/>
              </a:ext>
            </a:extLst>
          </p:cNvPr>
          <p:cNvSpPr txBox="1"/>
          <p:nvPr/>
        </p:nvSpPr>
        <p:spPr>
          <a:xfrm>
            <a:off x="1878226" y="1795849"/>
            <a:ext cx="3212757" cy="646331"/>
          </a:xfrm>
          <a:prstGeom prst="rect">
            <a:avLst/>
          </a:prstGeom>
          <a:noFill/>
        </p:spPr>
        <p:txBody>
          <a:bodyPr wrap="square" rtlCol="0">
            <a:spAutoFit/>
          </a:bodyPr>
          <a:lstStyle/>
          <a:p>
            <a:r>
              <a:rPr lang="tr-TR" sz="3600" b="1" dirty="0">
                <a:solidFill>
                  <a:schemeClr val="accent1">
                    <a:lumMod val="75000"/>
                  </a:schemeClr>
                </a:solidFill>
              </a:rPr>
              <a:t>ERİŞİLEBİLİRLİK</a:t>
            </a:r>
          </a:p>
        </p:txBody>
      </p:sp>
      <p:sp>
        <p:nvSpPr>
          <p:cNvPr id="3" name="Dikdörtgen 2">
            <a:extLst>
              <a:ext uri="{FF2B5EF4-FFF2-40B4-BE49-F238E27FC236}">
                <a16:creationId xmlns:a16="http://schemas.microsoft.com/office/drawing/2014/main" id="{2427D3DA-97D7-4FC3-A0D1-2A550C5B6DEF}"/>
              </a:ext>
            </a:extLst>
          </p:cNvPr>
          <p:cNvSpPr/>
          <p:nvPr/>
        </p:nvSpPr>
        <p:spPr>
          <a:xfrm>
            <a:off x="2166550" y="3432780"/>
            <a:ext cx="2924433" cy="1015663"/>
          </a:xfrm>
          <a:prstGeom prst="rect">
            <a:avLst/>
          </a:prstGeom>
        </p:spPr>
        <p:txBody>
          <a:bodyPr wrap="square">
            <a:spAutoFit/>
          </a:bodyPr>
          <a:lstStyle/>
          <a:p>
            <a:pPr lvl="0"/>
            <a:r>
              <a:rPr lang="tr-TR" sz="2000" b="1" kern="0" dirty="0">
                <a:solidFill>
                  <a:srgbClr val="404041"/>
                </a:solidFill>
                <a:latin typeface="Helvetica Neue" panose="02000503000000020004" pitchFamily="2" charset="0"/>
                <a:ea typeface="Helvetica Neue" panose="02000503000000020004" pitchFamily="2" charset="0"/>
                <a:cs typeface="Helvetica Neue" panose="02000503000000020004" pitchFamily="2" charset="0"/>
              </a:rPr>
              <a:t>Öğretim Elemanlarıyla E-Posta Yoluyla İletişim</a:t>
            </a:r>
            <a:endParaRPr kumimoji="0" lang="tr-TR" sz="2000" b="0" i="0" u="none" strike="noStrike" kern="0" cap="none" spc="0" normalizeH="0" baseline="0" noProof="0" dirty="0">
              <a:ln>
                <a:noFill/>
              </a:ln>
              <a:solidFill>
                <a:sysClr val="windowText" lastClr="000000"/>
              </a:solidFill>
              <a:effectLst/>
              <a:uLnTx/>
              <a:uFillTx/>
            </a:endParaRPr>
          </a:p>
        </p:txBody>
      </p:sp>
      <p:pic>
        <p:nvPicPr>
          <p:cNvPr id="9" name="Online Media 3" descr="Nasıl Mail Yazılır? - Atatürk Üniversitesi">
            <a:hlinkClick r:id="" action="ppaction://media"/>
            <a:extLst>
              <a:ext uri="{FF2B5EF4-FFF2-40B4-BE49-F238E27FC236}">
                <a16:creationId xmlns:a16="http://schemas.microsoft.com/office/drawing/2014/main" id="{9EBDF438-95F4-4520-BF0A-19F95108C48A}"/>
              </a:ext>
            </a:extLst>
          </p:cNvPr>
          <p:cNvPicPr>
            <a:picLocks noRot="1" noChangeAspect="1"/>
          </p:cNvPicPr>
          <p:nvPr>
            <a:videoFile r:link="rId1"/>
          </p:nvPr>
        </p:nvPicPr>
        <p:blipFill>
          <a:blip r:embed="rId4"/>
          <a:stretch>
            <a:fillRect/>
          </a:stretch>
        </p:blipFill>
        <p:spPr>
          <a:xfrm>
            <a:off x="5494640" y="2119014"/>
            <a:ext cx="3212757" cy="3433289"/>
          </a:xfrm>
          <a:prstGeom prst="rect">
            <a:avLst/>
          </a:prstGeom>
        </p:spPr>
      </p:pic>
      <p:pic>
        <p:nvPicPr>
          <p:cNvPr id="11" name="Picture 2">
            <a:extLst>
              <a:ext uri="{FF2B5EF4-FFF2-40B4-BE49-F238E27FC236}">
                <a16:creationId xmlns:a16="http://schemas.microsoft.com/office/drawing/2014/main" id="{18E575B9-E81D-44FD-9552-0EE9BBECDE5B}"/>
              </a:ext>
            </a:extLst>
          </p:cNvPr>
          <p:cNvPicPr>
            <a:picLocks noChangeAspect="1"/>
          </p:cNvPicPr>
          <p:nvPr/>
        </p:nvPicPr>
        <p:blipFill>
          <a:blip r:embed="rId5"/>
          <a:stretch>
            <a:fillRect/>
          </a:stretch>
        </p:blipFill>
        <p:spPr>
          <a:xfrm>
            <a:off x="9020435" y="2119014"/>
            <a:ext cx="2949409" cy="3433288"/>
          </a:xfrm>
          <a:prstGeom prst="rect">
            <a:avLst/>
          </a:prstGeom>
        </p:spPr>
      </p:pic>
    </p:spTree>
    <p:extLst>
      <p:ext uri="{BB962C8B-B14F-4D97-AF65-F5344CB8AC3E}">
        <p14:creationId xmlns:p14="http://schemas.microsoft.com/office/powerpoint/2010/main" val="3466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o 4">
            <a:extLst>
              <a:ext uri="{FF2B5EF4-FFF2-40B4-BE49-F238E27FC236}">
                <a16:creationId xmlns:a16="http://schemas.microsoft.com/office/drawing/2014/main" id="{2398FDF0-C10C-4EAC-BCF9-E8827F916840}"/>
              </a:ext>
            </a:extLst>
          </p:cNvPr>
          <p:cNvGraphicFramePr>
            <a:graphicFrameLocks noGrp="1"/>
          </p:cNvGraphicFramePr>
          <p:nvPr>
            <p:extLst>
              <p:ext uri="{D42A27DB-BD31-4B8C-83A1-F6EECF244321}">
                <p14:modId xmlns:p14="http://schemas.microsoft.com/office/powerpoint/2010/main" val="2959207957"/>
              </p:ext>
            </p:extLst>
          </p:nvPr>
        </p:nvGraphicFramePr>
        <p:xfrm>
          <a:off x="2567710" y="6487160"/>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
        <p:nvSpPr>
          <p:cNvPr id="2" name="Metin kutusu 1">
            <a:extLst>
              <a:ext uri="{FF2B5EF4-FFF2-40B4-BE49-F238E27FC236}">
                <a16:creationId xmlns:a16="http://schemas.microsoft.com/office/drawing/2014/main" id="{58DDEB7B-D6D8-4B6E-A05B-11308DDF5C34}"/>
              </a:ext>
            </a:extLst>
          </p:cNvPr>
          <p:cNvSpPr txBox="1"/>
          <p:nvPr/>
        </p:nvSpPr>
        <p:spPr>
          <a:xfrm>
            <a:off x="7482953" y="971640"/>
            <a:ext cx="3212757" cy="646331"/>
          </a:xfrm>
          <a:prstGeom prst="rect">
            <a:avLst/>
          </a:prstGeom>
          <a:noFill/>
        </p:spPr>
        <p:txBody>
          <a:bodyPr wrap="square" rtlCol="0">
            <a:spAutoFit/>
          </a:bodyPr>
          <a:lstStyle/>
          <a:p>
            <a:r>
              <a:rPr lang="tr-TR" sz="3600" b="1" dirty="0">
                <a:solidFill>
                  <a:schemeClr val="accent1">
                    <a:lumMod val="75000"/>
                  </a:schemeClr>
                </a:solidFill>
              </a:rPr>
              <a:t>ERİŞİLEBİLİRLİK</a:t>
            </a:r>
          </a:p>
        </p:txBody>
      </p:sp>
      <p:sp>
        <p:nvSpPr>
          <p:cNvPr id="3" name="Dikdörtgen 2">
            <a:extLst>
              <a:ext uri="{FF2B5EF4-FFF2-40B4-BE49-F238E27FC236}">
                <a16:creationId xmlns:a16="http://schemas.microsoft.com/office/drawing/2014/main" id="{2427D3DA-97D7-4FC3-A0D1-2A550C5B6DEF}"/>
              </a:ext>
            </a:extLst>
          </p:cNvPr>
          <p:cNvSpPr/>
          <p:nvPr/>
        </p:nvSpPr>
        <p:spPr>
          <a:xfrm>
            <a:off x="947349" y="3632835"/>
            <a:ext cx="1219201" cy="400110"/>
          </a:xfrm>
          <a:prstGeom prst="rect">
            <a:avLst/>
          </a:prstGeom>
        </p:spPr>
        <p:txBody>
          <a:bodyPr wrap="square">
            <a:spAutoFit/>
          </a:bodyPr>
          <a:lstStyle/>
          <a:p>
            <a:pPr lvl="0"/>
            <a:r>
              <a:rPr lang="tr-TR" sz="2000" b="1" kern="0" dirty="0">
                <a:solidFill>
                  <a:srgbClr val="404041"/>
                </a:solidFill>
                <a:latin typeface="Helvetica Neue" panose="02000503000000020004" pitchFamily="2" charset="0"/>
                <a:ea typeface="Helvetica Neue" panose="02000503000000020004" pitchFamily="2" charset="0"/>
                <a:cs typeface="Helvetica Neue" panose="02000503000000020004" pitchFamily="2" charset="0"/>
              </a:rPr>
              <a:t>İletişim</a:t>
            </a:r>
            <a:endParaRPr kumimoji="0" lang="tr-TR" sz="2000" b="0" i="0" u="none" strike="noStrike" kern="0" cap="none" spc="0" normalizeH="0" baseline="0" noProof="0" dirty="0">
              <a:ln>
                <a:noFill/>
              </a:ln>
              <a:solidFill>
                <a:sysClr val="windowText" lastClr="000000"/>
              </a:solidFill>
              <a:effectLst/>
              <a:uLnTx/>
              <a:uFillTx/>
            </a:endParaRPr>
          </a:p>
        </p:txBody>
      </p:sp>
      <p:pic>
        <p:nvPicPr>
          <p:cNvPr id="5" name="Resim 4">
            <a:extLst>
              <a:ext uri="{FF2B5EF4-FFF2-40B4-BE49-F238E27FC236}">
                <a16:creationId xmlns:a16="http://schemas.microsoft.com/office/drawing/2014/main" id="{0E214BDD-0A02-4ED3-8B12-38B34FA03847}"/>
              </a:ext>
            </a:extLst>
          </p:cNvPr>
          <p:cNvPicPr>
            <a:picLocks noChangeAspect="1"/>
          </p:cNvPicPr>
          <p:nvPr/>
        </p:nvPicPr>
        <p:blipFill>
          <a:blip r:embed="rId3"/>
          <a:stretch>
            <a:fillRect/>
          </a:stretch>
        </p:blipFill>
        <p:spPr>
          <a:xfrm>
            <a:off x="2708864" y="1617970"/>
            <a:ext cx="6447328" cy="4869189"/>
          </a:xfrm>
          <a:prstGeom prst="rect">
            <a:avLst/>
          </a:prstGeom>
        </p:spPr>
      </p:pic>
    </p:spTree>
    <p:extLst>
      <p:ext uri="{BB962C8B-B14F-4D97-AF65-F5344CB8AC3E}">
        <p14:creationId xmlns:p14="http://schemas.microsoft.com/office/powerpoint/2010/main" val="1151439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Tablo 4">
            <a:extLst>
              <a:ext uri="{FF2B5EF4-FFF2-40B4-BE49-F238E27FC236}">
                <a16:creationId xmlns:a16="http://schemas.microsoft.com/office/drawing/2014/main" id="{1DCDDD30-90FD-4D78-AFCE-41840EE136BF}"/>
              </a:ext>
            </a:extLst>
          </p:cNvPr>
          <p:cNvGraphicFramePr>
            <a:graphicFrameLocks noGrp="1"/>
          </p:cNvGraphicFramePr>
          <p:nvPr>
            <p:extLst>
              <p:ext uri="{D42A27DB-BD31-4B8C-83A1-F6EECF244321}">
                <p14:modId xmlns:p14="http://schemas.microsoft.com/office/powerpoint/2010/main" val="1265079688"/>
              </p:ext>
            </p:extLst>
          </p:nvPr>
        </p:nvGraphicFramePr>
        <p:xfrm>
          <a:off x="2432951" y="6303263"/>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
        <p:nvSpPr>
          <p:cNvPr id="6" name="Metin kutusu 5">
            <a:extLst>
              <a:ext uri="{FF2B5EF4-FFF2-40B4-BE49-F238E27FC236}">
                <a16:creationId xmlns:a16="http://schemas.microsoft.com/office/drawing/2014/main" id="{19C38DB3-7AC8-4615-A80A-ED91B0D988A9}"/>
              </a:ext>
            </a:extLst>
          </p:cNvPr>
          <p:cNvSpPr txBox="1"/>
          <p:nvPr/>
        </p:nvSpPr>
        <p:spPr>
          <a:xfrm>
            <a:off x="4654378" y="1664043"/>
            <a:ext cx="4621427" cy="461665"/>
          </a:xfrm>
          <a:prstGeom prst="rect">
            <a:avLst/>
          </a:prstGeom>
          <a:noFill/>
        </p:spPr>
        <p:txBody>
          <a:bodyPr wrap="square" rtlCol="0">
            <a:spAutoFit/>
          </a:bodyPr>
          <a:lstStyle/>
          <a:p>
            <a:r>
              <a:rPr lang="tr-TR" sz="2400" b="1" dirty="0"/>
              <a:t>ANABİLİM DALLARI</a:t>
            </a:r>
          </a:p>
        </p:txBody>
      </p:sp>
      <p:pic>
        <p:nvPicPr>
          <p:cNvPr id="3" name="Resim 2">
            <a:extLst>
              <a:ext uri="{FF2B5EF4-FFF2-40B4-BE49-F238E27FC236}">
                <a16:creationId xmlns:a16="http://schemas.microsoft.com/office/drawing/2014/main" id="{50981F04-09BF-41A1-A5DC-6600D6F02BC2}"/>
              </a:ext>
            </a:extLst>
          </p:cNvPr>
          <p:cNvPicPr>
            <a:picLocks noChangeAspect="1"/>
          </p:cNvPicPr>
          <p:nvPr/>
        </p:nvPicPr>
        <p:blipFill>
          <a:blip r:embed="rId3"/>
          <a:stretch>
            <a:fillRect/>
          </a:stretch>
        </p:blipFill>
        <p:spPr>
          <a:xfrm>
            <a:off x="3137027" y="2125708"/>
            <a:ext cx="6044219" cy="3580148"/>
          </a:xfrm>
          <a:prstGeom prst="rect">
            <a:avLst/>
          </a:prstGeom>
        </p:spPr>
      </p:pic>
    </p:spTree>
    <p:extLst>
      <p:ext uri="{BB962C8B-B14F-4D97-AF65-F5344CB8AC3E}">
        <p14:creationId xmlns:p14="http://schemas.microsoft.com/office/powerpoint/2010/main" val="64308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0" y="1533681"/>
            <a:ext cx="4785067" cy="584304"/>
          </a:xfrm>
        </p:spPr>
        <p:txBody>
          <a:bodyPr/>
          <a:lstStyle/>
          <a:p>
            <a:pPr algn="ctr"/>
            <a:r>
              <a:rPr lang="tr-TR" sz="1800" dirty="0"/>
              <a:t>Ana Bilim Dalları ve Programlar</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433917" y="1533681"/>
            <a:ext cx="4785067"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Öğrenci Sayıları</a:t>
            </a:r>
          </a:p>
        </p:txBody>
      </p:sp>
      <p:graphicFrame>
        <p:nvGraphicFramePr>
          <p:cNvPr id="5" name="Table 7">
            <a:extLst>
              <a:ext uri="{FF2B5EF4-FFF2-40B4-BE49-F238E27FC236}">
                <a16:creationId xmlns:a16="http://schemas.microsoft.com/office/drawing/2014/main" id="{51E47B5B-4CA4-954D-8828-B5C7ABD85779}"/>
              </a:ext>
            </a:extLst>
          </p:cNvPr>
          <p:cNvGraphicFramePr>
            <a:graphicFrameLocks noGrp="1"/>
          </p:cNvGraphicFramePr>
          <p:nvPr>
            <p:extLst>
              <p:ext uri="{D42A27DB-BD31-4B8C-83A1-F6EECF244321}">
                <p14:modId xmlns:p14="http://schemas.microsoft.com/office/powerpoint/2010/main" val="2313685357"/>
              </p:ext>
            </p:extLst>
          </p:nvPr>
        </p:nvGraphicFramePr>
        <p:xfrm>
          <a:off x="1726047" y="2336408"/>
          <a:ext cx="4449201" cy="3124201"/>
        </p:xfrm>
        <a:graphic>
          <a:graphicData uri="http://schemas.openxmlformats.org/drawingml/2006/table">
            <a:tbl>
              <a:tblPr firstRow="1" bandRow="1">
                <a:tableStyleId>{5C22544A-7EE6-4342-B048-85BDC9FD1C3A}</a:tableStyleId>
              </a:tblPr>
              <a:tblGrid>
                <a:gridCol w="1672742">
                  <a:extLst>
                    <a:ext uri="{9D8B030D-6E8A-4147-A177-3AD203B41FA5}">
                      <a16:colId xmlns:a16="http://schemas.microsoft.com/office/drawing/2014/main" val="799960126"/>
                    </a:ext>
                  </a:extLst>
                </a:gridCol>
                <a:gridCol w="2776459">
                  <a:extLst>
                    <a:ext uri="{9D8B030D-6E8A-4147-A177-3AD203B41FA5}">
                      <a16:colId xmlns:a16="http://schemas.microsoft.com/office/drawing/2014/main" val="2838800866"/>
                    </a:ext>
                  </a:extLst>
                </a:gridCol>
              </a:tblGrid>
              <a:tr h="652170">
                <a:tc>
                  <a:txBody>
                    <a:bodyPr/>
                    <a:lstStyle/>
                    <a:p>
                      <a:r>
                        <a:rPr lang="tr-TR" sz="1400" b="0" dirty="0">
                          <a:solidFill>
                            <a:schemeClr val="bg1"/>
                          </a:solidFill>
                          <a:latin typeface="Avenir Next" panose="020B0503020202020204" pitchFamily="34" charset="0"/>
                          <a:cs typeface="Times New Roman" panose="02020603050405020304" pitchFamily="18" charset="0"/>
                        </a:rPr>
                        <a:t>Ana Bilim Dalı 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b="0" dirty="0">
                          <a:solidFill>
                            <a:schemeClr val="tx1">
                              <a:lumMod val="75000"/>
                              <a:lumOff val="25000"/>
                            </a:schemeClr>
                          </a:solidFill>
                          <a:latin typeface="Avenir Next" panose="020B0503020202020204" pitchFamily="34" charset="0"/>
                          <a:cs typeface="Times New Roman" panose="02020603050405020304" pitchFamily="18"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2472031">
                <a:tc>
                  <a:txBody>
                    <a:bodyPr/>
                    <a:lstStyle/>
                    <a:p>
                      <a:r>
                        <a:rPr lang="tr-TR" sz="1400" dirty="0">
                          <a:solidFill>
                            <a:schemeClr val="bg1"/>
                          </a:solidFill>
                          <a:latin typeface="Avenir Next" panose="020B0503020202020204" pitchFamily="34" charset="0"/>
                          <a:cs typeface="Times New Roman" panose="02020603050405020304" pitchFamily="18" charset="0"/>
                        </a:rPr>
                        <a:t>Program 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200000"/>
                        </a:lnSpc>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3 Doktora</a:t>
                      </a:r>
                    </a:p>
                    <a:p>
                      <a:pPr algn="ctr">
                        <a:lnSpc>
                          <a:spcPct val="200000"/>
                        </a:lnSpc>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4 Tezli Yüksek Lisans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bl>
          </a:graphicData>
        </a:graphic>
      </p:graphicFrame>
      <p:graphicFrame>
        <p:nvGraphicFramePr>
          <p:cNvPr id="6" name="Table 7">
            <a:extLst>
              <a:ext uri="{FF2B5EF4-FFF2-40B4-BE49-F238E27FC236}">
                <a16:creationId xmlns:a16="http://schemas.microsoft.com/office/drawing/2014/main" id="{ED88CC39-ABF3-DC46-BE8F-1C400F51076C}"/>
              </a:ext>
            </a:extLst>
          </p:cNvPr>
          <p:cNvGraphicFramePr>
            <a:graphicFrameLocks noGrp="1"/>
          </p:cNvGraphicFramePr>
          <p:nvPr>
            <p:extLst>
              <p:ext uri="{D42A27DB-BD31-4B8C-83A1-F6EECF244321}">
                <p14:modId xmlns:p14="http://schemas.microsoft.com/office/powerpoint/2010/main" val="3843883388"/>
              </p:ext>
            </p:extLst>
          </p:nvPr>
        </p:nvGraphicFramePr>
        <p:xfrm>
          <a:off x="7143164" y="2336409"/>
          <a:ext cx="4449201" cy="3182310"/>
        </p:xfrm>
        <a:graphic>
          <a:graphicData uri="http://schemas.openxmlformats.org/drawingml/2006/table">
            <a:tbl>
              <a:tblPr firstRow="1" bandRow="1">
                <a:tableStyleId>{5C22544A-7EE6-4342-B048-85BDC9FD1C3A}</a:tableStyleId>
              </a:tblPr>
              <a:tblGrid>
                <a:gridCol w="3515165">
                  <a:extLst>
                    <a:ext uri="{9D8B030D-6E8A-4147-A177-3AD203B41FA5}">
                      <a16:colId xmlns:a16="http://schemas.microsoft.com/office/drawing/2014/main" val="799960126"/>
                    </a:ext>
                  </a:extLst>
                </a:gridCol>
                <a:gridCol w="934036">
                  <a:extLst>
                    <a:ext uri="{9D8B030D-6E8A-4147-A177-3AD203B41FA5}">
                      <a16:colId xmlns:a16="http://schemas.microsoft.com/office/drawing/2014/main" val="2838800866"/>
                    </a:ext>
                  </a:extLst>
                </a:gridCol>
              </a:tblGrid>
              <a:tr h="705891">
                <a:tc rowSpan="2">
                  <a:txBody>
                    <a:bodyPr/>
                    <a:lstStyle/>
                    <a:p>
                      <a:r>
                        <a:rPr lang="tr-TR" sz="1400" b="0" dirty="0">
                          <a:solidFill>
                            <a:schemeClr val="bg1"/>
                          </a:solidFill>
                          <a:latin typeface="Avenir Next" panose="020B0503020202020204" pitchFamily="34" charset="0"/>
                          <a:cs typeface="Times New Roman" panose="02020603050405020304" pitchFamily="18" charset="0"/>
                        </a:rPr>
                        <a:t>Toplam Öğrenci 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b="0" dirty="0">
                          <a:solidFill>
                            <a:schemeClr val="tx1">
                              <a:lumMod val="75000"/>
                              <a:lumOff val="25000"/>
                            </a:schemeClr>
                          </a:solidFill>
                          <a:latin typeface="Avenir Next" panose="020B0503020202020204" pitchFamily="34" charset="0"/>
                          <a:cs typeface="Times New Roman" panose="02020603050405020304" pitchFamily="18" charset="0"/>
                        </a:rPr>
                        <a:t>304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0">
                <a:tc vMerge="1">
                  <a:txBody>
                    <a:bodyPr/>
                    <a:lstStyle/>
                    <a:p>
                      <a:endParaRPr lang="tr-TR" sz="1400" dirty="0">
                        <a:solidFill>
                          <a:schemeClr val="bg1"/>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71890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a:solidFill>
                            <a:schemeClr val="bg1"/>
                          </a:solidFill>
                          <a:latin typeface="Avenir Next" panose="020B0503020202020204" pitchFamily="34" charset="0"/>
                          <a:cs typeface="Times New Roman" panose="02020603050405020304" pitchFamily="18" charset="0"/>
                        </a:rPr>
                        <a:t>Doktora</a:t>
                      </a:r>
                    </a:p>
                    <a:p>
                      <a:endParaRPr lang="tr-TR" sz="1400" dirty="0">
                        <a:solidFill>
                          <a:schemeClr val="bg1"/>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tr-TR"/>
                    </a:p>
                  </a:txBody>
                  <a:tcPr/>
                </a:tc>
                <a:extLst>
                  <a:ext uri="{0D108BD9-81ED-4DB2-BD59-A6C34878D82A}">
                    <a16:rowId xmlns:a16="http://schemas.microsoft.com/office/drawing/2014/main" val="1034214106"/>
                  </a:ext>
                </a:extLst>
              </a:tr>
              <a:tr h="1026073">
                <a:tc>
                  <a:txBody>
                    <a:bodyPr/>
                    <a:lstStyle/>
                    <a:p>
                      <a:r>
                        <a:rPr lang="tr-TR" sz="1400" dirty="0">
                          <a:solidFill>
                            <a:schemeClr val="bg1"/>
                          </a:solidFill>
                          <a:latin typeface="Avenir Next" panose="020B0503020202020204" pitchFamily="34" charset="0"/>
                          <a:cs typeface="Times New Roman" panose="02020603050405020304" pitchFamily="18" charset="0"/>
                        </a:rPr>
                        <a:t>Tezli Yüksek Lisans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243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018913"/>
                  </a:ext>
                </a:extLst>
              </a:tr>
              <a:tr h="660325">
                <a:tc>
                  <a:txBody>
                    <a:bodyPr/>
                    <a:lstStyle/>
                    <a:p>
                      <a:r>
                        <a:rPr lang="tr-TR" sz="1400" dirty="0">
                          <a:solidFill>
                            <a:schemeClr val="bg1"/>
                          </a:solidFill>
                          <a:latin typeface="Avenir Next" panose="020B0503020202020204" pitchFamily="34" charset="0"/>
                          <a:cs typeface="Times New Roman" panose="02020603050405020304" pitchFamily="18" charset="0"/>
                        </a:rPr>
                        <a:t>Uluslararası Öğrenci 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bl>
          </a:graphicData>
        </a:graphic>
      </p:graphicFrame>
      <p:graphicFrame>
        <p:nvGraphicFramePr>
          <p:cNvPr id="7" name="Tablo 4">
            <a:extLst>
              <a:ext uri="{FF2B5EF4-FFF2-40B4-BE49-F238E27FC236}">
                <a16:creationId xmlns:a16="http://schemas.microsoft.com/office/drawing/2014/main" id="{6CAE4707-6211-4A8D-BE96-6C770273DBFB}"/>
              </a:ext>
            </a:extLst>
          </p:cNvPr>
          <p:cNvGraphicFramePr>
            <a:graphicFrameLocks noGrp="1"/>
          </p:cNvGraphicFramePr>
          <p:nvPr>
            <p:extLst>
              <p:ext uri="{D42A27DB-BD31-4B8C-83A1-F6EECF244321}">
                <p14:modId xmlns:p14="http://schemas.microsoft.com/office/powerpoint/2010/main" val="377229305"/>
              </p:ext>
            </p:extLst>
          </p:nvPr>
        </p:nvGraphicFramePr>
        <p:xfrm>
          <a:off x="2743200" y="6233775"/>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214624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o 4">
            <a:extLst>
              <a:ext uri="{FF2B5EF4-FFF2-40B4-BE49-F238E27FC236}">
                <a16:creationId xmlns:a16="http://schemas.microsoft.com/office/drawing/2014/main" id="{6CAE4707-6211-4A8D-BE96-6C770273DBFB}"/>
              </a:ext>
            </a:extLst>
          </p:cNvPr>
          <p:cNvGraphicFramePr>
            <a:graphicFrameLocks noGrp="1"/>
          </p:cNvGraphicFramePr>
          <p:nvPr/>
        </p:nvGraphicFramePr>
        <p:xfrm>
          <a:off x="2743200" y="6233775"/>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pic>
        <p:nvPicPr>
          <p:cNvPr id="9" name="Resim 8">
            <a:extLst>
              <a:ext uri="{FF2B5EF4-FFF2-40B4-BE49-F238E27FC236}">
                <a16:creationId xmlns:a16="http://schemas.microsoft.com/office/drawing/2014/main" id="{1AFB0E8A-B34C-4D5A-A233-7B6E74B75A60}"/>
              </a:ext>
            </a:extLst>
          </p:cNvPr>
          <p:cNvPicPr>
            <a:picLocks noChangeAspect="1"/>
          </p:cNvPicPr>
          <p:nvPr/>
        </p:nvPicPr>
        <p:blipFill>
          <a:blip r:embed="rId2"/>
          <a:stretch>
            <a:fillRect/>
          </a:stretch>
        </p:blipFill>
        <p:spPr>
          <a:xfrm>
            <a:off x="5511114" y="1130434"/>
            <a:ext cx="6680886" cy="5103341"/>
          </a:xfrm>
          <a:prstGeom prst="rect">
            <a:avLst/>
          </a:prstGeom>
          <a:scene3d>
            <a:camera prst="orthographicFront"/>
            <a:lightRig rig="threePt" dir="t"/>
          </a:scene3d>
          <a:sp3d>
            <a:bevelT w="0"/>
          </a:sp3d>
        </p:spPr>
      </p:pic>
    </p:spTree>
    <p:extLst>
      <p:ext uri="{BB962C8B-B14F-4D97-AF65-F5344CB8AC3E}">
        <p14:creationId xmlns:p14="http://schemas.microsoft.com/office/powerpoint/2010/main" val="321542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CBE4-CA8A-E645-BEB2-5397AC041CE9}"/>
              </a:ext>
            </a:extLst>
          </p:cNvPr>
          <p:cNvSpPr>
            <a:spLocks noGrp="1"/>
          </p:cNvSpPr>
          <p:nvPr>
            <p:ph type="ctrTitle"/>
          </p:nvPr>
        </p:nvSpPr>
        <p:spPr>
          <a:xfrm>
            <a:off x="1671807" y="1441398"/>
            <a:ext cx="9570135" cy="584304"/>
          </a:xfrm>
        </p:spPr>
        <p:txBody>
          <a:bodyPr/>
          <a:lstStyle/>
          <a:p>
            <a:pPr algn="ctr"/>
            <a:r>
              <a:rPr lang="tr-TR" sz="1800" dirty="0">
                <a:solidFill>
                  <a:schemeClr val="tx1">
                    <a:lumMod val="75000"/>
                    <a:lumOff val="25000"/>
                  </a:schemeClr>
                </a:solidFill>
              </a:rPr>
              <a:t>Lisansüstü Başvuru İşlemleri</a:t>
            </a:r>
          </a:p>
        </p:txBody>
      </p:sp>
      <p:sp>
        <p:nvSpPr>
          <p:cNvPr id="5" name="Content Placeholder 2">
            <a:extLst>
              <a:ext uri="{FF2B5EF4-FFF2-40B4-BE49-F238E27FC236}">
                <a16:creationId xmlns:a16="http://schemas.microsoft.com/office/drawing/2014/main" id="{3BAE0BF9-8E8C-AC40-BAF7-C8D88988FA7D}"/>
              </a:ext>
            </a:extLst>
          </p:cNvPr>
          <p:cNvSpPr txBox="1">
            <a:spLocks/>
          </p:cNvSpPr>
          <p:nvPr/>
        </p:nvSpPr>
        <p:spPr>
          <a:xfrm>
            <a:off x="1648850" y="6094557"/>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tr-TR" sz="1400" i="1" dirty="0">
                <a:solidFill>
                  <a:schemeClr val="tx1">
                    <a:lumMod val="75000"/>
                    <a:lumOff val="25000"/>
                  </a:schemeClr>
                </a:solidFill>
                <a:cs typeface="Times New Roman" panose="02020603050405020304" pitchFamily="18" charset="0"/>
              </a:rPr>
              <a:t>Lisansüstü başvuru ve kayıt işlemleri için </a:t>
            </a: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400" i="1" dirty="0">
              <a:solidFill>
                <a:srgbClr val="C00000"/>
              </a:solidFill>
              <a:cs typeface="Times New Roman" panose="02020603050405020304" pitchFamily="18" charset="0"/>
            </a:endParaRPr>
          </a:p>
        </p:txBody>
      </p:sp>
      <p:graphicFrame>
        <p:nvGraphicFramePr>
          <p:cNvPr id="6" name="Tablo 4">
            <a:extLst>
              <a:ext uri="{FF2B5EF4-FFF2-40B4-BE49-F238E27FC236}">
                <a16:creationId xmlns:a16="http://schemas.microsoft.com/office/drawing/2014/main" id="{C2AD1AA8-67D8-4FE4-B627-295E2862001B}"/>
              </a:ext>
            </a:extLst>
          </p:cNvPr>
          <p:cNvGraphicFramePr>
            <a:graphicFrameLocks noGrp="1"/>
          </p:cNvGraphicFramePr>
          <p:nvPr>
            <p:extLst>
              <p:ext uri="{D42A27DB-BD31-4B8C-83A1-F6EECF244321}">
                <p14:modId xmlns:p14="http://schemas.microsoft.com/office/powerpoint/2010/main" val="3474014146"/>
              </p:ext>
            </p:extLst>
          </p:nvPr>
        </p:nvGraphicFramePr>
        <p:xfrm>
          <a:off x="2743200" y="6401531"/>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pic>
        <p:nvPicPr>
          <p:cNvPr id="4" name="Resim 3">
            <a:extLst>
              <a:ext uri="{FF2B5EF4-FFF2-40B4-BE49-F238E27FC236}">
                <a16:creationId xmlns:a16="http://schemas.microsoft.com/office/drawing/2014/main" id="{32AA6103-8376-4AB9-9267-E7D06E741D2E}"/>
              </a:ext>
            </a:extLst>
          </p:cNvPr>
          <p:cNvPicPr>
            <a:picLocks noChangeAspect="1"/>
          </p:cNvPicPr>
          <p:nvPr/>
        </p:nvPicPr>
        <p:blipFill>
          <a:blip r:embed="rId4"/>
          <a:stretch>
            <a:fillRect/>
          </a:stretch>
        </p:blipFill>
        <p:spPr>
          <a:xfrm>
            <a:off x="1850030" y="1903445"/>
            <a:ext cx="10187386" cy="4191112"/>
          </a:xfrm>
          <a:prstGeom prst="rect">
            <a:avLst/>
          </a:prstGeom>
        </p:spPr>
      </p:pic>
    </p:spTree>
    <p:extLst>
      <p:ext uri="{BB962C8B-B14F-4D97-AF65-F5344CB8AC3E}">
        <p14:creationId xmlns:p14="http://schemas.microsoft.com/office/powerpoint/2010/main" val="201373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CBE4-CA8A-E645-BEB2-5397AC041CE9}"/>
              </a:ext>
            </a:extLst>
          </p:cNvPr>
          <p:cNvSpPr>
            <a:spLocks noGrp="1"/>
          </p:cNvSpPr>
          <p:nvPr>
            <p:ph type="ctrTitle"/>
          </p:nvPr>
        </p:nvSpPr>
        <p:spPr>
          <a:xfrm>
            <a:off x="1671807" y="1441398"/>
            <a:ext cx="9570135" cy="584304"/>
          </a:xfrm>
        </p:spPr>
        <p:txBody>
          <a:bodyPr/>
          <a:lstStyle/>
          <a:p>
            <a:pPr algn="ctr"/>
            <a:r>
              <a:rPr lang="tr-TR" sz="1800" dirty="0">
                <a:solidFill>
                  <a:schemeClr val="tx1">
                    <a:lumMod val="75000"/>
                    <a:lumOff val="25000"/>
                  </a:schemeClr>
                </a:solidFill>
              </a:rPr>
              <a:t>Lisansüstü Başvuru İşlemleri</a:t>
            </a:r>
          </a:p>
        </p:txBody>
      </p:sp>
      <p:sp>
        <p:nvSpPr>
          <p:cNvPr id="3" name="Content Placeholder 2">
            <a:extLst>
              <a:ext uri="{FF2B5EF4-FFF2-40B4-BE49-F238E27FC236}">
                <a16:creationId xmlns:a16="http://schemas.microsoft.com/office/drawing/2014/main" id="{777C9581-8BD3-1941-B876-C995D0155D6B}"/>
              </a:ext>
            </a:extLst>
          </p:cNvPr>
          <p:cNvSpPr>
            <a:spLocks noGrp="1"/>
          </p:cNvSpPr>
          <p:nvPr>
            <p:ph idx="1"/>
          </p:nvPr>
        </p:nvSpPr>
        <p:spPr>
          <a:xfrm>
            <a:off x="1648849" y="2012477"/>
            <a:ext cx="9570135" cy="1905976"/>
          </a:xfrm>
        </p:spPr>
        <p:txBody>
          <a:bodyPr>
            <a:noAutofit/>
          </a:bodyPr>
          <a:lstStyle/>
          <a:p>
            <a:pPr marL="285750" indent="-285750">
              <a:spcBef>
                <a:spcPts val="600"/>
              </a:spcBef>
              <a:spcAft>
                <a:spcPts val="600"/>
              </a:spcAft>
              <a:buFont typeface="Wingdings" pitchFamily="2" charset="2"/>
              <a:buChar char="§"/>
            </a:pPr>
            <a:r>
              <a:rPr lang="tr-TR" sz="1400" dirty="0">
                <a:solidFill>
                  <a:schemeClr val="tx1">
                    <a:lumMod val="75000"/>
                    <a:lumOff val="25000"/>
                  </a:schemeClr>
                </a:solidFill>
                <a:cs typeface="Times New Roman" panose="02020603050405020304" pitchFamily="18" charset="0"/>
              </a:rPr>
              <a:t>Adaylar, başvurularını müracaat tarihleri içerisinde, </a:t>
            </a:r>
            <a:r>
              <a:rPr lang="tr-TR" sz="1400"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Öğrenci Bilgi Sistemi (OBS)</a:t>
            </a:r>
            <a:r>
              <a:rPr lang="tr-TR" sz="1400" dirty="0">
                <a:solidFill>
                  <a:schemeClr val="tx1">
                    <a:lumMod val="75000"/>
                    <a:lumOff val="25000"/>
                  </a:schemeClr>
                </a:solidFill>
                <a:cs typeface="Times New Roman" panose="02020603050405020304" pitchFamily="18" charset="0"/>
              </a:rPr>
              <a:t>'</a:t>
            </a:r>
            <a:r>
              <a:rPr lang="tr-TR" sz="1400" dirty="0" err="1">
                <a:solidFill>
                  <a:schemeClr val="tx1">
                    <a:lumMod val="75000"/>
                    <a:lumOff val="25000"/>
                  </a:schemeClr>
                </a:solidFill>
                <a:cs typeface="Times New Roman" panose="02020603050405020304" pitchFamily="18" charset="0"/>
              </a:rPr>
              <a:t>nden</a:t>
            </a:r>
            <a:r>
              <a:rPr lang="tr-TR" sz="1400" dirty="0">
                <a:solidFill>
                  <a:schemeClr val="tx1">
                    <a:lumMod val="75000"/>
                    <a:lumOff val="25000"/>
                  </a:schemeClr>
                </a:solidFill>
                <a:cs typeface="Times New Roman" panose="02020603050405020304" pitchFamily="18" charset="0"/>
              </a:rPr>
              <a:t> </a:t>
            </a:r>
            <a:r>
              <a:rPr lang="tr-TR" sz="1400" b="1" dirty="0">
                <a:solidFill>
                  <a:schemeClr val="tx1">
                    <a:lumMod val="75000"/>
                    <a:lumOff val="25000"/>
                  </a:schemeClr>
                </a:solidFill>
                <a:cs typeface="Times New Roman" panose="02020603050405020304" pitchFamily="18" charset="0"/>
              </a:rPr>
              <a:t>online</a:t>
            </a:r>
            <a:r>
              <a:rPr lang="tr-TR" sz="1400" dirty="0">
                <a:solidFill>
                  <a:schemeClr val="tx1">
                    <a:lumMod val="75000"/>
                    <a:lumOff val="25000"/>
                  </a:schemeClr>
                </a:solidFill>
                <a:cs typeface="Times New Roman" panose="02020603050405020304" pitchFamily="18" charset="0"/>
              </a:rPr>
              <a:t> olarak yapacaklardır.</a:t>
            </a:r>
            <a:endParaRPr lang="tr-TR" sz="1400" b="1" dirty="0">
              <a:solidFill>
                <a:schemeClr val="tx1">
                  <a:lumMod val="75000"/>
                  <a:lumOff val="25000"/>
                </a:schemeClr>
              </a:solidFill>
              <a:cs typeface="Times New Roman" panose="02020603050405020304" pitchFamily="18" charset="0"/>
            </a:endParaRPr>
          </a:p>
          <a:p>
            <a:pPr marL="285750" indent="-285750">
              <a:spcBef>
                <a:spcPts val="600"/>
              </a:spcBef>
              <a:spcAft>
                <a:spcPts val="600"/>
              </a:spcAft>
              <a:buFont typeface="Wingdings" pitchFamily="2" charset="2"/>
              <a:buChar char="§"/>
            </a:pPr>
            <a:r>
              <a:rPr lang="tr-TR" sz="1400" b="1" dirty="0" err="1">
                <a:solidFill>
                  <a:schemeClr val="tx1">
                    <a:lumMod val="75000"/>
                    <a:lumOff val="25000"/>
                  </a:schemeClr>
                </a:solidFill>
                <a:cs typeface="Times New Roman" panose="02020603050405020304" pitchFamily="18" charset="0"/>
              </a:rPr>
              <a:t>OBS'de</a:t>
            </a:r>
            <a:r>
              <a:rPr lang="tr-TR" sz="1400" b="1" dirty="0">
                <a:solidFill>
                  <a:schemeClr val="tx1">
                    <a:lumMod val="75000"/>
                    <a:lumOff val="25000"/>
                  </a:schemeClr>
                </a:solidFill>
                <a:cs typeface="Times New Roman" panose="02020603050405020304" pitchFamily="18" charset="0"/>
              </a:rPr>
              <a:t> kullanıcı kaydı olan adaylar </a:t>
            </a:r>
            <a:r>
              <a:rPr lang="tr-TR" sz="1400" dirty="0" err="1">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OBS</a:t>
            </a:r>
            <a:r>
              <a:rPr lang="tr-TR" sz="1400" dirty="0" err="1">
                <a:solidFill>
                  <a:schemeClr val="tx1">
                    <a:lumMod val="75000"/>
                    <a:lumOff val="25000"/>
                  </a:schemeClr>
                </a:solidFill>
                <a:cs typeface="Times New Roman" panose="02020603050405020304" pitchFamily="18" charset="0"/>
              </a:rPr>
              <a:t>’ne</a:t>
            </a:r>
            <a:r>
              <a:rPr lang="tr-TR" sz="1400" dirty="0">
                <a:solidFill>
                  <a:schemeClr val="tx1">
                    <a:lumMod val="75000"/>
                    <a:lumOff val="25000"/>
                  </a:schemeClr>
                </a:solidFill>
                <a:cs typeface="Times New Roman" panose="02020603050405020304" pitchFamily="18" charset="0"/>
              </a:rPr>
              <a:t> giriş yaparak,</a:t>
            </a:r>
          </a:p>
          <a:p>
            <a:pPr marL="285750" indent="-285750">
              <a:spcBef>
                <a:spcPts val="600"/>
              </a:spcBef>
              <a:spcAft>
                <a:spcPts val="600"/>
              </a:spcAft>
              <a:buFont typeface="Wingdings" pitchFamily="2" charset="2"/>
              <a:buChar char="§"/>
            </a:pPr>
            <a:r>
              <a:rPr lang="tr-TR" sz="1400" b="1" dirty="0" err="1">
                <a:solidFill>
                  <a:schemeClr val="tx1">
                    <a:lumMod val="75000"/>
                    <a:lumOff val="25000"/>
                  </a:schemeClr>
                </a:solidFill>
                <a:cs typeface="Times New Roman" panose="02020603050405020304" pitchFamily="18" charset="0"/>
              </a:rPr>
              <a:t>OBS'de</a:t>
            </a:r>
            <a:r>
              <a:rPr lang="tr-TR" sz="1400" b="1" dirty="0">
                <a:solidFill>
                  <a:schemeClr val="tx1">
                    <a:lumMod val="75000"/>
                    <a:lumOff val="25000"/>
                  </a:schemeClr>
                </a:solidFill>
                <a:cs typeface="Times New Roman" panose="02020603050405020304" pitchFamily="18" charset="0"/>
              </a:rPr>
              <a:t> kullanıcı kaydı olmayan adaylar</a:t>
            </a:r>
            <a:r>
              <a:rPr lang="tr-TR" sz="1400" dirty="0">
                <a:solidFill>
                  <a:schemeClr val="tx1">
                    <a:lumMod val="75000"/>
                    <a:lumOff val="25000"/>
                  </a:schemeClr>
                </a:solidFill>
                <a:cs typeface="Times New Roman" panose="02020603050405020304" pitchFamily="18" charset="0"/>
              </a:rPr>
              <a:t> ise </a:t>
            </a:r>
            <a:r>
              <a:rPr lang="tr-TR" sz="1400" dirty="0">
                <a:solidFill>
                  <a:srgbClr val="C00000"/>
                </a:solidFill>
                <a:cs typeface="Times New Roman" panose="02020603050405020304" pitchFamily="18" charset="0"/>
              </a:rPr>
              <a:t>"</a:t>
            </a:r>
            <a:r>
              <a:rPr lang="tr-TR" sz="14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Kayıt Ol</a:t>
            </a:r>
            <a:r>
              <a:rPr lang="tr-TR" sz="1400" dirty="0">
                <a:solidFill>
                  <a:srgbClr val="C00000"/>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linki aracılığı ile kullanıcı adı ve şifresi alıp, </a:t>
            </a:r>
            <a:r>
              <a:rPr lang="tr-TR" sz="1400" dirty="0" err="1">
                <a:solidFill>
                  <a:schemeClr val="tx1">
                    <a:lumMod val="75000"/>
                    <a:lumOff val="25000"/>
                  </a:schemeClr>
                </a:solidFill>
                <a:cs typeface="Times New Roman" panose="02020603050405020304" pitchFamily="18" charset="0"/>
              </a:rPr>
              <a:t>OBS'ye</a:t>
            </a:r>
            <a:r>
              <a:rPr lang="tr-TR" sz="1400" dirty="0">
                <a:solidFill>
                  <a:schemeClr val="tx1">
                    <a:lumMod val="75000"/>
                    <a:lumOff val="25000"/>
                  </a:schemeClr>
                </a:solidFill>
                <a:cs typeface="Times New Roman" panose="02020603050405020304" pitchFamily="18" charset="0"/>
              </a:rPr>
              <a:t> giriş yaparak </a:t>
            </a:r>
            <a:r>
              <a:rPr lang="tr-TR" sz="1400" dirty="0">
                <a:solidFill>
                  <a:srgbClr val="C00000"/>
                </a:solidFill>
                <a:cs typeface="Times New Roman" panose="02020603050405020304" pitchFamily="18" charset="0"/>
              </a:rPr>
              <a:t>"Başvuru İşlemleri &amp; Kayıt Başvuruları" </a:t>
            </a:r>
            <a:r>
              <a:rPr lang="tr-TR" sz="1400" dirty="0">
                <a:solidFill>
                  <a:schemeClr val="tx1">
                    <a:lumMod val="75000"/>
                    <a:lumOff val="25000"/>
                  </a:schemeClr>
                </a:solidFill>
                <a:cs typeface="Times New Roman" panose="02020603050405020304" pitchFamily="18" charset="0"/>
              </a:rPr>
              <a:t>linki ile açılan sayfada yer alan </a:t>
            </a:r>
            <a:r>
              <a:rPr lang="tr-TR" sz="1400" dirty="0">
                <a:solidFill>
                  <a:srgbClr val="C00000"/>
                </a:solidFill>
                <a:cs typeface="Times New Roman" panose="02020603050405020304" pitchFamily="18" charset="0"/>
              </a:rPr>
              <a:t>"Lisansüstü Başvuru" </a:t>
            </a:r>
            <a:r>
              <a:rPr lang="tr-TR" sz="1400" dirty="0">
                <a:solidFill>
                  <a:schemeClr val="tx1">
                    <a:lumMod val="75000"/>
                    <a:lumOff val="25000"/>
                  </a:schemeClr>
                </a:solidFill>
                <a:cs typeface="Times New Roman" panose="02020603050405020304" pitchFamily="18" charset="0"/>
              </a:rPr>
              <a:t>başlığı aracılığı ile gerçekleştirebilirler. (Örnek başvuru sayfası aşağıda verilmiştir.) </a:t>
            </a:r>
          </a:p>
        </p:txBody>
      </p:sp>
      <p:pic>
        <p:nvPicPr>
          <p:cNvPr id="4" name="Resim 6">
            <a:extLst>
              <a:ext uri="{FF2B5EF4-FFF2-40B4-BE49-F238E27FC236}">
                <a16:creationId xmlns:a16="http://schemas.microsoft.com/office/drawing/2014/main" id="{70ED412D-E7EC-DC41-AB94-97B815215F76}"/>
              </a:ext>
            </a:extLst>
          </p:cNvPr>
          <p:cNvPicPr>
            <a:picLocks noChangeAspect="1"/>
          </p:cNvPicPr>
          <p:nvPr/>
        </p:nvPicPr>
        <p:blipFill rotWithShape="1">
          <a:blip r:embed="rId4">
            <a:extLst>
              <a:ext uri="{28A0092B-C50C-407E-A947-70E740481C1C}">
                <a14:useLocalDpi xmlns:a14="http://schemas.microsoft.com/office/drawing/2010/main" val="0"/>
              </a:ext>
            </a:extLst>
          </a:blip>
          <a:srcRect t="2539" r="1853" b="3805"/>
          <a:stretch/>
        </p:blipFill>
        <p:spPr>
          <a:xfrm>
            <a:off x="1648850" y="3610708"/>
            <a:ext cx="9616050" cy="2483849"/>
          </a:xfrm>
          <a:prstGeom prst="rect">
            <a:avLst/>
          </a:prstGeom>
        </p:spPr>
      </p:pic>
      <p:sp>
        <p:nvSpPr>
          <p:cNvPr id="5" name="Content Placeholder 2">
            <a:extLst>
              <a:ext uri="{FF2B5EF4-FFF2-40B4-BE49-F238E27FC236}">
                <a16:creationId xmlns:a16="http://schemas.microsoft.com/office/drawing/2014/main" id="{3BAE0BF9-8E8C-AC40-BAF7-C8D88988FA7D}"/>
              </a:ext>
            </a:extLst>
          </p:cNvPr>
          <p:cNvSpPr txBox="1">
            <a:spLocks/>
          </p:cNvSpPr>
          <p:nvPr/>
        </p:nvSpPr>
        <p:spPr>
          <a:xfrm>
            <a:off x="1648850" y="6094557"/>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tr-TR" sz="1400" i="1" dirty="0">
                <a:solidFill>
                  <a:schemeClr val="tx1">
                    <a:lumMod val="75000"/>
                    <a:lumOff val="25000"/>
                  </a:schemeClr>
                </a:solidFill>
                <a:cs typeface="Times New Roman" panose="02020603050405020304" pitchFamily="18" charset="0"/>
              </a:rPr>
              <a:t>Lisansüstü başvuru ve kayıt işlemleri için </a:t>
            </a:r>
            <a:r>
              <a:rPr lang="tr-TR" sz="1400" i="1"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tıklayınız</a:t>
            </a:r>
            <a:endParaRPr lang="tr-TR" sz="1400" i="1" dirty="0">
              <a:solidFill>
                <a:srgbClr val="C00000"/>
              </a:solidFill>
              <a:cs typeface="Times New Roman" panose="02020603050405020304" pitchFamily="18" charset="0"/>
            </a:endParaRPr>
          </a:p>
        </p:txBody>
      </p:sp>
      <p:graphicFrame>
        <p:nvGraphicFramePr>
          <p:cNvPr id="6" name="Tablo 4">
            <a:extLst>
              <a:ext uri="{FF2B5EF4-FFF2-40B4-BE49-F238E27FC236}">
                <a16:creationId xmlns:a16="http://schemas.microsoft.com/office/drawing/2014/main" id="{C2AD1AA8-67D8-4FE4-B627-295E2862001B}"/>
              </a:ext>
            </a:extLst>
          </p:cNvPr>
          <p:cNvGraphicFramePr>
            <a:graphicFrameLocks noGrp="1"/>
          </p:cNvGraphicFramePr>
          <p:nvPr/>
        </p:nvGraphicFramePr>
        <p:xfrm>
          <a:off x="2743200" y="6401531"/>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133270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F47C-802F-8047-99C4-C7AC210CD5B0}"/>
              </a:ext>
            </a:extLst>
          </p:cNvPr>
          <p:cNvSpPr>
            <a:spLocks noGrp="1"/>
          </p:cNvSpPr>
          <p:nvPr>
            <p:ph type="ctrTitle"/>
          </p:nvPr>
        </p:nvSpPr>
        <p:spPr>
          <a:xfrm>
            <a:off x="1648850" y="1533681"/>
            <a:ext cx="9570135" cy="385430"/>
          </a:xfrm>
        </p:spPr>
        <p:txBody>
          <a:bodyPr/>
          <a:lstStyle/>
          <a:p>
            <a:pPr algn="ctr"/>
            <a:r>
              <a:rPr lang="tr-TR" sz="1800" dirty="0"/>
              <a:t>Lisansüstü Kesin Kayıt İşlemleri</a:t>
            </a:r>
          </a:p>
        </p:txBody>
      </p:sp>
      <p:pic>
        <p:nvPicPr>
          <p:cNvPr id="6" name="Resim 5">
            <a:extLst>
              <a:ext uri="{FF2B5EF4-FFF2-40B4-BE49-F238E27FC236}">
                <a16:creationId xmlns:a16="http://schemas.microsoft.com/office/drawing/2014/main" id="{7C696DB3-EC67-40F7-8E78-12201F044509}"/>
              </a:ext>
            </a:extLst>
          </p:cNvPr>
          <p:cNvPicPr>
            <a:picLocks noChangeAspect="1"/>
          </p:cNvPicPr>
          <p:nvPr/>
        </p:nvPicPr>
        <p:blipFill rotWithShape="1">
          <a:blip r:embed="rId3"/>
          <a:srcRect b="9811"/>
          <a:stretch/>
        </p:blipFill>
        <p:spPr>
          <a:xfrm>
            <a:off x="1236784" y="1919111"/>
            <a:ext cx="9718431" cy="4435507"/>
          </a:xfrm>
          <a:prstGeom prst="rect">
            <a:avLst/>
          </a:prstGeom>
        </p:spPr>
      </p:pic>
      <p:graphicFrame>
        <p:nvGraphicFramePr>
          <p:cNvPr id="4" name="Tablo 4">
            <a:extLst>
              <a:ext uri="{FF2B5EF4-FFF2-40B4-BE49-F238E27FC236}">
                <a16:creationId xmlns:a16="http://schemas.microsoft.com/office/drawing/2014/main" id="{A1F2E6AB-EDCF-4E0D-97E8-73D17BC61E11}"/>
              </a:ext>
            </a:extLst>
          </p:cNvPr>
          <p:cNvGraphicFramePr>
            <a:graphicFrameLocks noGrp="1"/>
          </p:cNvGraphicFramePr>
          <p:nvPr>
            <p:extLst>
              <p:ext uri="{D42A27DB-BD31-4B8C-83A1-F6EECF244321}">
                <p14:modId xmlns:p14="http://schemas.microsoft.com/office/powerpoint/2010/main" val="3191599574"/>
              </p:ext>
            </p:extLst>
          </p:nvPr>
        </p:nvGraphicFramePr>
        <p:xfrm>
          <a:off x="2369917" y="6369208"/>
          <a:ext cx="8128000" cy="37084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993732107"/>
                    </a:ext>
                  </a:extLst>
                </a:gridCol>
              </a:tblGrid>
              <a:tr h="370840">
                <a:tc>
                  <a:txBody>
                    <a:bodyPr/>
                    <a:lstStyle/>
                    <a:p>
                      <a:pPr algn="ctr"/>
                      <a:r>
                        <a:rPr lang="tr-TR" dirty="0"/>
                        <a:t>« Köklü üniversite, Güçlü bilim, Parlak gelecek »</a:t>
                      </a:r>
                    </a:p>
                  </a:txBody>
                  <a:tcPr/>
                </a:tc>
                <a:extLst>
                  <a:ext uri="{0D108BD9-81ED-4DB2-BD59-A6C34878D82A}">
                    <a16:rowId xmlns:a16="http://schemas.microsoft.com/office/drawing/2014/main" val="3730214398"/>
                  </a:ext>
                </a:extLst>
              </a:tr>
            </a:tbl>
          </a:graphicData>
        </a:graphic>
      </p:graphicFrame>
    </p:spTree>
    <p:extLst>
      <p:ext uri="{BB962C8B-B14F-4D97-AF65-F5344CB8AC3E}">
        <p14:creationId xmlns:p14="http://schemas.microsoft.com/office/powerpoint/2010/main" val="2440310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ğulu Cam">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20609</TotalTime>
  <Words>3208</Words>
  <Application>Microsoft Office PowerPoint</Application>
  <PresentationFormat>Geniş ekran</PresentationFormat>
  <Paragraphs>389</Paragraphs>
  <Slides>37</Slides>
  <Notes>16</Notes>
  <HiddenSlides>0</HiddenSlides>
  <MMClips>1</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37</vt:i4>
      </vt:variant>
    </vt:vector>
  </HeadingPairs>
  <TitlesOfParts>
    <vt:vector size="49" baseType="lpstr">
      <vt:lpstr>Arial</vt:lpstr>
      <vt:lpstr>Avenir Next</vt:lpstr>
      <vt:lpstr>Avenir Next Demi Bold</vt:lpstr>
      <vt:lpstr>Calibri</vt:lpstr>
      <vt:lpstr>Calibri Light</vt:lpstr>
      <vt:lpstr>Century Gothic</vt:lpstr>
      <vt:lpstr>Helvetica Neue</vt:lpstr>
      <vt:lpstr>Helvetica Neue Light</vt:lpstr>
      <vt:lpstr>Helvetica Neue Medium</vt:lpstr>
      <vt:lpstr>Wingdings</vt:lpstr>
      <vt:lpstr>Office Theme</vt:lpstr>
      <vt:lpstr>1_Office Theme</vt:lpstr>
      <vt:lpstr>Lisansüstü Öğrenci Bilgi Rehberi</vt:lpstr>
      <vt:lpstr>Enstitümüz</vt:lpstr>
      <vt:lpstr>Yönetim</vt:lpstr>
      <vt:lpstr>PowerPoint Sunusu</vt:lpstr>
      <vt:lpstr>Ana Bilim Dalları ve Programlar</vt:lpstr>
      <vt:lpstr>PowerPoint Sunusu</vt:lpstr>
      <vt:lpstr>Lisansüstü Başvuru İşlemleri</vt:lpstr>
      <vt:lpstr>Lisansüstü Başvuru İşlemleri</vt:lpstr>
      <vt:lpstr>Lisansüstü Kesin Kayıt İşlemleri</vt:lpstr>
      <vt:lpstr>Lisansüstü Kesin Kayıt İşlemleri</vt:lpstr>
      <vt:lpstr>Danışman Ataması</vt:lpstr>
      <vt:lpstr>Bilimsel Hazırlık Programları</vt:lpstr>
      <vt:lpstr>Yüksek Lisans Ders Aşaması</vt:lpstr>
      <vt:lpstr>Kayıt Dondurma</vt:lpstr>
      <vt:lpstr>PowerPoint Sunusu</vt:lpstr>
      <vt:lpstr>Lisansüstü Etkinlikler Menüsü</vt:lpstr>
      <vt:lpstr>Lisansüstü Etkinlikler Menüsü</vt:lpstr>
      <vt:lpstr>Doktora Tez İzleme Komitesi Başvurusunda Kullanılacak Formlar</vt:lpstr>
      <vt:lpstr>Tezli Yüksek Lisans Tez Konusu Başvurusu</vt:lpstr>
      <vt:lpstr>Doktora Tez İzleme Komitesi Ara Raporlar</vt:lpstr>
      <vt:lpstr>Tezli Yüksek Lisans Tez Savunma Başvurusu</vt:lpstr>
      <vt:lpstr>Tezli Yüksek Lisans Mezuniyet İçin Teslim Edilmesi Gereken Formlar</vt:lpstr>
      <vt:lpstr>Akademik Kadro &amp; Tanışma</vt:lpstr>
      <vt:lpstr>Akademik Kadro &amp; Tanışma</vt:lpstr>
      <vt:lpstr>Akademik Kadro &amp; Tanışma</vt:lpstr>
      <vt:lpstr>Akademik Kadro &amp; Tanışma</vt:lpstr>
      <vt:lpstr>Tezli Yüksek Lisans</vt:lpstr>
      <vt:lpstr>Eğitim-Öğretim Mevzuatı</vt:lpstr>
      <vt:lpstr>Akademik Takvim</vt:lpstr>
      <vt:lpstr>Araştırma</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Olcme ve Degerlendirme</dc:title>
  <dc:creator>Microsoft Office User</dc:creator>
  <cp:lastModifiedBy>KSE KSE</cp:lastModifiedBy>
  <cp:revision>364</cp:revision>
  <cp:lastPrinted>2019-03-23T06:53:47Z</cp:lastPrinted>
  <dcterms:created xsi:type="dcterms:W3CDTF">2019-02-28T10:19:38Z</dcterms:created>
  <dcterms:modified xsi:type="dcterms:W3CDTF">2026-06-25T11:10:35Z</dcterms:modified>
</cp:coreProperties>
</file>