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928" r:id="rId2"/>
    <p:sldId id="904" r:id="rId3"/>
    <p:sldId id="910" r:id="rId4"/>
    <p:sldId id="795" r:id="rId5"/>
    <p:sldId id="911" r:id="rId6"/>
    <p:sldId id="790" r:id="rId7"/>
    <p:sldId id="793" r:id="rId8"/>
    <p:sldId id="777" r:id="rId9"/>
    <p:sldId id="912" r:id="rId10"/>
    <p:sldId id="927" r:id="rId11"/>
    <p:sldId id="799" r:id="rId12"/>
    <p:sldId id="813" r:id="rId13"/>
    <p:sldId id="800" r:id="rId14"/>
    <p:sldId id="827" r:id="rId15"/>
    <p:sldId id="913" r:id="rId16"/>
    <p:sldId id="914" r:id="rId17"/>
    <p:sldId id="915" r:id="rId18"/>
    <p:sldId id="916" r:id="rId19"/>
    <p:sldId id="810" r:id="rId20"/>
    <p:sldId id="874" r:id="rId21"/>
    <p:sldId id="803" r:id="rId22"/>
    <p:sldId id="811" r:id="rId23"/>
    <p:sldId id="806" r:id="rId24"/>
    <p:sldId id="779" r:id="rId25"/>
    <p:sldId id="801" r:id="rId26"/>
    <p:sldId id="805" r:id="rId27"/>
    <p:sldId id="814" r:id="rId28"/>
    <p:sldId id="781" r:id="rId29"/>
    <p:sldId id="815" r:id="rId30"/>
    <p:sldId id="844" r:id="rId31"/>
    <p:sldId id="926" r:id="rId32"/>
    <p:sldId id="865" r:id="rId33"/>
    <p:sldId id="876" r:id="rId34"/>
    <p:sldId id="918" r:id="rId35"/>
    <p:sldId id="867" r:id="rId36"/>
    <p:sldId id="919" r:id="rId37"/>
    <p:sldId id="920" r:id="rId38"/>
    <p:sldId id="921" r:id="rId39"/>
    <p:sldId id="868" r:id="rId40"/>
    <p:sldId id="851" r:id="rId41"/>
    <p:sldId id="922" r:id="rId42"/>
    <p:sldId id="923" r:id="rId43"/>
    <p:sldId id="816" r:id="rId44"/>
    <p:sldId id="924" r:id="rId45"/>
    <p:sldId id="887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UPG" id="{C8130E8E-487B-2C4E-9BD7-5A68EF27FFDF}">
          <p14:sldIdLst>
            <p14:sldId id="928"/>
            <p14:sldId id="904"/>
            <p14:sldId id="910"/>
            <p14:sldId id="795"/>
            <p14:sldId id="911"/>
            <p14:sldId id="790"/>
            <p14:sldId id="793"/>
            <p14:sldId id="777"/>
            <p14:sldId id="912"/>
            <p14:sldId id="927"/>
            <p14:sldId id="799"/>
            <p14:sldId id="813"/>
            <p14:sldId id="800"/>
            <p14:sldId id="827"/>
            <p14:sldId id="913"/>
            <p14:sldId id="914"/>
            <p14:sldId id="915"/>
            <p14:sldId id="916"/>
            <p14:sldId id="810"/>
            <p14:sldId id="874"/>
            <p14:sldId id="803"/>
            <p14:sldId id="811"/>
            <p14:sldId id="806"/>
            <p14:sldId id="779"/>
            <p14:sldId id="801"/>
            <p14:sldId id="805"/>
            <p14:sldId id="814"/>
            <p14:sldId id="781"/>
            <p14:sldId id="815"/>
            <p14:sldId id="844"/>
            <p14:sldId id="926"/>
            <p14:sldId id="865"/>
            <p14:sldId id="876"/>
            <p14:sldId id="918"/>
            <p14:sldId id="867"/>
            <p14:sldId id="919"/>
            <p14:sldId id="920"/>
            <p14:sldId id="921"/>
            <p14:sldId id="868"/>
            <p14:sldId id="851"/>
            <p14:sldId id="922"/>
            <p14:sldId id="923"/>
            <p14:sldId id="816"/>
            <p14:sldId id="924"/>
            <p14:sldId id="8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7FC"/>
    <a:srgbClr val="16AAA8"/>
    <a:srgbClr val="DAE3F3"/>
    <a:srgbClr val="7030A0"/>
    <a:srgbClr val="456990"/>
    <a:srgbClr val="C00000"/>
    <a:srgbClr val="404042"/>
    <a:srgbClr val="3172AE"/>
    <a:srgbClr val="117F7D"/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8" autoAdjust="0"/>
    <p:restoredTop sz="90436" autoAdjust="0"/>
  </p:normalViewPr>
  <p:slideViewPr>
    <p:cSldViewPr snapToGrid="0" snapToObjects="1">
      <p:cViewPr varScale="1">
        <p:scale>
          <a:sx n="96" d="100"/>
          <a:sy n="96" d="100"/>
        </p:scale>
        <p:origin x="1398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3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203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Dersler</c:v>
                </c:pt>
              </c:strCache>
            </c:strRef>
          </c:tx>
          <c:spPr>
            <a:solidFill>
              <a:srgbClr val="C00000"/>
            </a:solidFill>
          </c:spPr>
          <c:explosion val="42"/>
          <c:dPt>
            <c:idx val="0"/>
            <c:bubble3D val="0"/>
            <c:explosion val="9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413-EB4D-B0A5-107F2E612B8A}"/>
              </c:ext>
            </c:extLst>
          </c:dPt>
          <c:dPt>
            <c:idx val="1"/>
            <c:bubble3D val="0"/>
            <c:explosion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413-EB4D-B0A5-107F2E612B8A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413-EB4D-B0A5-107F2E612B8A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413-EB4D-B0A5-107F2E612B8A}"/>
              </c:ext>
            </c:extLst>
          </c:dPt>
          <c:dLbls>
            <c:dLbl>
              <c:idx val="0"/>
              <c:layout>
                <c:manualLayout>
                  <c:x val="-0.22876290358701773"/>
                  <c:y val="-7.5037306016423957E-2"/>
                </c:manualLayout>
              </c:layout>
              <c:tx>
                <c:rich>
                  <a:bodyPr/>
                  <a:lstStyle/>
                  <a:p>
                    <a:fld id="{F7F37E81-17BB-7C4A-9148-702437672C8E}" type="CATEGORYNAME">
                      <a:rPr lang="en-US" smtClean="0"/>
                      <a:pPr/>
                      <a:t>[KATEGORİ ADI]</a:t>
                    </a:fld>
                    <a:r>
                      <a:rPr lang="en-US" baseline="0" dirty="0"/>
                      <a:t> %</a:t>
                    </a:r>
                    <a:fld id="{176F7B69-50C1-9744-B84B-F37201576A81}" type="VALUE">
                      <a:rPr lang="en-US" baseline="0" smtClean="0"/>
                      <a:pPr/>
                      <a:t>[DEĞER]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413-EB4D-B0A5-107F2E612B8A}"/>
                </c:ext>
              </c:extLst>
            </c:dLbl>
            <c:dLbl>
              <c:idx val="1"/>
              <c:layout>
                <c:manualLayout>
                  <c:x val="0.23374560020958426"/>
                  <c:y val="6.6272529736182056E-2"/>
                </c:manualLayout>
              </c:layout>
              <c:tx>
                <c:rich>
                  <a:bodyPr/>
                  <a:lstStyle/>
                  <a:p>
                    <a:fld id="{6D11E676-3D00-4745-BBEC-5A348D261D29}" type="CATEGORYNAME">
                      <a:rPr lang="en-US" smtClean="0"/>
                      <a:pPr/>
                      <a:t>[KATEGORİ ADI]</a:t>
                    </a:fld>
                    <a:r>
                      <a:rPr lang="en-US" baseline="0" dirty="0"/>
                      <a:t> %</a:t>
                    </a:r>
                    <a:fld id="{412DBBBE-6D8F-F74C-8DDD-E8FE8025DE42}" type="VALUE">
                      <a:rPr lang="en-US" baseline="0" smtClean="0"/>
                      <a:pPr/>
                      <a:t>[DEĞER]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413-EB4D-B0A5-107F2E612B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Helvetica Neue Medium" panose="02000503000000020004" pitchFamily="2" charset="0"/>
                    <a:ea typeface="Helvetica Neue Medium" panose="02000503000000020004" pitchFamily="2" charset="0"/>
                    <a:cs typeface="Helvetica Neue Medium" panose="02000503000000020004" pitchFamily="2" charset="0"/>
                  </a:defRPr>
                </a:pPr>
                <a:endParaRPr lang="tr-T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2"/>
                <c:pt idx="0">
                  <c:v>Final</c:v>
                </c:pt>
                <c:pt idx="1">
                  <c:v>Vize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413-EB4D-B0A5-107F2E612B8A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DB772-7439-CA44-A629-6C001AC339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ED064-FBFC-BB49-AFF9-FCE54B2389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7379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E3B0F-A7CA-D947-BF42-5CA2A03C82F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CF8B0-938A-B940-827E-E11CB1E17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27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BB99D-2C92-6058-58C5-4FBB1B76A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9BCB9-69CA-5C03-ED22-E6D6857DE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71B673-9DB8-2F3E-FB5D-6B752ED98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Kapanış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A44C7-2248-7C34-EDB9-BDA732A341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6D261-4ACC-5E49-97C5-9D8FD2D9A3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81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75F45-0EA2-2487-6F8B-D9E58724C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9DFC74-8882-45A7-FD68-8E7CB8D06F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B44EFE-F864-AE6A-F52C-85DE4B373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70EA1-420D-8EF7-3532-AA435537A5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90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  <a:p>
            <a:pPr marL="347663" marR="0" lvl="0" indent="-33972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200" dirty="0">
                <a:solidFill>
                  <a:schemeClr val="tx1"/>
                </a:solidFill>
                <a:latin typeface="+mn-lt"/>
                <a:ea typeface="Helvetica Neue Light" panose="02000403000000020004" pitchFamily="2" charset="0"/>
                <a:cs typeface="Helvetica Neue" panose="02000503000000020004" pitchFamily="2" charset="0"/>
              </a:rPr>
              <a:t>Programın genel tanıtımı</a:t>
            </a:r>
            <a:endParaRPr lang="en-US" sz="1200" dirty="0">
              <a:solidFill>
                <a:schemeClr val="tx1"/>
              </a:solidFill>
              <a:latin typeface="+mn-lt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7663" marR="0" lvl="0" indent="-33972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200" dirty="0">
                <a:solidFill>
                  <a:schemeClr val="tx1"/>
                </a:solidFill>
                <a:latin typeface="+mn-lt"/>
                <a:ea typeface="Helvetica Neue Light" panose="02000403000000020004" pitchFamily="2" charset="0"/>
                <a:cs typeface="Helvetica Neue" panose="02000503000000020004" pitchFamily="2" charset="0"/>
              </a:rPr>
              <a:t>İstihdam olanakları </a:t>
            </a:r>
            <a:endParaRPr lang="en-US" sz="1200" dirty="0">
              <a:solidFill>
                <a:schemeClr val="tx1"/>
              </a:solidFill>
              <a:latin typeface="+mn-lt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7663" marR="0" lvl="0" indent="-33972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200" dirty="0">
                <a:solidFill>
                  <a:schemeClr val="tx1"/>
                </a:solidFill>
                <a:latin typeface="+mn-lt"/>
                <a:ea typeface="Helvetica Neue Light" panose="02000403000000020004" pitchFamily="2" charset="0"/>
                <a:cs typeface="Helvetica Neue" panose="02000503000000020004" pitchFamily="2" charset="0"/>
              </a:rPr>
              <a:t>Öğrencilere sunduğu olanaklar</a:t>
            </a:r>
            <a:endParaRPr lang="en-US" sz="1200" dirty="0">
              <a:solidFill>
                <a:schemeClr val="tx1"/>
              </a:solidFill>
              <a:latin typeface="+mn-lt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7663" marR="0" lvl="0" indent="-33972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200" dirty="0">
                <a:solidFill>
                  <a:schemeClr val="tx1"/>
                </a:solidFill>
                <a:latin typeface="+mn-lt"/>
                <a:ea typeface="Helvetica Neue Light" panose="02000403000000020004" pitchFamily="2" charset="0"/>
                <a:cs typeface="Helvetica Neue" panose="02000503000000020004" pitchFamily="2" charset="0"/>
              </a:rPr>
              <a:t>Anabilim dalındaki atölye, laboratuvar, stüdyo vb. gibi birimlerin gezilerek tanıtılması (Bu aşama, bilgilendirme toplantısının ardından danışmanlar tarafından gerçekleştirecektir)</a:t>
            </a:r>
            <a:endParaRPr lang="en-US" sz="1200" dirty="0">
              <a:solidFill>
                <a:schemeClr val="tx1"/>
              </a:solidFill>
              <a:latin typeface="+mn-lt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7663" marR="0" lvl="0" indent="-33972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200" dirty="0">
                <a:solidFill>
                  <a:schemeClr val="tx1"/>
                </a:solidFill>
                <a:latin typeface="+mn-lt"/>
                <a:ea typeface="Helvetica Neue Light" panose="02000403000000020004" pitchFamily="2" charset="0"/>
                <a:cs typeface="Helvetica Neue" panose="02000503000000020004" pitchFamily="2" charset="0"/>
              </a:rPr>
              <a:t>Birim Web sayfası ve işlevleri hakkında bilgilendirme.</a:t>
            </a:r>
            <a:endParaRPr lang="en-US" sz="1200" dirty="0">
              <a:solidFill>
                <a:schemeClr val="tx1"/>
              </a:solidFill>
              <a:latin typeface="+mn-lt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15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01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  <a:p>
            <a:endParaRPr lang="tr-TR" dirty="0"/>
          </a:p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56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01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tr-TR" sz="1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Öğretim elamanlarının kendisini tanıtması, ofis ve iletişim bilgilerinin/yollarının paylaşması (ofis saatleri, e-posta vb.) ve dersleri hakkında genel bilgiler sunması. </a:t>
            </a:r>
            <a:endParaRPr lang="en-US" sz="1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 sayısının uygun olduğu durumlarda öğrencilerin kendilerini tanıtması.</a:t>
            </a:r>
            <a:endParaRPr lang="en-US" sz="1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68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Danışmanın görevleri hakkında bilgi verilmesi.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6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>
                <a:solidFill>
                  <a:srgbClr val="000000"/>
                </a:solidFill>
                <a:latin typeface="+mn-lt"/>
                <a:ea typeface="Helvetica Neue Light" panose="02000403000000020004" pitchFamily="2" charset="0"/>
                <a:cs typeface="Helvetica Neue" panose="02000503000000020004" pitchFamily="2" charset="0"/>
              </a:rPr>
              <a:t>Her sınıf ya da şubenin danışmanının ilgili öğrencilere tanıtılması.</a:t>
            </a:r>
            <a:endParaRPr lang="en-US" sz="1200" dirty="0">
              <a:solidFill>
                <a:srgbClr val="000000"/>
              </a:solidFill>
              <a:latin typeface="+mn-lt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>
                <a:solidFill>
                  <a:srgbClr val="000000"/>
                </a:solidFill>
                <a:latin typeface="+mn-lt"/>
                <a:ea typeface="Helvetica Neue Light" panose="02000403000000020004" pitchFamily="2" charset="0"/>
                <a:cs typeface="Helvetica Neue" panose="02000503000000020004" pitchFamily="2" charset="0"/>
              </a:rPr>
              <a:t>Hangi durumlarda danışmanla iletişime geçileceği konusunda bilgilendirme.</a:t>
            </a:r>
            <a:endParaRPr lang="en-US" sz="1200" dirty="0">
              <a:solidFill>
                <a:srgbClr val="000000"/>
              </a:solidFill>
              <a:latin typeface="+mn-lt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>
                <a:solidFill>
                  <a:srgbClr val="000000"/>
                </a:solidFill>
                <a:latin typeface="+mn-lt"/>
                <a:ea typeface="Helvetica Neue Light" panose="02000403000000020004" pitchFamily="2" charset="0"/>
                <a:cs typeface="Helvetica Neue" panose="02000503000000020004" pitchFamily="2" charset="0"/>
              </a:rPr>
              <a:t>Danışmanların ofis saatleri ve iletişim kanalları hakkında açıklama.</a:t>
            </a:r>
            <a:endParaRPr lang="en-US" sz="1200" dirty="0">
              <a:solidFill>
                <a:srgbClr val="000000"/>
              </a:solidFill>
              <a:latin typeface="+mn-lt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43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Akademik Danışman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59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Akademik Danışman</a:t>
            </a:r>
            <a:endParaRPr lang="tr-TR" sz="1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Kimlik kartları hakkında bilgi verilmesi.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10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Akademik Danışman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59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effectLst/>
              <a:latin typeface="Aptos" panose="020B0004020202020204" pitchFamily="34" charset="0"/>
              <a:ea typeface="Calibri" panose="020F0502020204030204" pitchFamily="34" charset="0"/>
            </a:endParaRPr>
          </a:p>
          <a:p>
            <a:r>
              <a:rPr lang="tr-TR" sz="11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Bölüm/Anabilim dalı başkanı veya danışman tarafından müfredat ve eğitimle ilgili genel bilgilerin verilmesi.</a:t>
            </a:r>
            <a:endParaRPr lang="en-TR" sz="11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55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  <a:p>
            <a:r>
              <a:rPr lang="tr-TR" sz="1200" dirty="0">
                <a:effectLst/>
                <a:latin typeface="+mn-lt"/>
                <a:ea typeface="Calibri" panose="020F0502020204030204" pitchFamily="34" charset="0"/>
              </a:rPr>
              <a:t>(İlk yıl derslerinin tanıtılması)</a:t>
            </a:r>
            <a:r>
              <a:rPr lang="en-US" sz="1200" dirty="0">
                <a:effectLst/>
                <a:latin typeface="+mn-lt"/>
              </a:rPr>
              <a:t> </a:t>
            </a:r>
            <a:endParaRPr lang="en-TR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53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  <a:p>
            <a:r>
              <a:rPr lang="tr-TR" sz="1200" dirty="0">
                <a:effectLst/>
                <a:latin typeface="+mn-lt"/>
                <a:ea typeface="Calibri" panose="020F0502020204030204" pitchFamily="34" charset="0"/>
              </a:rPr>
              <a:t>(İlk yıl derslerinin tanıtılması)</a:t>
            </a:r>
            <a:r>
              <a:rPr lang="en-US" sz="1200" dirty="0">
                <a:effectLst/>
                <a:latin typeface="+mn-lt"/>
              </a:rPr>
              <a:t> </a:t>
            </a:r>
            <a:endParaRPr lang="en-TR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56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  <a:p>
            <a:r>
              <a:rPr lang="tr-TR" sz="1200" dirty="0">
                <a:effectLst/>
                <a:latin typeface="+mn-lt"/>
                <a:ea typeface="Calibri" panose="020F0502020204030204" pitchFamily="34" charset="0"/>
              </a:rPr>
              <a:t>(İlk yıl derslerinin tanıtılması)</a:t>
            </a:r>
            <a:r>
              <a:rPr lang="en-US" sz="1200" dirty="0">
                <a:effectLst/>
                <a:latin typeface="+mn-lt"/>
              </a:rPr>
              <a:t> </a:t>
            </a:r>
            <a:endParaRPr lang="en-TR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285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  <a:p>
            <a:r>
              <a:rPr lang="tr-TR" sz="1200" dirty="0">
                <a:effectLst/>
                <a:latin typeface="+mn-lt"/>
                <a:ea typeface="Calibri" panose="020F0502020204030204" pitchFamily="34" charset="0"/>
              </a:rPr>
              <a:t>(İlk yıl derslerinin tanıtılması)</a:t>
            </a:r>
            <a:r>
              <a:rPr lang="en-US" sz="1200" dirty="0">
                <a:effectLst/>
                <a:latin typeface="+mn-lt"/>
              </a:rPr>
              <a:t> </a:t>
            </a:r>
            <a:endParaRPr lang="en-TR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3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372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Sistemleri tanıtılması.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426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207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814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771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938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81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40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0363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966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Öğrencilerin animasyonu izletiniz ve</a:t>
            </a: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  <a:ea typeface="+mn-ea"/>
              </a:rPr>
              <a:t> </a:t>
            </a: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  <a:endParaRPr lang="tr-TR" sz="1200" dirty="0">
              <a:latin typeface="Aptos" panose="020B0004020202020204" pitchFamily="34" charset="0"/>
              <a:ea typeface="Helvetica Neue Light" panose="02000403000000020004" pitchFamily="2" charset="0"/>
            </a:endParaRPr>
          </a:p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482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Web sayfamızı tanıtılması.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970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Web sayfamızı tanıtılması.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732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524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281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077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658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006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641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7346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994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0" noProof="0" dirty="0">
                <a:solidFill>
                  <a:schemeClr val="tx1"/>
                </a:solidFill>
                <a:latin typeface="Aptos" panose="020B0004020202020204" pitchFamily="34" charset="0"/>
              </a:rPr>
              <a:t>ATA101 oryantasyon dersi hakkında bilgi verilmesi.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020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875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69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</a:p>
          <a:p>
            <a:r>
              <a:rPr lang="tr-TR" sz="1100" dirty="0">
                <a:latin typeface="Aptos" panose="020B0004020202020204" pitchFamily="34" charset="0"/>
              </a:rPr>
              <a:t>Soru cevap bölümü.</a:t>
            </a:r>
            <a:endParaRPr lang="en-TR" sz="11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714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1" noProof="0" dirty="0">
                <a:solidFill>
                  <a:schemeClr val="tx1"/>
                </a:solidFill>
                <a:latin typeface="+mn-lt"/>
              </a:rPr>
              <a:t>Sunucu: Bölüm/Anabilim Dalı Başkanı</a:t>
            </a:r>
          </a:p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379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BB99D-2C92-6058-58C5-4FBB1B76A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9BCB9-69CA-5C03-ED22-E6D6857DE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71B673-9DB8-2F3E-FB5D-6B752ED98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Kapanış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A44C7-2248-7C34-EDB9-BDA732A341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6D261-4ACC-5E49-97C5-9D8FD2D9A3A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44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page">
    <p:bg>
      <p:bgPr>
        <a:solidFill>
          <a:srgbClr val="201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670539" y="2610847"/>
            <a:ext cx="10879131" cy="1485992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5333" b="1" i="0" spc="0" baseline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r>
              <a:rPr lang="en-US" dirty="0"/>
              <a:t>Master Project</a:t>
            </a: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70539" y="4297866"/>
            <a:ext cx="10879131" cy="642349"/>
          </a:xfrm>
        </p:spPr>
        <p:txBody>
          <a:bodyPr anchor="ctr">
            <a:noAutofit/>
          </a:bodyPr>
          <a:lstStyle>
            <a:lvl1pPr marL="0" indent="0">
              <a:buNone/>
              <a:defRPr sz="3200" b="0" spc="0" baseline="0">
                <a:solidFill>
                  <a:srgbClr val="A6A6A6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pPr lvl="0"/>
            <a:r>
              <a:rPr lang="en-US" dirty="0"/>
              <a:t>School of Education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8AC109-1A10-CB40-9638-3BC799919A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19" t="33231" b="33460"/>
          <a:stretch/>
        </p:blipFill>
        <p:spPr>
          <a:xfrm>
            <a:off x="0" y="14068"/>
            <a:ext cx="6780628" cy="16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9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only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77C2D9-FD70-8E4D-BD31-F98435A7991B}"/>
              </a:ext>
            </a:extLst>
          </p:cNvPr>
          <p:cNvSpPr/>
          <p:nvPr userDrawn="1"/>
        </p:nvSpPr>
        <p:spPr>
          <a:xfrm>
            <a:off x="-139032" y="32033"/>
            <a:ext cx="568690" cy="6908593"/>
          </a:xfrm>
          <a:prstGeom prst="rect">
            <a:avLst/>
          </a:prstGeom>
          <a:solidFill>
            <a:srgbClr val="201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9E1F27-B4A2-B24B-B705-69B990026FB6}"/>
              </a:ext>
            </a:extLst>
          </p:cNvPr>
          <p:cNvSpPr/>
          <p:nvPr userDrawn="1"/>
        </p:nvSpPr>
        <p:spPr>
          <a:xfrm>
            <a:off x="-69516" y="-21388"/>
            <a:ext cx="12331032" cy="512342"/>
          </a:xfrm>
          <a:prstGeom prst="rect">
            <a:avLst/>
          </a:prstGeom>
          <a:solidFill>
            <a:srgbClr val="201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3389" y="490954"/>
            <a:ext cx="10244210" cy="1130545"/>
          </a:xfrm>
        </p:spPr>
        <p:txBody>
          <a:bodyPr>
            <a:noAutofit/>
          </a:bodyPr>
          <a:lstStyle>
            <a:lvl1pPr algn="ctr">
              <a:defRPr sz="2800" b="1" i="0" cap="none" spc="0">
                <a:solidFill>
                  <a:srgbClr val="404041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741335" y="472141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1033388" y="1674921"/>
            <a:ext cx="10244211" cy="5020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Tx/>
              <a:buNone/>
              <a:tabLst/>
              <a:defRPr sz="2400">
                <a:solidFill>
                  <a:srgbClr val="404041"/>
                </a:solidFill>
                <a:latin typeface="Century Gothic" panose="020B0502020202020204" pitchFamily="34" charset="0"/>
                <a:cs typeface="Arial"/>
              </a:defRPr>
            </a:lvl1pPr>
            <a:lvl2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2pPr>
            <a:lvl3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3pPr>
            <a:lvl4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4pPr>
            <a:lvl5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5pPr>
          </a:lstStyle>
          <a:p>
            <a:pPr marL="457178" marR="0" lvl="0" indent="-457178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98D911-37FD-2849-9B02-026FA857C0EF}"/>
              </a:ext>
            </a:extLst>
          </p:cNvPr>
          <p:cNvSpPr txBox="1"/>
          <p:nvPr userDrawn="1"/>
        </p:nvSpPr>
        <p:spPr>
          <a:xfrm>
            <a:off x="11228681" y="993423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/>
          <a:p>
            <a:pPr algn="l"/>
            <a:endParaRPr lang="en-US" sz="1067" b="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8" name="Resim 5">
            <a:extLst>
              <a:ext uri="{FF2B5EF4-FFF2-40B4-BE49-F238E27FC236}">
                <a16:creationId xmlns:a16="http://schemas.microsoft.com/office/drawing/2014/main" id="{D5F3628E-A447-F845-AA2B-5DC25C62F3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8427" t="33791" r="38341" b="33516"/>
          <a:stretch/>
        </p:blipFill>
        <p:spPr>
          <a:xfrm>
            <a:off x="-43526" y="31051"/>
            <a:ext cx="969257" cy="96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4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0160C-EB1D-8943-A23A-52F5F378E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47288D-C4DF-474B-BDB9-3F2FA52AF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51BE9-6E79-5A4F-A120-419BC7C86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20C4E-E52B-9A47-B19C-04631C1B7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D2E20-7333-744B-85E8-F47E08E24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3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311AB-8697-7D49-B904-24DA6C72F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E3D19-4E2A-7F40-B528-1F5B63079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9A258-D679-AA4A-BBCD-CE0E110AC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07E4D-558A-1140-B5B1-36E88D0E8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E5237-F4A9-4A43-83CB-96D76BCE0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13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076E-8231-1942-843D-B870B9AC7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DA872-07C4-7A4A-A62D-2F032D1FE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532EC-2EC4-904C-BE18-41FB91594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1C43C-1375-3247-9451-BE8125D4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7F901-270D-CE4E-AC30-FA41E7AB0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3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4D01E-FB0B-8349-B3D6-D556EB514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A695F-960F-5743-A7AB-8B31D68BA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5AEE0-12B0-304C-B6A6-CC420D4CD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25BE3-B84A-8C42-8255-594063245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93597-62E1-0042-940F-774F8FA78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1CD57E-338B-3B47-ADD4-6E24E6198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20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98042-40B1-AE4E-B796-E25CEC998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B69CE-5721-2048-88DE-1C68033EC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7C4697-F602-4746-AF27-41C34B079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B73F3F-49D1-8745-93AA-0B7A68D18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B4FC9C-5ACD-A849-81A6-73A045D23F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057366-4C3D-0949-9B42-4DC94BDFD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141895-3415-ED4C-BEC3-8535968BB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DF1EFC-8143-7A41-9ADF-27F81572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2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88406-D1FC-804A-B123-28DAC27B0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CAFEC7-BE99-5B41-947F-6C9F7EB0F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A36B2D-A1E2-0B42-8341-27BF929FA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CF3134-F4AF-024B-A164-8F6281CA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36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93288C-BC1B-2741-8005-F49BCD8CE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763DFD-9D16-1D46-BE1B-2A41902A6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A6452-3E59-AC46-B500-1B4480C3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82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89F9A-BA62-CE40-A0BD-431470889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9DA7C-13A3-764D-8428-2ECEF4DD2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1E4FB-716E-E74A-9DC0-5BEA6C58C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427-E906-AF46-98BD-CE5C3991F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A812B-8397-B842-AD3B-8B9FAF15E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5417A-D12E-3045-BFE8-55730B6ED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65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039D7-3166-8C4C-83D6-51DB4B105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3D28F2-D8AB-FA46-82FA-1FE6179C43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E19BD-4E60-6F45-919F-6E2AAB864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9F308-4B67-B549-88BC-88B4DE1E9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30340-2C6A-AC45-908B-875A7B1E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7F86D6-8CB2-594F-B6AA-596F721D9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98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DA609-82D4-2A4B-ADA5-1EAD2D0E1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AF5D09-F8AB-8C42-BE08-1F1D404D8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5693C-4D02-754E-989F-515620F08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9D593-115E-DC40-A61E-085A2343A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84C35-126E-6A4C-9435-8EAFDAF56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751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12A38A-D75B-094C-82BF-CF4209FA8F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383D1-C00E-804A-890F-785874C09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7429D-EE2E-5647-9C7D-150527122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4D2D0-9154-4541-849F-9FE930D66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5D7C2-5035-8D4C-9C91-B1B042510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4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E883E5-FD3E-CF44-A120-05A7D218D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5D53E-FAE9-7F4B-84A1-C287CF8EE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F7E64-B217-F64C-B974-22E24CDAA5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118B6-408D-8E46-9361-FC3A4D84A94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39E8A-43D1-5D40-ADBD-38DDF62CE4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21B4F-F186-CF43-B3C0-96CF24506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54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zidek.org.tr/akredite-program-listesi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tauni.edu.tr/tarim-makinalari-muhendisligi/akademik-danismanlik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birimler.atauni.edu.tr/ogrenci-isleri-daire-baskanligi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bs.atauni.edu.tr/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obs.atauni.edu.tr/moduller/dbp/eobs/icerik/anasayfa" TargetMode="External"/><Relationship Id="rId4" Type="http://schemas.openxmlformats.org/officeDocument/2006/relationships/hyperlink" Target="https://dbs.atauni.edu.tr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birimler.atauni.edu.tr/ogrenci-isleri-daire-baskanligi/ders-kayitlari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tauni.edu.tr/yuklemeler/19531f14d91bafbe2b3e251667833729.pdf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tauni.edu.tr/yuklemeler/6e0a4c585862367ce1fe9fc0de9921f4.pdf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jGpUAzWm_Y?feature=oembed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birimler.atauni.edu.tr/tarim-makinalari-muhendisligi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86781-0D70-4472-3493-03E4A5D9C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CFDA80-FBB1-C597-676B-D7FCEC9A6F0E}"/>
              </a:ext>
            </a:extLst>
          </p:cNvPr>
          <p:cNvSpPr/>
          <p:nvPr/>
        </p:nvSpPr>
        <p:spPr>
          <a:xfrm>
            <a:off x="1523674" y="1589314"/>
            <a:ext cx="10668326" cy="5268686"/>
          </a:xfrm>
          <a:prstGeom prst="rect">
            <a:avLst/>
          </a:prstGeom>
          <a:solidFill>
            <a:srgbClr val="201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15A10EF-D0B7-3D44-16A6-81AB17764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650" y="2651517"/>
            <a:ext cx="8715023" cy="148599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2026-2027 Eğitim-Öğretim Yılı</a:t>
            </a:r>
            <a:b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Birim Oryantasyon Programı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7944783-A03D-2738-D97F-B1099D05BF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59650" y="4612965"/>
            <a:ext cx="8454124" cy="130684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tr-TR" sz="24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Ziraat Fakültesi</a:t>
            </a:r>
          </a:p>
          <a:p>
            <a:pPr>
              <a:spcBef>
                <a:spcPts val="600"/>
              </a:spcBef>
            </a:pPr>
            <a:r>
              <a:rPr lang="tr-TR" sz="24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Tarım Makinaları ve Teknolojileri Mühendisliği Bölümü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04E6BA-00D0-94D8-0361-78C569549917}"/>
              </a:ext>
            </a:extLst>
          </p:cNvPr>
          <p:cNvSpPr txBox="1"/>
          <p:nvPr/>
        </p:nvSpPr>
        <p:spPr>
          <a:xfrm>
            <a:off x="971227" y="80591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/>
          <a:p>
            <a:pPr algn="l"/>
            <a:endParaRPr lang="en-US" sz="1067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5688DB-0C13-4F86-00AB-D22AA1A02A91}"/>
              </a:ext>
            </a:extLst>
          </p:cNvPr>
          <p:cNvCxnSpPr/>
          <p:nvPr/>
        </p:nvCxnSpPr>
        <p:spPr>
          <a:xfrm>
            <a:off x="2359650" y="4344570"/>
            <a:ext cx="871502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1364378-35E0-B82D-26FB-8F4FB18C9FA1}"/>
              </a:ext>
            </a:extLst>
          </p:cNvPr>
          <p:cNvSpPr/>
          <p:nvPr/>
        </p:nvSpPr>
        <p:spPr>
          <a:xfrm>
            <a:off x="1719943" y="132203"/>
            <a:ext cx="5562600" cy="12383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262981-7F10-CF85-00C2-E8B63DD16141}"/>
              </a:ext>
            </a:extLst>
          </p:cNvPr>
          <p:cNvSpPr txBox="1"/>
          <p:nvPr/>
        </p:nvSpPr>
        <p:spPr>
          <a:xfrm>
            <a:off x="1338943" y="-435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4E399A-AF31-59D1-9F34-3B7B96EEBE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9" t="33231" b="33460"/>
          <a:stretch/>
        </p:blipFill>
        <p:spPr>
          <a:xfrm>
            <a:off x="0" y="14068"/>
            <a:ext cx="6780628" cy="16525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E832C3-2BAF-7662-97AC-7E177A84BD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3786" b="32051"/>
          <a:stretch/>
        </p:blipFill>
        <p:spPr>
          <a:xfrm>
            <a:off x="10091102" y="840275"/>
            <a:ext cx="1445344" cy="334916"/>
          </a:xfrm>
          <a:prstGeom prst="rect">
            <a:avLst/>
          </a:prstGeom>
        </p:spPr>
      </p:pic>
      <p:pic>
        <p:nvPicPr>
          <p:cNvPr id="13" name="Resim 9">
            <a:extLst>
              <a:ext uri="{FF2B5EF4-FFF2-40B4-BE49-F238E27FC236}">
                <a16:creationId xmlns:a16="http://schemas.microsoft.com/office/drawing/2014/main" id="{28A36B86-949B-A03B-27B1-9AF0578C50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1" r="3441"/>
          <a:stretch/>
        </p:blipFill>
        <p:spPr>
          <a:xfrm>
            <a:off x="10091102" y="242847"/>
            <a:ext cx="1445344" cy="63068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882184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7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A4A4CB-2E0E-7D67-AE9D-466DCC790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72603C22-940B-17B9-8896-400EE6BF813E}"/>
              </a:ext>
            </a:extLst>
          </p:cNvPr>
          <p:cNvSpPr txBox="1">
            <a:spLocks/>
          </p:cNvSpPr>
          <p:nvPr/>
        </p:nvSpPr>
        <p:spPr>
          <a:xfrm>
            <a:off x="1102967" y="1394705"/>
            <a:ext cx="9986065" cy="1130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spc="0">
                <a:solidFill>
                  <a:srgbClr val="404041"/>
                </a:solidFill>
                <a:latin typeface="Century Gothic" panose="020B0502020202020204" pitchFamily="34" charset="0"/>
                <a:ea typeface="+mj-ea"/>
                <a:cs typeface="Arial"/>
              </a:defRPr>
            </a:lvl1pPr>
          </a:lstStyle>
          <a:p>
            <a:pPr algn="l"/>
            <a:endParaRPr lang="tr-TR" sz="4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FA472D-E6B6-C8BB-AADD-CD7FAC070D7F}"/>
              </a:ext>
            </a:extLst>
          </p:cNvPr>
          <p:cNvSpPr txBox="1"/>
          <p:nvPr/>
        </p:nvSpPr>
        <p:spPr>
          <a:xfrm>
            <a:off x="1102967" y="2730909"/>
            <a:ext cx="407573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Program Tanıtımı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Akademik Kadro &amp; Tanışma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Akademik Danışman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Müfredat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Soru-Cevap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Anket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9BEE9A-5732-B459-B65D-5522F12756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3" t="3165" r="2132" b="3166"/>
          <a:stretch/>
        </p:blipFill>
        <p:spPr>
          <a:xfrm>
            <a:off x="5625297" y="490954"/>
            <a:ext cx="6566703" cy="649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3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Program Tanıtımı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6F932DDC-30D4-9BA9-ED58-5D1B09F78F54}"/>
              </a:ext>
            </a:extLst>
          </p:cNvPr>
          <p:cNvGraphicFramePr>
            <a:graphicFrameLocks noGrp="1"/>
          </p:cNvGraphicFramePr>
          <p:nvPr/>
        </p:nvGraphicFramePr>
        <p:xfrm>
          <a:off x="7397286" y="1854538"/>
          <a:ext cx="4011403" cy="13335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3286">
                  <a:extLst>
                    <a:ext uri="{9D8B030D-6E8A-4147-A177-3AD203B41FA5}">
                      <a16:colId xmlns:a16="http://schemas.microsoft.com/office/drawing/2014/main" val="799960126"/>
                    </a:ext>
                  </a:extLst>
                </a:gridCol>
                <a:gridCol w="2868117">
                  <a:extLst>
                    <a:ext uri="{9D8B030D-6E8A-4147-A177-3AD203B41FA5}">
                      <a16:colId xmlns:a16="http://schemas.microsoft.com/office/drawing/2014/main" val="2838800866"/>
                    </a:ext>
                  </a:extLst>
                </a:gridCol>
              </a:tblGrid>
              <a:tr h="461861">
                <a:tc gridSpan="2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i="0" kern="120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Program Bilgisi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1D5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b="1" kern="12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1D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950043"/>
                  </a:ext>
                </a:extLst>
              </a:tr>
              <a:tr h="461861">
                <a:tc>
                  <a:txBody>
                    <a:bodyPr/>
                    <a:lstStyle/>
                    <a:p>
                      <a:pPr marL="0" marR="0" indent="0" algn="ctr" defTabSz="609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lang="tr-TR" sz="1200" b="0" i="0" kern="120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Eğitim Dili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2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%100 Türkçe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200876"/>
                  </a:ext>
                </a:extLst>
              </a:tr>
              <a:tr h="4098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200" b="0" i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Eğitim Süresi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2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8 yarıyıl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480870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AB417C2-590B-65C0-981D-85313490A2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131030"/>
              </p:ext>
            </p:extLst>
          </p:nvPr>
        </p:nvGraphicFramePr>
        <p:xfrm>
          <a:off x="7397286" y="3429000"/>
          <a:ext cx="4011403" cy="27988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5058">
                  <a:extLst>
                    <a:ext uri="{9D8B030D-6E8A-4147-A177-3AD203B41FA5}">
                      <a16:colId xmlns:a16="http://schemas.microsoft.com/office/drawing/2014/main" val="799960126"/>
                    </a:ext>
                  </a:extLst>
                </a:gridCol>
                <a:gridCol w="2786345">
                  <a:extLst>
                    <a:ext uri="{9D8B030D-6E8A-4147-A177-3AD203B41FA5}">
                      <a16:colId xmlns:a16="http://schemas.microsoft.com/office/drawing/2014/main" val="2838800866"/>
                    </a:ext>
                  </a:extLst>
                </a:gridCol>
              </a:tblGrid>
              <a:tr h="475731">
                <a:tc gridSpan="2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i="0" noProof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İletişim Bilgileri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1D5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Next" panose="020B05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34878"/>
                  </a:ext>
                </a:extLst>
              </a:tr>
              <a:tr h="547503"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İletişim Sorumlusu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tr-TR" sz="1200" b="0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Prof. Dr. Yıldıran Yıldırım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559501"/>
                  </a:ext>
                </a:extLst>
              </a:tr>
              <a:tr h="687476"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Adres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tr-TR" sz="1200" b="0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Atatürk Üniversitesi, Ziraat Fakültesi, Tarım Makinaları ve Teknolojileri Mühendisliği Bölümü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200876"/>
                  </a:ext>
                </a:extLst>
              </a:tr>
              <a:tr h="493267"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e-posta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tr-TR" sz="1200" b="0" i="0" u="none" kern="1200" dirty="0">
                          <a:solidFill>
                            <a:srgbClr val="0563C1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yildiran@atauni.edu.tr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480870"/>
                  </a:ext>
                </a:extLst>
              </a:tr>
              <a:tr h="459376"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Telefon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tr-TR" sz="1200" b="0" i="0" u="non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+90 442 231 25 50</a:t>
                      </a:r>
                      <a:endParaRPr lang="tr-TR" sz="1200" b="0" i="0" u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01891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5F7086A-0D6A-06BF-55C5-DE0587000DE5}"/>
              </a:ext>
            </a:extLst>
          </p:cNvPr>
          <p:cNvSpPr txBox="1"/>
          <p:nvPr/>
        </p:nvSpPr>
        <p:spPr>
          <a:xfrm>
            <a:off x="1715871" y="1806043"/>
            <a:ext cx="495806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Tarım Makinaları Anabilim Dalında </a:t>
            </a:r>
            <a:r>
              <a:rPr lang="tr-T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Tarım Makinaları ve Teknolojileri Mühendisliği  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programı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yürütülmektedir.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Programlarda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temel mühendislik dersleri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,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meslek bilgisi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,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genel kültür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ve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uygulama derslerine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yer verilmektedir.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Dersler teorik ve uygulamalı olarak yürütülmektedir.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Tarım Makinaları ve Teknolojileri Mühendisliği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programını tüm gereksinimlerini yerine getirerek başarı ile tamamlayan mezunlar </a:t>
            </a:r>
            <a:r>
              <a:rPr lang="tr-T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Tarım Makinaları ve Teknolojileri Mühendisliği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alanında lisans derecesi alırlar.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Programın tüm gereksinimlerini yerine getirerek başarı ile tamamlayan mezunlar </a:t>
            </a:r>
            <a:r>
              <a:rPr lang="tr-TR" sz="1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Ziraat Mühendisi unvanı </a:t>
            </a:r>
            <a:r>
              <a:rPr lang="tr-TR" sz="16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alırlar.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39898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2026 Kontenjan, Yerleştirme ve Kayıt İstatistikleri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9E5C8A0-B7B0-8889-637D-71532B8B4E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224645"/>
              </p:ext>
            </p:extLst>
          </p:nvPr>
        </p:nvGraphicFramePr>
        <p:xfrm>
          <a:off x="1542932" y="1759054"/>
          <a:ext cx="8230728" cy="4009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4276">
                  <a:extLst>
                    <a:ext uri="{9D8B030D-6E8A-4147-A177-3AD203B41FA5}">
                      <a16:colId xmlns:a16="http://schemas.microsoft.com/office/drawing/2014/main" val="2299514016"/>
                    </a:ext>
                  </a:extLst>
                </a:gridCol>
                <a:gridCol w="1646613">
                  <a:extLst>
                    <a:ext uri="{9D8B030D-6E8A-4147-A177-3AD203B41FA5}">
                      <a16:colId xmlns:a16="http://schemas.microsoft.com/office/drawing/2014/main" val="1525931665"/>
                    </a:ext>
                  </a:extLst>
                </a:gridCol>
                <a:gridCol w="1646613">
                  <a:extLst>
                    <a:ext uri="{9D8B030D-6E8A-4147-A177-3AD203B41FA5}">
                      <a16:colId xmlns:a16="http://schemas.microsoft.com/office/drawing/2014/main" val="2077092850"/>
                    </a:ext>
                  </a:extLst>
                </a:gridCol>
                <a:gridCol w="1646613">
                  <a:extLst>
                    <a:ext uri="{9D8B030D-6E8A-4147-A177-3AD203B41FA5}">
                      <a16:colId xmlns:a16="http://schemas.microsoft.com/office/drawing/2014/main" val="284225198"/>
                    </a:ext>
                  </a:extLst>
                </a:gridCol>
                <a:gridCol w="1646613">
                  <a:extLst>
                    <a:ext uri="{9D8B030D-6E8A-4147-A177-3AD203B41FA5}">
                      <a16:colId xmlns:a16="http://schemas.microsoft.com/office/drawing/2014/main" val="2708910946"/>
                    </a:ext>
                  </a:extLst>
                </a:gridCol>
              </a:tblGrid>
              <a:tr h="1265978">
                <a:tc>
                  <a:txBody>
                    <a:bodyPr/>
                    <a:lstStyle/>
                    <a:p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Kontenjan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Yerleşen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Yerleşme</a:t>
                      </a: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Oranı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Kesin</a:t>
                      </a: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Kayıt</a:t>
                      </a: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Yaptıran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21152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Genel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2286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30</a:t>
                      </a:r>
                      <a:endParaRPr lang="en-US" sz="20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30</a:t>
                      </a:r>
                      <a:endParaRPr lang="en-US" sz="20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%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r-TR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31</a:t>
                      </a:r>
                      <a:endParaRPr lang="en-US" sz="20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5462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Okul</a:t>
                      </a: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Birincisi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2286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1</a:t>
                      </a:r>
                      <a:endParaRPr lang="en-US" sz="20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1</a:t>
                      </a:r>
                      <a:endParaRPr lang="en-US" sz="20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409938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Toplam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2286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31</a:t>
                      </a:r>
                      <a:endParaRPr lang="en-US" sz="20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31</a:t>
                      </a:r>
                      <a:endParaRPr lang="en-US" sz="20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2459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174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Program Öğrenci İstatistikleri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6E9109B0-56C2-2D9D-A335-BA373174F3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661188"/>
              </p:ext>
            </p:extLst>
          </p:nvPr>
        </p:nvGraphicFramePr>
        <p:xfrm>
          <a:off x="1542933" y="1621499"/>
          <a:ext cx="5527385" cy="3778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030">
                  <a:extLst>
                    <a:ext uri="{9D8B030D-6E8A-4147-A177-3AD203B41FA5}">
                      <a16:colId xmlns:a16="http://schemas.microsoft.com/office/drawing/2014/main" val="799960126"/>
                    </a:ext>
                  </a:extLst>
                </a:gridCol>
                <a:gridCol w="3839355">
                  <a:extLst>
                    <a:ext uri="{9D8B030D-6E8A-4147-A177-3AD203B41FA5}">
                      <a16:colId xmlns:a16="http://schemas.microsoft.com/office/drawing/2014/main" val="2838800866"/>
                    </a:ext>
                  </a:extLst>
                </a:gridCol>
              </a:tblGrid>
              <a:tr h="548640">
                <a:tc gridSpan="2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noProof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Öğrenci Sayıları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1D5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Next" panose="020B05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34878"/>
                  </a:ext>
                </a:extLst>
              </a:tr>
              <a:tr h="813996"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1. Sınıf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200876"/>
                  </a:ext>
                </a:extLst>
              </a:tr>
              <a:tr h="844003"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2. Sınıf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480870"/>
                  </a:ext>
                </a:extLst>
              </a:tr>
              <a:tr h="786011"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3. Sınıf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018913"/>
                  </a:ext>
                </a:extLst>
              </a:tr>
              <a:tr h="786011"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4. Sınıf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51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966286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29311F4-E5CD-8D90-4735-C1EBACDACC88}"/>
              </a:ext>
            </a:extLst>
          </p:cNvPr>
          <p:cNvSpPr txBox="1"/>
          <p:nvPr/>
        </p:nvSpPr>
        <p:spPr>
          <a:xfrm>
            <a:off x="7857342" y="2321004"/>
            <a:ext cx="316211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tr-TR" sz="1600" dirty="0">
                <a:solidFill>
                  <a:srgbClr val="C00000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AKREDİTE PROGRAM !</a:t>
            </a:r>
          </a:p>
          <a:p>
            <a:pPr algn="l">
              <a:spcAft>
                <a:spcPts val="600"/>
              </a:spcAft>
            </a:pPr>
            <a:r>
              <a:rPr lang="tr-TR" sz="1600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Bu program </a:t>
            </a:r>
            <a:r>
              <a:rPr lang="tr-TR" sz="1600" b="0" i="0" dirty="0">
                <a:solidFill>
                  <a:srgbClr val="100A55"/>
                </a:solidFill>
                <a:effectLst/>
                <a:latin typeface="Helvetica" pitchFamily="2" charset="0"/>
              </a:rPr>
              <a:t>Ziraat Fakülteleri Eğitim Programları Değerlendirme ve akreditasyon Derneği </a:t>
            </a:r>
            <a:r>
              <a:rPr lang="tr-TR" sz="1600" b="0" i="0" u="none" strike="noStrike" dirty="0">
                <a:solidFill>
                  <a:srgbClr val="007BFF"/>
                </a:solidFill>
                <a:effectLst/>
                <a:latin typeface="Helvetica" pitchFamily="2" charset="0"/>
                <a:hlinkClick r:id="rId3"/>
              </a:rPr>
              <a:t>(ZİDEK)</a:t>
            </a:r>
            <a:r>
              <a:rPr lang="tr-TR" sz="1600" b="0" i="0" dirty="0">
                <a:solidFill>
                  <a:srgbClr val="100A55"/>
                </a:solidFill>
                <a:effectLst/>
                <a:latin typeface="Helvetica" pitchFamily="2" charset="0"/>
              </a:rPr>
              <a:t> tarafından iki yıl süre ile akredite edilmiştir. </a:t>
            </a:r>
            <a:r>
              <a:rPr lang="tr-TR" sz="1600" dirty="0">
                <a:solidFill>
                  <a:srgbClr val="333333"/>
                </a:solidFill>
                <a:latin typeface="Helvetica Neue" panose="02000503000000020004" pitchFamily="2" charset="0"/>
              </a:rPr>
              <a:t>Detaylı bilgi için </a:t>
            </a:r>
            <a:r>
              <a:rPr lang="tr-TR" sz="1600" dirty="0">
                <a:solidFill>
                  <a:srgbClr val="333333"/>
                </a:solidFill>
                <a:latin typeface="Helvetica Neue" panose="02000503000000020004" pitchFamily="2" charset="0"/>
                <a:hlinkClick r:id="rId3"/>
              </a:rPr>
              <a:t>https://zidek.org.tr/akredite-program-listesi/ </a:t>
            </a:r>
            <a:r>
              <a:rPr lang="tr-TR" sz="1600" dirty="0">
                <a:solidFill>
                  <a:srgbClr val="333333"/>
                </a:solidFill>
                <a:latin typeface="Helvetica Neue" panose="02000503000000020004" pitchFamily="2" charset="0"/>
              </a:rPr>
              <a:t>sayfasını ziyaret ediniz.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8F35768-F9A0-0646-BB7B-D70B2B32F8EB}"/>
              </a:ext>
            </a:extLst>
          </p:cNvPr>
          <p:cNvSpPr txBox="1"/>
          <p:nvPr/>
        </p:nvSpPr>
        <p:spPr>
          <a:xfrm>
            <a:off x="4306625" y="5510456"/>
            <a:ext cx="166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TOPLAM=205 </a:t>
            </a:r>
          </a:p>
        </p:txBody>
      </p:sp>
    </p:spTree>
    <p:extLst>
      <p:ext uri="{BB962C8B-B14F-4D97-AF65-F5344CB8AC3E}">
        <p14:creationId xmlns:p14="http://schemas.microsoft.com/office/powerpoint/2010/main" val="1782956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Temel Kavramlar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402E68-4DBB-9243-AC2B-7553B5D80AC0}"/>
              </a:ext>
            </a:extLst>
          </p:cNvPr>
          <p:cNvSpPr txBox="1"/>
          <p:nvPr/>
        </p:nvSpPr>
        <p:spPr>
          <a:xfrm>
            <a:off x="4752964" y="1934906"/>
            <a:ext cx="6092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Anabilim dalının eğitim-öğretim ve araştırmalarından ve anabilim dalıyla ilgili her türlü faaliyetin düzenli ve verimli olarak yürütülmesinden sorumlu yöneticidir.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5F898C-F89D-D84C-99ED-E05E44F612E3}"/>
              </a:ext>
            </a:extLst>
          </p:cNvPr>
          <p:cNvSpPr txBox="1"/>
          <p:nvPr/>
        </p:nvSpPr>
        <p:spPr>
          <a:xfrm>
            <a:off x="4752963" y="3241894"/>
            <a:ext cx="4975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Yükseköğretim kurumlarında görevli profesör, doçent ve doktor öğretim üyeleridir.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3702DB-8616-2B46-936E-C41B066CE70D}"/>
              </a:ext>
            </a:extLst>
          </p:cNvPr>
          <p:cNvSpPr txBox="1"/>
          <p:nvPr/>
        </p:nvSpPr>
        <p:spPr>
          <a:xfrm>
            <a:off x="4752963" y="4476824"/>
            <a:ext cx="5896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Yükseköğretim kurumlarında okutulan dersleri vermek, uygulama yapmak veya yaptırmakla yükümlü olan öğretim elemanıdır.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534442-596B-4641-AB9B-4D570A426435}"/>
              </a:ext>
            </a:extLst>
          </p:cNvPr>
          <p:cNvSpPr txBox="1"/>
          <p:nvPr/>
        </p:nvSpPr>
        <p:spPr>
          <a:xfrm>
            <a:off x="4752963" y="5587100"/>
            <a:ext cx="6266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Yükseköğretim kurumlarında yapılan araştırma, inceleme ve deneylerde yardımcı olan ve yetkili organlarca verilen ilgili diğer görevleri yapan öğretim üyesi yardımcılarıdır.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193F9CF9-06BB-9243-9E78-0E49DFEC042F}"/>
              </a:ext>
            </a:extLst>
          </p:cNvPr>
          <p:cNvSpPr/>
          <p:nvPr/>
        </p:nvSpPr>
        <p:spPr>
          <a:xfrm>
            <a:off x="1774157" y="1934906"/>
            <a:ext cx="2550047" cy="728893"/>
          </a:xfrm>
          <a:prstGeom prst="roundRect">
            <a:avLst/>
          </a:prstGeom>
          <a:solidFill>
            <a:srgbClr val="4F9450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Anabilim Dalı Başkanı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DE652CE-CB5C-9A4B-BA8B-5D9E5E6CFB65}"/>
              </a:ext>
            </a:extLst>
          </p:cNvPr>
          <p:cNvSpPr/>
          <p:nvPr/>
        </p:nvSpPr>
        <p:spPr>
          <a:xfrm>
            <a:off x="1774156" y="3169836"/>
            <a:ext cx="2550047" cy="72889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lvl="0" algn="ctr"/>
            <a:r>
              <a:rPr lang="tr-TR" sz="1600" dirty="0">
                <a:solidFill>
                  <a:prstClr val="white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Öğretim Üyeleri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B963C7E8-EF75-B746-B293-5D8114268F08}"/>
              </a:ext>
            </a:extLst>
          </p:cNvPr>
          <p:cNvSpPr/>
          <p:nvPr/>
        </p:nvSpPr>
        <p:spPr>
          <a:xfrm>
            <a:off x="1774156" y="4404766"/>
            <a:ext cx="2550047" cy="7288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Öğretim Görevlileri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13B5F8F2-DB75-3D43-977A-2C94AF2C3310}"/>
              </a:ext>
            </a:extLst>
          </p:cNvPr>
          <p:cNvSpPr/>
          <p:nvPr/>
        </p:nvSpPr>
        <p:spPr>
          <a:xfrm>
            <a:off x="1774156" y="5638153"/>
            <a:ext cx="2550047" cy="72889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Araştırma Görevlileri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88AE6E-B34C-3040-9126-E23318597467}"/>
              </a:ext>
            </a:extLst>
          </p:cNvPr>
          <p:cNvSpPr/>
          <p:nvPr/>
        </p:nvSpPr>
        <p:spPr>
          <a:xfrm flipV="1">
            <a:off x="1542932" y="2915116"/>
            <a:ext cx="9438111" cy="640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18396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Akademik Kadro &amp; Tanışma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56B9D-52F8-459C-B69C-7611BCEF86B1}"/>
              </a:ext>
            </a:extLst>
          </p:cNvPr>
          <p:cNvSpPr txBox="1"/>
          <p:nvPr/>
        </p:nvSpPr>
        <p:spPr>
          <a:xfrm>
            <a:off x="1701333" y="3248251"/>
            <a:ext cx="566051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Prof. Dr. Mustafa Gökalp Boydaş (Bölüm Başkan Yardımcısı)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D25579-C9EB-88A3-E7F6-90352D440AE4}"/>
              </a:ext>
            </a:extLst>
          </p:cNvPr>
          <p:cNvSpPr txBox="1"/>
          <p:nvPr/>
        </p:nvSpPr>
        <p:spPr>
          <a:xfrm>
            <a:off x="1701334" y="4803438"/>
            <a:ext cx="4064984" cy="834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Arş. Gör. Dr. Mustafa Çomaklı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endParaRPr lang="tr-TR" sz="1600" dirty="0">
              <a:solidFill>
                <a:srgbClr val="40404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Arş. Gör. Dr. Muhammed Hakan Özdemir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D22690-A1BE-E8DC-52E3-57C05304E71C}"/>
              </a:ext>
            </a:extLst>
          </p:cNvPr>
          <p:cNvSpPr txBox="1"/>
          <p:nvPr/>
        </p:nvSpPr>
        <p:spPr>
          <a:xfrm>
            <a:off x="1706983" y="3755970"/>
            <a:ext cx="455500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Doç. Dr. Cihat Yıldız (Bölüm Başkan Yardımcısı)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F228B6-71E7-707F-2D05-CE8C23E357A9}"/>
              </a:ext>
            </a:extLst>
          </p:cNvPr>
          <p:cNvSpPr/>
          <p:nvPr/>
        </p:nvSpPr>
        <p:spPr>
          <a:xfrm flipV="1">
            <a:off x="1542932" y="2987116"/>
            <a:ext cx="9438111" cy="640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FD543B-6875-D241-BA1A-D2CF8856BB1D}"/>
              </a:ext>
            </a:extLst>
          </p:cNvPr>
          <p:cNvSpPr/>
          <p:nvPr/>
        </p:nvSpPr>
        <p:spPr>
          <a:xfrm flipV="1">
            <a:off x="1542932" y="4558046"/>
            <a:ext cx="9438111" cy="640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6" name="Resim 5" descr="kişi, kravat, adam, iç mekan içeren bir resim&#10;&#10;Açıklama otomatik olarak oluşturuldu">
            <a:extLst>
              <a:ext uri="{FF2B5EF4-FFF2-40B4-BE49-F238E27FC236}">
                <a16:creationId xmlns:a16="http://schemas.microsoft.com/office/drawing/2014/main" id="{9E84B438-2FDF-B519-ABA1-9EC504DDFC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80"/>
          <a:stretch/>
        </p:blipFill>
        <p:spPr>
          <a:xfrm>
            <a:off x="7639239" y="3172835"/>
            <a:ext cx="1018609" cy="1298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2" name="Resim 11" descr="kişi, iç mekan, takım, poz içeren bir resim&#10;&#10;Açıklama otomatik olarak oluşturuldu">
            <a:extLst>
              <a:ext uri="{FF2B5EF4-FFF2-40B4-BE49-F238E27FC236}">
                <a16:creationId xmlns:a16="http://schemas.microsoft.com/office/drawing/2014/main" id="{DA618F8C-B86D-14D1-B460-E9108E7431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84"/>
          <a:stretch/>
        </p:blipFill>
        <p:spPr>
          <a:xfrm>
            <a:off x="9606500" y="3172836"/>
            <a:ext cx="1025026" cy="1298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3" name="Resim 12" descr="kişi, adam, kravat, kıyafet içeren bir resim&#10;&#10;Açıklama otomatik olarak oluşturuldu">
            <a:extLst>
              <a:ext uri="{FF2B5EF4-FFF2-40B4-BE49-F238E27FC236}">
                <a16:creationId xmlns:a16="http://schemas.microsoft.com/office/drawing/2014/main" id="{3A90994B-A072-E5C8-B46D-E7032C68F0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9891" y="1507083"/>
            <a:ext cx="1076529" cy="1298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4" name="Rounded Rectangle 3">
            <a:extLst>
              <a:ext uri="{FF2B5EF4-FFF2-40B4-BE49-F238E27FC236}">
                <a16:creationId xmlns:a16="http://schemas.microsoft.com/office/drawing/2014/main" id="{5B8E027C-D385-5521-6143-8D26ACA9B070}"/>
              </a:ext>
            </a:extLst>
          </p:cNvPr>
          <p:cNvSpPr/>
          <p:nvPr/>
        </p:nvSpPr>
        <p:spPr>
          <a:xfrm>
            <a:off x="1701333" y="1866066"/>
            <a:ext cx="3072267" cy="832448"/>
          </a:xfrm>
          <a:prstGeom prst="roundRect">
            <a:avLst/>
          </a:prstGeom>
          <a:solidFill>
            <a:srgbClr val="4F9450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spcAft>
                <a:spcPts val="300"/>
              </a:spcAft>
            </a:pPr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Prof. Dr. Yıldıran Yıldırım</a:t>
            </a:r>
          </a:p>
          <a:p>
            <a:pPr algn="ctr">
              <a:spcAft>
                <a:spcPts val="300"/>
              </a:spcAft>
            </a:pPr>
            <a:r>
              <a:rPr lang="tr-TR" sz="1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Bölüm Başkanı</a:t>
            </a:r>
          </a:p>
        </p:txBody>
      </p:sp>
      <p:pic>
        <p:nvPicPr>
          <p:cNvPr id="15" name="Resim 14" descr="kişi, adam, takım, iç mekan içeren bir resim&#10;&#10;Açıklama otomatik olarak oluşturuldu">
            <a:extLst>
              <a:ext uri="{FF2B5EF4-FFF2-40B4-BE49-F238E27FC236}">
                <a16:creationId xmlns:a16="http://schemas.microsoft.com/office/drawing/2014/main" id="{2410A2A5-12F6-AC85-5B49-8B491CC77B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213"/>
          <a:stretch/>
        </p:blipFill>
        <p:spPr>
          <a:xfrm>
            <a:off x="7639239" y="4681126"/>
            <a:ext cx="997586" cy="13255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7FC4E10C-5CBD-CDC9-9B3C-A856536A2D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6500" y="4652869"/>
            <a:ext cx="1098801" cy="1325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191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Sınıf Danışmanı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D443E2-39E7-5469-D08B-3EAE907CF613}"/>
              </a:ext>
            </a:extLst>
          </p:cNvPr>
          <p:cNvSpPr txBox="1"/>
          <p:nvPr/>
        </p:nvSpPr>
        <p:spPr>
          <a:xfrm>
            <a:off x="1612209" y="1885209"/>
            <a:ext cx="5679240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Üniversitemizde eğitim gören her öğrenciye bağlı olduğu bölüm öğretim üyelerinden biri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sınıf danışman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olarak atanır. 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Danışman, öğrenciye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üniversite hayatına uyum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akademik konularda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rehberlik ve kariyer planlaması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gibi çeşitli konularda yardımcı olur.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Sınıf danışmanınız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ÖBS sisteminde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belirtilmiştir. 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FF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Danışman öğrencinin ders kayıtlarını izleyerek onay verir. Ders kayıtları </a:t>
            </a:r>
            <a:r>
              <a:rPr lang="tr-TR" sz="1600" dirty="0">
                <a:solidFill>
                  <a:srgbClr val="FF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danışman onayı</a:t>
            </a:r>
            <a:r>
              <a:rPr lang="tr-TR" sz="1600" dirty="0">
                <a:solidFill>
                  <a:srgbClr val="FF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ndan sonra kesinleşir. Ders kayıtları dönemlerinde danışmanınızla iletişim halinde olup programınızı beraber oluşturmanız kayıt onay sürecini hızlandıracaktır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 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Düzenli olarak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danışmanınızla görüşme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niz, soru ve sorunlarınızı paylaşmanız kuvvetle önerilir.</a:t>
            </a:r>
          </a:p>
          <a:p>
            <a:endParaRPr lang="en-US" dirty="0">
              <a:solidFill>
                <a:srgbClr val="4040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700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Sınıf Danışmanı Bilgileri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D31DA6DC-5ABE-F13E-DFA4-332607F50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851950"/>
              </p:ext>
            </p:extLst>
          </p:nvPr>
        </p:nvGraphicFramePr>
        <p:xfrm>
          <a:off x="1542933" y="2141056"/>
          <a:ext cx="6703042" cy="3844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307">
                  <a:extLst>
                    <a:ext uri="{9D8B030D-6E8A-4147-A177-3AD203B41FA5}">
                      <a16:colId xmlns:a16="http://schemas.microsoft.com/office/drawing/2014/main" val="799960126"/>
                    </a:ext>
                  </a:extLst>
                </a:gridCol>
                <a:gridCol w="3637735">
                  <a:extLst>
                    <a:ext uri="{9D8B030D-6E8A-4147-A177-3AD203B41FA5}">
                      <a16:colId xmlns:a16="http://schemas.microsoft.com/office/drawing/2014/main" val="2838800866"/>
                    </a:ext>
                  </a:extLst>
                </a:gridCol>
              </a:tblGrid>
              <a:tr h="1078005"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1. Sınıf</a:t>
                      </a:r>
                      <a:endParaRPr lang="tr-TR" sz="1600" b="1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Doç. Dr. Cihat Yıldız</a:t>
                      </a:r>
                      <a:endParaRPr lang="sv-SE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Next" panose="020B05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Oda No: 2</a:t>
                      </a:r>
                    </a:p>
                    <a:p>
                      <a:pPr algn="ctr"/>
                      <a:endParaRPr lang="tr-TR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Next" panose="020B05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200876"/>
                  </a:ext>
                </a:extLst>
              </a:tr>
              <a:tr h="1004012"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2. Sınıf</a:t>
                      </a:r>
                      <a:endParaRPr lang="tr-TR" sz="1600" b="1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Arş. Gör. </a:t>
                      </a:r>
                      <a:r>
                        <a:rPr lang="tr-T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Dr. Mustafa Çomaklı</a:t>
                      </a:r>
                      <a:endParaRPr lang="sv-SE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Next" panose="020B05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Oda No: 15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480870"/>
                  </a:ext>
                </a:extLst>
              </a:tr>
              <a:tr h="882371"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3. Sınıf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Arş. Gör. </a:t>
                      </a:r>
                      <a:r>
                        <a:rPr lang="tr-T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Dr. Mustafa Çomaklı</a:t>
                      </a:r>
                      <a:endParaRPr lang="sv-SE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Next" panose="020B0503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Oda No: 15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018913"/>
                  </a:ext>
                </a:extLst>
              </a:tr>
              <a:tr h="880035"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4. Sınıf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Prof. Dr. Mustafa Gökalp Boydaş </a:t>
                      </a:r>
                    </a:p>
                    <a:p>
                      <a:pPr algn="ctr"/>
                      <a:r>
                        <a:rPr lang="tr-T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venir Next" panose="020B0503020202020204" pitchFamily="34" charset="0"/>
                          <a:cs typeface="Times New Roman" panose="02020603050405020304" pitchFamily="18" charset="0"/>
                        </a:rPr>
                        <a:t>Oda No: 16</a:t>
                      </a:r>
                    </a:p>
                    <a:p>
                      <a:pPr algn="ctr"/>
                      <a:endParaRPr lang="tr-TR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Next" panose="020B05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9780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375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A5B4AB-5887-61D0-091E-8E00DB248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554" y="1426203"/>
            <a:ext cx="2528705" cy="2247951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0F758696-8220-2FDF-CA31-6058CEFEB4AE}"/>
              </a:ext>
            </a:extLst>
          </p:cNvPr>
          <p:cNvSpPr txBox="1"/>
          <p:nvPr/>
        </p:nvSpPr>
        <p:spPr>
          <a:xfrm>
            <a:off x="1055403" y="2213258"/>
            <a:ext cx="54547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Öğrencilerin sınıf danışmanlarının yanı sıra  mesleki ve bilimsel yönden görüşebileceği akademik danışmanları bölüm web sayfasında duyurulmuştur.</a:t>
            </a:r>
            <a:endParaRPr lang="sv-SE" sz="18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BFA3A49-2CC3-C0A6-7E1C-91F2524FB35C}"/>
              </a:ext>
            </a:extLst>
          </p:cNvPr>
          <p:cNvSpPr txBox="1"/>
          <p:nvPr/>
        </p:nvSpPr>
        <p:spPr>
          <a:xfrm>
            <a:off x="4752773" y="4768937"/>
            <a:ext cx="26864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Akademik Danışmanlık</a:t>
            </a:r>
            <a:endParaRPr lang="tr-T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EB35B9E-F0A7-756A-54D8-6FF6FAB8E6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Akademik Danışman Bilgileri</a:t>
            </a:r>
          </a:p>
        </p:txBody>
      </p:sp>
      <p:sp>
        <p:nvSpPr>
          <p:cNvPr id="8" name="Rectangle 49">
            <a:extLst>
              <a:ext uri="{FF2B5EF4-FFF2-40B4-BE49-F238E27FC236}">
                <a16:creationId xmlns:a16="http://schemas.microsoft.com/office/drawing/2014/main" id="{13E34FB3-97F3-874C-1F4E-EF4654230E48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7227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Öğrencilerimize Öneriler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40D2C3F4-324D-D928-20FE-019992ADFC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7218113"/>
              </p:ext>
            </p:extLst>
          </p:nvPr>
        </p:nvGraphicFramePr>
        <p:xfrm>
          <a:off x="1542933" y="1621499"/>
          <a:ext cx="9697452" cy="456224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848726">
                  <a:extLst>
                    <a:ext uri="{9D8B030D-6E8A-4147-A177-3AD203B41FA5}">
                      <a16:colId xmlns:a16="http://schemas.microsoft.com/office/drawing/2014/main" val="3252166307"/>
                    </a:ext>
                  </a:extLst>
                </a:gridCol>
                <a:gridCol w="4848726">
                  <a:extLst>
                    <a:ext uri="{9D8B030D-6E8A-4147-A177-3AD203B41FA5}">
                      <a16:colId xmlns:a16="http://schemas.microsoft.com/office/drawing/2014/main" val="1445882671"/>
                    </a:ext>
                  </a:extLst>
                </a:gridCol>
              </a:tblGrid>
              <a:tr h="548640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tr-TR" sz="1800" b="0" i="0" noProof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Yap</a:t>
                      </a: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tr-TR" sz="1800" b="0" i="0" noProof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Yapma</a:t>
                      </a: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190795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Akademik danışmanınla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GÖRÜŞ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Plagiarism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(İntihal)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YAPMA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8189163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Dersleri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açılan döneminde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AL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Kopya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ÇEKME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5479423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ÖBS ve </a:t>
                      </a:r>
                      <a:r>
                        <a:rPr lang="tr-TR" sz="1600" b="0" i="0" dirty="0" err="1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DBS’yi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sıklıkla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ZİYARET ET</a:t>
                      </a:r>
                      <a:endParaRPr lang="tr-TR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Kendinden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farklı kimseleri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ÖTEKİLEŞTİRME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1479186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Spor aktivitelerine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KATIL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Derslere devamsızlık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YAPMA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2169606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E-postalarını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dikkatlice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OKU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Sosyal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hayatı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AKSATMA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6409768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Kütüphane olanaklarını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KULLAN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Derse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katılmaktan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ÇEKİNME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2349459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Kulüp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etkinliklerinde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ROL AL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Okumaları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BİRİKTİRME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1919721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Başkalarının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sınırlarına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SAYGI DUY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Zor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ve ş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iddet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UYGULAMA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7447285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Yardıma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ihtiyaç duyduğunda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YARDIM İSTE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Çevreye duyarsız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OLMA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1849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862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Üniversite Kimlik Kartı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D1606-9736-1516-F07B-4C79285118B1}"/>
              </a:ext>
            </a:extLst>
          </p:cNvPr>
          <p:cNvSpPr txBox="1"/>
          <p:nvPr/>
        </p:nvSpPr>
        <p:spPr>
          <a:xfrm>
            <a:off x="1542933" y="4340370"/>
            <a:ext cx="97208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Üniversiteye ilk kaydını yaptıran öğrenciye Üniversite öğrencisi olduğunu belirten kimlik kartı verilir.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Öğrenci kimlik kartı,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azami öğrenim süreleri içerisinde geçerlidir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 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Öğrenci kimlik kartları para yüklenerek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kampüs içerisindeki yemekhane ve benzeri yerlerde kullanılabilir.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Para transferi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bankalardan veya kredi kartından yapılabilir.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Kimlik kartının kaybedilmesi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halinde, yerel veya ulusal bir gazetede yayımlanmış ilân üzerine yazılı başvuruya dayalı olarak yeniden kimlik kartı verilir.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84A51D-A0F0-BA19-643E-369275110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921" y="1789443"/>
            <a:ext cx="3612158" cy="228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9730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Akademik Takvim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9A3690-55C9-46BE-007F-57C589E2002E}"/>
              </a:ext>
            </a:extLst>
          </p:cNvPr>
          <p:cNvSpPr txBox="1"/>
          <p:nvPr/>
        </p:nvSpPr>
        <p:spPr>
          <a:xfrm>
            <a:off x="1542933" y="5253321"/>
            <a:ext cx="97933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Akademik takvim,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her yıl güncellenen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akademik ve idari işlemler için belirlenmiş tarihleri içerir.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 İşleri Daire Başkanlığı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nın web sayfası üzerinden akademik takvimine erişebilir, sizler için önemli olan tarihlerin takibini yapabilirsiniz.</a:t>
            </a:r>
          </a:p>
          <a:p>
            <a:pPr marL="349250" lvl="1">
              <a:spcAft>
                <a:spcPts val="600"/>
              </a:spcAft>
            </a:pPr>
            <a:r>
              <a:rPr lang="tr-TR" sz="16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hlinkClick r:id="rId3"/>
              </a:rPr>
              <a:t>https://birimler.atauni.edu.tr/ogrenci-isleri-daire-baskanligi/</a:t>
            </a:r>
            <a:endParaRPr lang="tr-TR" sz="1600" dirty="0">
              <a:solidFill>
                <a:srgbClr val="000000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11C9D8A-FAA5-2E43-E641-21709B2E2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220797"/>
              </p:ext>
            </p:extLst>
          </p:nvPr>
        </p:nvGraphicFramePr>
        <p:xfrm>
          <a:off x="1542933" y="1621499"/>
          <a:ext cx="7181995" cy="3267253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041701">
                  <a:extLst>
                    <a:ext uri="{9D8B030D-6E8A-4147-A177-3AD203B41FA5}">
                      <a16:colId xmlns:a16="http://schemas.microsoft.com/office/drawing/2014/main" val="3375294645"/>
                    </a:ext>
                  </a:extLst>
                </a:gridCol>
                <a:gridCol w="1357038">
                  <a:extLst>
                    <a:ext uri="{9D8B030D-6E8A-4147-A177-3AD203B41FA5}">
                      <a16:colId xmlns:a16="http://schemas.microsoft.com/office/drawing/2014/main" val="3434444235"/>
                    </a:ext>
                  </a:extLst>
                </a:gridCol>
                <a:gridCol w="1308371">
                  <a:extLst>
                    <a:ext uri="{9D8B030D-6E8A-4147-A177-3AD203B41FA5}">
                      <a16:colId xmlns:a16="http://schemas.microsoft.com/office/drawing/2014/main" val="3208555617"/>
                    </a:ext>
                  </a:extLst>
                </a:gridCol>
                <a:gridCol w="1227507">
                  <a:extLst>
                    <a:ext uri="{9D8B030D-6E8A-4147-A177-3AD203B41FA5}">
                      <a16:colId xmlns:a16="http://schemas.microsoft.com/office/drawing/2014/main" val="3979452785"/>
                    </a:ext>
                  </a:extLst>
                </a:gridCol>
                <a:gridCol w="1247378">
                  <a:extLst>
                    <a:ext uri="{9D8B030D-6E8A-4147-A177-3AD203B41FA5}">
                      <a16:colId xmlns:a16="http://schemas.microsoft.com/office/drawing/2014/main" val="2881803600"/>
                    </a:ext>
                  </a:extLst>
                </a:gridCol>
              </a:tblGrid>
              <a:tr h="396769">
                <a:tc rowSpan="2">
                  <a:txBody>
                    <a:bodyPr/>
                    <a:lstStyle/>
                    <a:p>
                      <a:pPr marL="4445" marR="0" indent="0" algn="ctr" defTabSz="914377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tr-TR" sz="1100" b="0" i="0" kern="1200" dirty="0">
                          <a:solidFill>
                            <a:schemeClr val="lt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2025-2026 YILI</a:t>
                      </a:r>
                    </a:p>
                    <a:p>
                      <a:pPr marL="4445" marR="0" indent="0" algn="ctr" defTabSz="914377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tr-TR" sz="1100" b="0" i="0" kern="1200" dirty="0">
                          <a:solidFill>
                            <a:schemeClr val="lt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AKADEMİK TAKVİMİ</a:t>
                      </a:r>
                      <a:endParaRPr lang="en-US" sz="1100" b="0" i="0" kern="1200" dirty="0">
                        <a:solidFill>
                          <a:schemeClr val="lt1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0" marR="0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44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GÜZ YARIYILI 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7945" marR="73025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90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BAHAR YARIYILI 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7945" marR="73025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42232"/>
                  </a:ext>
                </a:extLst>
              </a:tr>
              <a:tr h="3421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Başlangıç </a:t>
                      </a:r>
                      <a:endParaRPr lang="en-US" sz="1100" b="0" i="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8890" marB="0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Bitiş </a:t>
                      </a:r>
                      <a:endParaRPr lang="en-US" sz="1100" b="0" i="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Başlangıç </a:t>
                      </a:r>
                      <a:endParaRPr lang="en-US" sz="1100" b="0" i="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Bitiş </a:t>
                      </a:r>
                      <a:endParaRPr lang="en-US" sz="1100" b="0" i="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992785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Arial" panose="020B0604020202020204" pitchFamily="34" charset="0"/>
                          <a:ea typeface="Helvetica Neue" panose="02000503000000020004" pitchFamily="2" charset="0"/>
                          <a:cs typeface="Arial" panose="020B0604020202020204" pitchFamily="34" charset="0"/>
                        </a:rPr>
                        <a:t>Ders Kayıtları (Öğrenci)</a:t>
                      </a:r>
                      <a:r>
                        <a:rPr lang="tr-TR" sz="1100" b="0" i="0" kern="100" baseline="30000" dirty="0">
                          <a:solidFill>
                            <a:srgbClr val="404042"/>
                          </a:solidFill>
                          <a:effectLst/>
                          <a:latin typeface="Arial" panose="020B0604020202020204" pitchFamily="34" charset="0"/>
                          <a:ea typeface="Helvetica Neue" panose="02000503000000020004" pitchFamily="2" charset="0"/>
                          <a:cs typeface="Arial" panose="020B0604020202020204" pitchFamily="34" charset="0"/>
                        </a:rPr>
                        <a:t>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Arial" panose="020B0604020202020204" pitchFamily="34" charset="0"/>
                        <a:ea typeface="Helvetica Neue" panose="02000503000000020004" pitchFamily="2" charset="0"/>
                        <a:cs typeface="Arial" panose="020B0604020202020204" pitchFamily="34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23.09.2026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27.09.2026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3.02.2027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7.02.2027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3902778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Arial" panose="020B0604020202020204" pitchFamily="34" charset="0"/>
                          <a:ea typeface="Helvetica Neue" panose="02000503000000020004" pitchFamily="2" charset="0"/>
                          <a:cs typeface="Arial" panose="020B0604020202020204" pitchFamily="34" charset="0"/>
                        </a:rPr>
                        <a:t>Ders Onayı (Danışman)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Arial" panose="020B0604020202020204" pitchFamily="34" charset="0"/>
                        <a:ea typeface="Helvetica Neue" panose="02000503000000020004" pitchFamily="2" charset="0"/>
                        <a:cs typeface="Arial" panose="020B0604020202020204" pitchFamily="34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23.09.2026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3.02.2027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8.02.2027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8562027"/>
                  </a:ext>
                </a:extLst>
              </a:tr>
              <a:tr h="42575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Arial" panose="020B0604020202020204" pitchFamily="34" charset="0"/>
                          <a:ea typeface="Helvetica Neue" panose="02000503000000020004" pitchFamily="2" charset="0"/>
                          <a:cs typeface="Arial" panose="020B0604020202020204" pitchFamily="34" charset="0"/>
                        </a:rPr>
                        <a:t>Ders Değiştirme (Ekle &amp; Bırak) Haftası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Arial" panose="020B0604020202020204" pitchFamily="34" charset="0"/>
                        <a:ea typeface="Helvetica Neue" panose="02000503000000020004" pitchFamily="2" charset="0"/>
                        <a:cs typeface="Arial" panose="020B0604020202020204" pitchFamily="34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11.10.2026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8.02.2027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21.02.2027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199745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Arial" panose="020B0604020202020204" pitchFamily="34" charset="0"/>
                          <a:ea typeface="Helvetica Neue" panose="02000503000000020004" pitchFamily="2" charset="0"/>
                          <a:cs typeface="Arial" panose="020B0604020202020204" pitchFamily="34" charset="0"/>
                        </a:rPr>
                        <a:t>Mazeretli Ders Kaydı Onayı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Arial" panose="020B0604020202020204" pitchFamily="34" charset="0"/>
                        <a:ea typeface="Helvetica Neue" panose="02000503000000020004" pitchFamily="2" charset="0"/>
                        <a:cs typeface="Arial" panose="020B0604020202020204" pitchFamily="34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5.10.2026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11.10.2026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15.02.2027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21.02.2027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53007315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Arial" panose="020B0604020202020204" pitchFamily="34" charset="0"/>
                          <a:ea typeface="Helvetica Neue" panose="02000503000000020004" pitchFamily="2" charset="0"/>
                          <a:cs typeface="Arial" panose="020B0604020202020204" pitchFamily="34" charset="0"/>
                        </a:rPr>
                        <a:t>Eğitim-Öğretim (Ders)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Arial" panose="020B0604020202020204" pitchFamily="34" charset="0"/>
                        <a:ea typeface="Helvetica Neue" panose="02000503000000020004" pitchFamily="2" charset="0"/>
                        <a:cs typeface="Arial" panose="020B0604020202020204" pitchFamily="34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3.01.2027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8.02.2027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30.05.2027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3593698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Arial" panose="020B0604020202020204" pitchFamily="34" charset="0"/>
                          <a:ea typeface="Helvetica Neue" panose="02000503000000020004" pitchFamily="2" charset="0"/>
                          <a:cs typeface="Arial" panose="020B0604020202020204" pitchFamily="34" charset="0"/>
                        </a:rPr>
                        <a:t>Yarıyıl Sonu Sınavları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Arial" panose="020B0604020202020204" pitchFamily="34" charset="0"/>
                        <a:ea typeface="Helvetica Neue" panose="02000503000000020004" pitchFamily="2" charset="0"/>
                        <a:cs typeface="Arial" panose="020B0604020202020204" pitchFamily="34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4.01.2027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17.01.2027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31.05.2027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13.06.2027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2186552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Arial" panose="020B0604020202020204" pitchFamily="34" charset="0"/>
                          <a:ea typeface="Helvetica Neue" panose="02000503000000020004" pitchFamily="2" charset="0"/>
                          <a:cs typeface="Arial" panose="020B0604020202020204" pitchFamily="34" charset="0"/>
                        </a:rPr>
                        <a:t>Bütünleme Sınavları 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Arial" panose="020B0604020202020204" pitchFamily="34" charset="0"/>
                        <a:ea typeface="Helvetica Neue" panose="02000503000000020004" pitchFamily="2" charset="0"/>
                        <a:cs typeface="Arial" panose="020B0604020202020204" pitchFamily="34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18.01.2027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24.01.2027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14.06.2027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20.06.2027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2384763"/>
                  </a:ext>
                </a:extLst>
              </a:tr>
            </a:tbl>
          </a:graphicData>
        </a:graphic>
      </p:graphicFrame>
      <p:pic>
        <p:nvPicPr>
          <p:cNvPr id="4" name="Resim 3" descr="metin, sayı, numara, yazı tipi, doküman, belge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8042ADE7-561B-0CE9-AE9F-312806E353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30" r="5591" b="18551"/>
          <a:stretch/>
        </p:blipFill>
        <p:spPr>
          <a:xfrm>
            <a:off x="8724929" y="1023188"/>
            <a:ext cx="3304322" cy="423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95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Güncellenmiş ve Yenilikçi Eğitim Modeli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C72659-C261-C143-B2CD-EA609F227DE2}"/>
              </a:ext>
            </a:extLst>
          </p:cNvPr>
          <p:cNvSpPr txBox="1"/>
          <p:nvPr/>
        </p:nvSpPr>
        <p:spPr>
          <a:xfrm>
            <a:off x="1755138" y="1690516"/>
            <a:ext cx="998606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6862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Eğitim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Araştırma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ve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Toplumsal Katkı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entegre edildi.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Kurumsal yetkinlikler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eklendi.</a:t>
            </a:r>
            <a:endParaRPr lang="tr-TR" sz="1600" dirty="0">
              <a:solidFill>
                <a:srgbClr val="404042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Dijitalleşme: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Alanıyla ilişkili dijital teknolojileri ve ortamları dijital güvenlik ve etik kurallar çerçevesinde kullanma ve geliştirme becerisi kazanır.</a:t>
            </a:r>
          </a:p>
          <a:p>
            <a:pPr lvl="1">
              <a:spcAft>
                <a:spcPts val="600"/>
              </a:spcAft>
            </a:pPr>
            <a:r>
              <a:rPr lang="tr-TR" sz="1600" dirty="0" err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Disiplinlerarası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olma: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Alanının diğer alanlarla ilişkisini kurar ve </a:t>
            </a:r>
            <a:r>
              <a:rPr lang="tr-TR" sz="1600" dirty="0" err="1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disiplinlerarası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çalışabilme becerisi kazanır.</a:t>
            </a:r>
          </a:p>
          <a:p>
            <a:pPr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Topluma katkı: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Toplumsal sorunlara yönelik çözümler üretir ve paylaşır.</a:t>
            </a:r>
          </a:p>
          <a:p>
            <a:pPr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Girişimcilik: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Toplumsal ihtiyaçlara yönelik girişimci fikirler (araştırma, sosyal, üretim vb.) geliştirir ve uygular.</a:t>
            </a:r>
          </a:p>
          <a:p>
            <a:pPr lvl="1">
              <a:spcAft>
                <a:spcPts val="600"/>
              </a:spcAft>
            </a:pPr>
            <a:r>
              <a:rPr lang="tr-TR" sz="1600" dirty="0" err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Uluslararasılaşma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: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Uluslararası ölçekte alanıyla ilişkili çalışmaları takip ederek katkı sağlama ve işbirliği yapma amacıyla bir yabancı dili kullanma yeterliği kazanır.</a:t>
            </a:r>
            <a:endParaRPr lang="tr-TR" sz="1600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Üniversite seçmeli dersler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 oluşturuldu.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Seçmeli dersler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%25 oranında arttırıldı.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Ulusal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krediler azaltıldı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</a:t>
            </a:r>
          </a:p>
          <a:p>
            <a:pPr marL="468312"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Ön Lisans 80 ± 10</a:t>
            </a:r>
          </a:p>
          <a:p>
            <a:pPr marL="468312"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Lisans 4 yıllık 160 ± 20</a:t>
            </a:r>
          </a:p>
          <a:p>
            <a:pPr marL="468312"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Lisans 5 yıllık 225 ± 25</a:t>
            </a:r>
          </a:p>
        </p:txBody>
      </p:sp>
    </p:spTree>
    <p:extLst>
      <p:ext uri="{BB962C8B-B14F-4D97-AF65-F5344CB8AC3E}">
        <p14:creationId xmlns:p14="http://schemas.microsoft.com/office/powerpoint/2010/main" val="1411197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Dersler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B96F2A-9102-F7C3-BFE5-7B923A12D2CA}"/>
              </a:ext>
            </a:extLst>
          </p:cNvPr>
          <p:cNvGraphicFramePr>
            <a:graphicFrameLocks noGrp="1"/>
          </p:cNvGraphicFramePr>
          <p:nvPr/>
        </p:nvGraphicFramePr>
        <p:xfrm>
          <a:off x="1542933" y="1618914"/>
          <a:ext cx="4937761" cy="3291840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506022">
                  <a:extLst>
                    <a:ext uri="{9D8B030D-6E8A-4147-A177-3AD203B41FA5}">
                      <a16:colId xmlns:a16="http://schemas.microsoft.com/office/drawing/2014/main" val="1693873193"/>
                    </a:ext>
                  </a:extLst>
                </a:gridCol>
                <a:gridCol w="762499">
                  <a:extLst>
                    <a:ext uri="{9D8B030D-6E8A-4147-A177-3AD203B41FA5}">
                      <a16:colId xmlns:a16="http://schemas.microsoft.com/office/drawing/2014/main" val="23366006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3240679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982198708"/>
                    </a:ext>
                  </a:extLst>
                </a:gridCol>
                <a:gridCol w="811740">
                  <a:extLst>
                    <a:ext uri="{9D8B030D-6E8A-4147-A177-3AD203B41FA5}">
                      <a16:colId xmlns:a16="http://schemas.microsoft.com/office/drawing/2014/main" val="3209781189"/>
                    </a:ext>
                  </a:extLst>
                </a:gridCol>
              </a:tblGrid>
              <a:tr h="5486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1. Yarıyıl</a:t>
                      </a: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15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D. Kodu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Dersin Adı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K.Etki</a:t>
                      </a:r>
                      <a:endParaRPr lang="tr-TR" sz="1200" b="0" i="0" u="none" strike="noStrike" noProof="0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AKTS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436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FFZ119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Fizik 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86592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FKM125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Kimya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22611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FMT153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Genel Matematik 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854261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ZTM101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Teknik Resim 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83334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FBY118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Genel Botanik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26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ZRF003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Çevre ve Sürdürülebilirlik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636008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O</a:t>
                      </a:r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TDZ101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Türk Dili 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409985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487125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75342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9B6A2E-CCB3-76B9-8479-5BC098F6C30C}"/>
              </a:ext>
            </a:extLst>
          </p:cNvPr>
          <p:cNvGraphicFramePr>
            <a:graphicFrameLocks noGrp="1"/>
          </p:cNvGraphicFramePr>
          <p:nvPr/>
        </p:nvGraphicFramePr>
        <p:xfrm>
          <a:off x="6625104" y="1618914"/>
          <a:ext cx="4937761" cy="3566160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487417">
                  <a:extLst>
                    <a:ext uri="{9D8B030D-6E8A-4147-A177-3AD203B41FA5}">
                      <a16:colId xmlns:a16="http://schemas.microsoft.com/office/drawing/2014/main" val="169387319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366006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3240679006"/>
                    </a:ext>
                  </a:extLst>
                </a:gridCol>
                <a:gridCol w="852770">
                  <a:extLst>
                    <a:ext uri="{9D8B030D-6E8A-4147-A177-3AD203B41FA5}">
                      <a16:colId xmlns:a16="http://schemas.microsoft.com/office/drawing/2014/main" val="2982198708"/>
                    </a:ext>
                  </a:extLst>
                </a:gridCol>
                <a:gridCol w="625774">
                  <a:extLst>
                    <a:ext uri="{9D8B030D-6E8A-4147-A177-3AD203B41FA5}">
                      <a16:colId xmlns:a16="http://schemas.microsoft.com/office/drawing/2014/main" val="3209781189"/>
                    </a:ext>
                  </a:extLst>
                </a:gridCol>
              </a:tblGrid>
              <a:tr h="5486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2. Yarıyıl</a:t>
                      </a: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15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D. Kodu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Dersin Adı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K.Etki</a:t>
                      </a:r>
                      <a:endParaRPr lang="tr-TR" sz="1200" b="0" i="0" u="none" strike="noStrike" noProof="0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AKTS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436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FFZ120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Fizik 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914628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FMT154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Genel Matematik 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415619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FST106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İstatistik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99276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Teknik Resim 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22451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ZRF018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Temel Bilişim Teknolojileri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30440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ZRF002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İklim Değişikliği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640588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O</a:t>
                      </a:r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TDZ102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Türk Dili 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41617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38714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477157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7856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240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Dersler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B96F2A-9102-F7C3-BFE5-7B923A12D2CA}"/>
              </a:ext>
            </a:extLst>
          </p:cNvPr>
          <p:cNvGraphicFramePr>
            <a:graphicFrameLocks noGrp="1"/>
          </p:cNvGraphicFramePr>
          <p:nvPr/>
        </p:nvGraphicFramePr>
        <p:xfrm>
          <a:off x="1542933" y="1618914"/>
          <a:ext cx="4937761" cy="3291840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506022">
                  <a:extLst>
                    <a:ext uri="{9D8B030D-6E8A-4147-A177-3AD203B41FA5}">
                      <a16:colId xmlns:a16="http://schemas.microsoft.com/office/drawing/2014/main" val="1693873193"/>
                    </a:ext>
                  </a:extLst>
                </a:gridCol>
                <a:gridCol w="762499">
                  <a:extLst>
                    <a:ext uri="{9D8B030D-6E8A-4147-A177-3AD203B41FA5}">
                      <a16:colId xmlns:a16="http://schemas.microsoft.com/office/drawing/2014/main" val="23366006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3240679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982198708"/>
                    </a:ext>
                  </a:extLst>
                </a:gridCol>
                <a:gridCol w="811740">
                  <a:extLst>
                    <a:ext uri="{9D8B030D-6E8A-4147-A177-3AD203B41FA5}">
                      <a16:colId xmlns:a16="http://schemas.microsoft.com/office/drawing/2014/main" val="3209781189"/>
                    </a:ext>
                  </a:extLst>
                </a:gridCol>
              </a:tblGrid>
              <a:tr h="5486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3. Yarıyıl</a:t>
                      </a: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15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D. Kodu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Dersin Adı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K.Etki</a:t>
                      </a:r>
                      <a:endParaRPr lang="tr-TR" sz="1200" b="0" i="0" u="none" strike="noStrike" noProof="0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AKTS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436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ZZT200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Zootekni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86592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ZTO305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Coğrafi Bilgi Sistemleri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22611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ZTB200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Tarla Bitkileri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854261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ZYS200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Tarımsal Yapılar ve Sulama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83334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ZTM201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Termodinamik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26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ZRF005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Beslenme ve Sağlık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636008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O</a:t>
                      </a:r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AIT101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Atatürk İlkeleri ve İnkılap Tarihi 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409985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O</a:t>
                      </a:r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YDZ101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Yabancı Dil I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487125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75342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9B6A2E-CCB3-76B9-8479-5BC098F6C30C}"/>
              </a:ext>
            </a:extLst>
          </p:cNvPr>
          <p:cNvGraphicFramePr>
            <a:graphicFrameLocks noGrp="1"/>
          </p:cNvGraphicFramePr>
          <p:nvPr/>
        </p:nvGraphicFramePr>
        <p:xfrm>
          <a:off x="6625104" y="1618914"/>
          <a:ext cx="4937761" cy="3566160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487417">
                  <a:extLst>
                    <a:ext uri="{9D8B030D-6E8A-4147-A177-3AD203B41FA5}">
                      <a16:colId xmlns:a16="http://schemas.microsoft.com/office/drawing/2014/main" val="169387319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366006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3240679006"/>
                    </a:ext>
                  </a:extLst>
                </a:gridCol>
                <a:gridCol w="852770">
                  <a:extLst>
                    <a:ext uri="{9D8B030D-6E8A-4147-A177-3AD203B41FA5}">
                      <a16:colId xmlns:a16="http://schemas.microsoft.com/office/drawing/2014/main" val="2982198708"/>
                    </a:ext>
                  </a:extLst>
                </a:gridCol>
                <a:gridCol w="625774">
                  <a:extLst>
                    <a:ext uri="{9D8B030D-6E8A-4147-A177-3AD203B41FA5}">
                      <a16:colId xmlns:a16="http://schemas.microsoft.com/office/drawing/2014/main" val="3209781189"/>
                    </a:ext>
                  </a:extLst>
                </a:gridCol>
              </a:tblGrid>
              <a:tr h="5486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4. Yarıyıl</a:t>
                      </a: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15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D. Kodu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Dersin Adı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K.Etki</a:t>
                      </a:r>
                      <a:endParaRPr lang="tr-TR" sz="1200" b="0" i="0" u="none" strike="noStrike" noProof="0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AKTS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436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ZBK200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Bitki Koruma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914628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ZTO200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Toprak Bilimi ve Bitki Besleme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415619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ZTE200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Tarım Ekonomisi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99276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ZTM202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Dinamik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22451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ZTM206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Mühendislik Matematiği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30440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ZRF006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Tarım, İnovasyon ve Gelecek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640588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O</a:t>
                      </a:r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AIT102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Atatürk İlkeleri ve İnkılap Tarihi 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41617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O</a:t>
                      </a:r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YDZ102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Yabancı Dil 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38714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477157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7856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9870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Dersler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B96F2A-9102-F7C3-BFE5-7B923A12D2CA}"/>
              </a:ext>
            </a:extLst>
          </p:cNvPr>
          <p:cNvGraphicFramePr>
            <a:graphicFrameLocks noGrp="1"/>
          </p:cNvGraphicFramePr>
          <p:nvPr/>
        </p:nvGraphicFramePr>
        <p:xfrm>
          <a:off x="1542933" y="1618914"/>
          <a:ext cx="4937761" cy="3291840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506022">
                  <a:extLst>
                    <a:ext uri="{9D8B030D-6E8A-4147-A177-3AD203B41FA5}">
                      <a16:colId xmlns:a16="http://schemas.microsoft.com/office/drawing/2014/main" val="1693873193"/>
                    </a:ext>
                  </a:extLst>
                </a:gridCol>
                <a:gridCol w="762499">
                  <a:extLst>
                    <a:ext uri="{9D8B030D-6E8A-4147-A177-3AD203B41FA5}">
                      <a16:colId xmlns:a16="http://schemas.microsoft.com/office/drawing/2014/main" val="23366006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3240679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982198708"/>
                    </a:ext>
                  </a:extLst>
                </a:gridCol>
                <a:gridCol w="811740">
                  <a:extLst>
                    <a:ext uri="{9D8B030D-6E8A-4147-A177-3AD203B41FA5}">
                      <a16:colId xmlns:a16="http://schemas.microsoft.com/office/drawing/2014/main" val="3209781189"/>
                    </a:ext>
                  </a:extLst>
                </a:gridCol>
              </a:tblGrid>
              <a:tr h="5486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5. Yarıyıl</a:t>
                      </a: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15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D. Kodu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Dersin Adı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K.Etki</a:t>
                      </a:r>
                      <a:endParaRPr lang="tr-TR" sz="1200" b="0" i="0" u="none" strike="noStrike" noProof="0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AKTS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436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ZTM301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Malzeme Bilgisi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86592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ZTM307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Ürün İşleme ve İletim Makinaları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22611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ZTM305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Toprak İşleme Alet ve Makinaları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854261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ZBT301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Tarımsal Biyoteknoloji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83334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Bölüm Seçmeli Dersi 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26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Fakülte Seçmeli Dersi 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636008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Fakülte Seçmeli SKA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409985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O</a:t>
                      </a:r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ISG101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İş Sağlığı ve Güvenliği 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487125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75342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9B6A2E-CCB3-76B9-8479-5BC098F6C30C}"/>
              </a:ext>
            </a:extLst>
          </p:cNvPr>
          <p:cNvGraphicFramePr>
            <a:graphicFrameLocks noGrp="1"/>
          </p:cNvGraphicFramePr>
          <p:nvPr/>
        </p:nvGraphicFramePr>
        <p:xfrm>
          <a:off x="6625104" y="1618914"/>
          <a:ext cx="4937761" cy="3566160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487417">
                  <a:extLst>
                    <a:ext uri="{9D8B030D-6E8A-4147-A177-3AD203B41FA5}">
                      <a16:colId xmlns:a16="http://schemas.microsoft.com/office/drawing/2014/main" val="169387319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366006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3240679006"/>
                    </a:ext>
                  </a:extLst>
                </a:gridCol>
                <a:gridCol w="852770">
                  <a:extLst>
                    <a:ext uri="{9D8B030D-6E8A-4147-A177-3AD203B41FA5}">
                      <a16:colId xmlns:a16="http://schemas.microsoft.com/office/drawing/2014/main" val="2982198708"/>
                    </a:ext>
                  </a:extLst>
                </a:gridCol>
                <a:gridCol w="625774">
                  <a:extLst>
                    <a:ext uri="{9D8B030D-6E8A-4147-A177-3AD203B41FA5}">
                      <a16:colId xmlns:a16="http://schemas.microsoft.com/office/drawing/2014/main" val="3209781189"/>
                    </a:ext>
                  </a:extLst>
                </a:gridCol>
              </a:tblGrid>
              <a:tr h="5486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6. Yarıyıl</a:t>
                      </a: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15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D. Kodu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Dersin Adı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K.Etki</a:t>
                      </a:r>
                      <a:endParaRPr lang="tr-TR" sz="1200" b="0" i="0" u="none" strike="noStrike" noProof="0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AKTS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436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ZTM306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Hayvancılıkta Mekanizasyon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914628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ZTM308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Staj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415619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ZBB200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Bahçe Bitkileri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99276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ZGM210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Gıda Bilimi ve Teknolojisi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22451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Bölüm Seçmeli Dersi 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0440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Fakülte Seçmeli Dersi 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640588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Fakülte Seçmeli SKA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41617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OZ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ISG102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İş Sağlığı ve Güvenliği 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38714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477157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7856199"/>
                  </a:ext>
                </a:extLst>
              </a:tr>
            </a:tbl>
          </a:graphicData>
        </a:graphic>
      </p:graphicFrame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9141227-2020-8DF6-AC34-3393A48AD540}"/>
              </a:ext>
            </a:extLst>
          </p:cNvPr>
          <p:cNvGraphicFramePr>
            <a:graphicFrameLocks noGrp="1"/>
          </p:cNvGraphicFramePr>
          <p:nvPr/>
        </p:nvGraphicFramePr>
        <p:xfrm>
          <a:off x="1542933" y="5482181"/>
          <a:ext cx="4937761" cy="822960"/>
        </p:xfrm>
        <a:graphic>
          <a:graphicData uri="http://schemas.openxmlformats.org/drawingml/2006/table">
            <a:tbl>
              <a:tblPr bandRow="1">
                <a:tableStyleId>{5A111915-BE36-4E01-A7E5-04B1672EAD32}</a:tableStyleId>
              </a:tblPr>
              <a:tblGrid>
                <a:gridCol w="506022">
                  <a:extLst>
                    <a:ext uri="{9D8B030D-6E8A-4147-A177-3AD203B41FA5}">
                      <a16:colId xmlns:a16="http://schemas.microsoft.com/office/drawing/2014/main" val="709186496"/>
                    </a:ext>
                  </a:extLst>
                </a:gridCol>
                <a:gridCol w="762499">
                  <a:extLst>
                    <a:ext uri="{9D8B030D-6E8A-4147-A177-3AD203B41FA5}">
                      <a16:colId xmlns:a16="http://schemas.microsoft.com/office/drawing/2014/main" val="2449750454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2005205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49278257"/>
                    </a:ext>
                  </a:extLst>
                </a:gridCol>
                <a:gridCol w="811740">
                  <a:extLst>
                    <a:ext uri="{9D8B030D-6E8A-4147-A177-3AD203B41FA5}">
                      <a16:colId xmlns:a16="http://schemas.microsoft.com/office/drawing/2014/main" val="81999586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ZTM309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Makine Bilgisi </a:t>
                      </a:r>
                      <a:endParaRPr lang="tr-T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404042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54880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ZTM311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Peyzaj Makinaları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404042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86273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ZTM313</a:t>
                      </a:r>
                      <a:endParaRPr lang="tr-T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Akışkanlar Mekaniği 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0862006"/>
                  </a:ext>
                </a:extLst>
              </a:tr>
            </a:tbl>
          </a:graphicData>
        </a:graphic>
      </p:graphicFrame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B52878F6-9B9E-5DA1-9C78-0D75B5D7658E}"/>
              </a:ext>
            </a:extLst>
          </p:cNvPr>
          <p:cNvGraphicFramePr>
            <a:graphicFrameLocks noGrp="1"/>
          </p:cNvGraphicFramePr>
          <p:nvPr/>
        </p:nvGraphicFramePr>
        <p:xfrm>
          <a:off x="6633094" y="5482181"/>
          <a:ext cx="4937761" cy="822960"/>
        </p:xfrm>
        <a:graphic>
          <a:graphicData uri="http://schemas.openxmlformats.org/drawingml/2006/table">
            <a:tbl>
              <a:tblPr bandRow="1">
                <a:tableStyleId>{5A111915-BE36-4E01-A7E5-04B1672EAD32}</a:tableStyleId>
              </a:tblPr>
              <a:tblGrid>
                <a:gridCol w="506022">
                  <a:extLst>
                    <a:ext uri="{9D8B030D-6E8A-4147-A177-3AD203B41FA5}">
                      <a16:colId xmlns:a16="http://schemas.microsoft.com/office/drawing/2014/main" val="709186496"/>
                    </a:ext>
                  </a:extLst>
                </a:gridCol>
                <a:gridCol w="762499">
                  <a:extLst>
                    <a:ext uri="{9D8B030D-6E8A-4147-A177-3AD203B41FA5}">
                      <a16:colId xmlns:a16="http://schemas.microsoft.com/office/drawing/2014/main" val="2449750454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2005205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49278257"/>
                    </a:ext>
                  </a:extLst>
                </a:gridCol>
                <a:gridCol w="811740">
                  <a:extLst>
                    <a:ext uri="{9D8B030D-6E8A-4147-A177-3AD203B41FA5}">
                      <a16:colId xmlns:a16="http://schemas.microsoft.com/office/drawing/2014/main" val="81999586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ZTM310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Makina Elemanları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404042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54880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ZTM312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Bağ Bahçe Makinaları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404042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86273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ZTM314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Pnömatik ve Hidrolik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0862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543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Dersler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B96F2A-9102-F7C3-BFE5-7B923A12D2CA}"/>
              </a:ext>
            </a:extLst>
          </p:cNvPr>
          <p:cNvGraphicFramePr>
            <a:graphicFrameLocks noGrp="1"/>
          </p:cNvGraphicFramePr>
          <p:nvPr/>
        </p:nvGraphicFramePr>
        <p:xfrm>
          <a:off x="1542933" y="1618914"/>
          <a:ext cx="4937761" cy="3291840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506022">
                  <a:extLst>
                    <a:ext uri="{9D8B030D-6E8A-4147-A177-3AD203B41FA5}">
                      <a16:colId xmlns:a16="http://schemas.microsoft.com/office/drawing/2014/main" val="1693873193"/>
                    </a:ext>
                  </a:extLst>
                </a:gridCol>
                <a:gridCol w="762499">
                  <a:extLst>
                    <a:ext uri="{9D8B030D-6E8A-4147-A177-3AD203B41FA5}">
                      <a16:colId xmlns:a16="http://schemas.microsoft.com/office/drawing/2014/main" val="23366006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3240679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982198708"/>
                    </a:ext>
                  </a:extLst>
                </a:gridCol>
                <a:gridCol w="811740">
                  <a:extLst>
                    <a:ext uri="{9D8B030D-6E8A-4147-A177-3AD203B41FA5}">
                      <a16:colId xmlns:a16="http://schemas.microsoft.com/office/drawing/2014/main" val="3209781189"/>
                    </a:ext>
                  </a:extLst>
                </a:gridCol>
              </a:tblGrid>
              <a:tr h="5486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7. Yarıyıl</a:t>
                      </a: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15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D. Kodu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Dersin Adı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K.Etki</a:t>
                      </a:r>
                      <a:endParaRPr lang="tr-TR" sz="1200" b="0" i="0" u="none" strike="noStrike" noProof="0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AKTS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436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Ekim Bakım Gübreleme Makinaları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86592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Alternatif Enerji Kaynakları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22611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Tarım Mak. İşletme Tekniği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854261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Makine İmalat Teknolojisi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83334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ZTM409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Mezuniyet Çalışması 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26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Bölüm Seçmeli Dersi 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636008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Üniversite Seçmeli Dersi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409985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487125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75342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9B6A2E-CCB3-76B9-8479-5BC098F6C30C}"/>
              </a:ext>
            </a:extLst>
          </p:cNvPr>
          <p:cNvGraphicFramePr>
            <a:graphicFrameLocks noGrp="1"/>
          </p:cNvGraphicFramePr>
          <p:nvPr/>
        </p:nvGraphicFramePr>
        <p:xfrm>
          <a:off x="6625104" y="1618914"/>
          <a:ext cx="4937761" cy="3566160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487417">
                  <a:extLst>
                    <a:ext uri="{9D8B030D-6E8A-4147-A177-3AD203B41FA5}">
                      <a16:colId xmlns:a16="http://schemas.microsoft.com/office/drawing/2014/main" val="169387319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366006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3240679006"/>
                    </a:ext>
                  </a:extLst>
                </a:gridCol>
                <a:gridCol w="852770">
                  <a:extLst>
                    <a:ext uri="{9D8B030D-6E8A-4147-A177-3AD203B41FA5}">
                      <a16:colId xmlns:a16="http://schemas.microsoft.com/office/drawing/2014/main" val="2982198708"/>
                    </a:ext>
                  </a:extLst>
                </a:gridCol>
                <a:gridCol w="625774">
                  <a:extLst>
                    <a:ext uri="{9D8B030D-6E8A-4147-A177-3AD203B41FA5}">
                      <a16:colId xmlns:a16="http://schemas.microsoft.com/office/drawing/2014/main" val="3209781189"/>
                    </a:ext>
                  </a:extLst>
                </a:gridCol>
              </a:tblGrid>
              <a:tr h="5486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8. Yarıyıl</a:t>
                      </a: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515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D. Kodu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Dersin Adı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K.Etki</a:t>
                      </a:r>
                      <a:endParaRPr lang="tr-TR" sz="1200" b="0" i="0" u="none" strike="noStrike" noProof="0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AKTS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436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Bitki Koruma Makinaları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914628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Tarım Traktörleri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415619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Hasat ve Harman Makinaları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99276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Mühendislikte Tasarım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22451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Mezuniyet Çalışması II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30440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Bölüm Seçmeli Dersi II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640588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Üniversite Seçmeli Dersi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41617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38714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477157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7856199"/>
                  </a:ext>
                </a:extLst>
              </a:tr>
            </a:tbl>
          </a:graphicData>
        </a:graphic>
      </p:graphicFrame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6A591F48-C281-7C3D-0903-6D75C1B22EC5}"/>
              </a:ext>
            </a:extLst>
          </p:cNvPr>
          <p:cNvGraphicFramePr>
            <a:graphicFrameLocks noGrp="1"/>
          </p:cNvGraphicFramePr>
          <p:nvPr/>
        </p:nvGraphicFramePr>
        <p:xfrm>
          <a:off x="1542933" y="5062306"/>
          <a:ext cx="4937761" cy="822960"/>
        </p:xfrm>
        <a:graphic>
          <a:graphicData uri="http://schemas.openxmlformats.org/drawingml/2006/table">
            <a:tbl>
              <a:tblPr bandRow="1">
                <a:tableStyleId>{5A111915-BE36-4E01-A7E5-04B1672EAD32}</a:tableStyleId>
              </a:tblPr>
              <a:tblGrid>
                <a:gridCol w="506022">
                  <a:extLst>
                    <a:ext uri="{9D8B030D-6E8A-4147-A177-3AD203B41FA5}">
                      <a16:colId xmlns:a16="http://schemas.microsoft.com/office/drawing/2014/main" val="709186496"/>
                    </a:ext>
                  </a:extLst>
                </a:gridCol>
                <a:gridCol w="762499">
                  <a:extLst>
                    <a:ext uri="{9D8B030D-6E8A-4147-A177-3AD203B41FA5}">
                      <a16:colId xmlns:a16="http://schemas.microsoft.com/office/drawing/2014/main" val="2449750454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2005205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49278257"/>
                    </a:ext>
                  </a:extLst>
                </a:gridCol>
                <a:gridCol w="811740">
                  <a:extLst>
                    <a:ext uri="{9D8B030D-6E8A-4147-A177-3AD203B41FA5}">
                      <a16:colId xmlns:a16="http://schemas.microsoft.com/office/drawing/2014/main" val="81999586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Elektrik ve Elektronik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404042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54880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Mekanizma Tekniği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404042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86273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Sulama Makinaları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0862006"/>
                  </a:ext>
                </a:extLst>
              </a:tr>
            </a:tbl>
          </a:graphicData>
        </a:graphic>
      </p:graphicFrame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728C4B69-9B38-36C2-337C-89A9E3B285F8}"/>
              </a:ext>
            </a:extLst>
          </p:cNvPr>
          <p:cNvGraphicFramePr>
            <a:graphicFrameLocks noGrp="1"/>
          </p:cNvGraphicFramePr>
          <p:nvPr/>
        </p:nvGraphicFramePr>
        <p:xfrm>
          <a:off x="6633094" y="5062306"/>
          <a:ext cx="4937761" cy="822960"/>
        </p:xfrm>
        <a:graphic>
          <a:graphicData uri="http://schemas.openxmlformats.org/drawingml/2006/table">
            <a:tbl>
              <a:tblPr bandRow="1">
                <a:tableStyleId>{5A111915-BE36-4E01-A7E5-04B1672EAD32}</a:tableStyleId>
              </a:tblPr>
              <a:tblGrid>
                <a:gridCol w="506022">
                  <a:extLst>
                    <a:ext uri="{9D8B030D-6E8A-4147-A177-3AD203B41FA5}">
                      <a16:colId xmlns:a16="http://schemas.microsoft.com/office/drawing/2014/main" val="709186496"/>
                    </a:ext>
                  </a:extLst>
                </a:gridCol>
                <a:gridCol w="762499">
                  <a:extLst>
                    <a:ext uri="{9D8B030D-6E8A-4147-A177-3AD203B41FA5}">
                      <a16:colId xmlns:a16="http://schemas.microsoft.com/office/drawing/2014/main" val="2449750454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2005205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49278257"/>
                    </a:ext>
                  </a:extLst>
                </a:gridCol>
                <a:gridCol w="811740">
                  <a:extLst>
                    <a:ext uri="{9D8B030D-6E8A-4147-A177-3AD203B41FA5}">
                      <a16:colId xmlns:a16="http://schemas.microsoft.com/office/drawing/2014/main" val="81999586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Meliorasyon Makinaları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404042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54880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Üç Boyutlu Modelleme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404042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86273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ZTM416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Hassas Tarım Teknikleri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0862006"/>
                  </a:ext>
                </a:extLst>
              </a:tr>
            </a:tbl>
          </a:graphicData>
        </a:graphic>
      </p:graphicFrame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4ABC6211-DBE4-126F-7C1F-32740992F575}"/>
              </a:ext>
            </a:extLst>
          </p:cNvPr>
          <p:cNvGraphicFramePr>
            <a:graphicFrameLocks noGrp="1"/>
          </p:cNvGraphicFramePr>
          <p:nvPr/>
        </p:nvGraphicFramePr>
        <p:xfrm>
          <a:off x="1542932" y="6221410"/>
          <a:ext cx="4937761" cy="274320"/>
        </p:xfrm>
        <a:graphic>
          <a:graphicData uri="http://schemas.openxmlformats.org/drawingml/2006/table">
            <a:tbl>
              <a:tblPr bandRow="1">
                <a:tableStyleId>{5A111915-BE36-4E01-A7E5-04B1672EAD32}</a:tableStyleId>
              </a:tblPr>
              <a:tblGrid>
                <a:gridCol w="506022">
                  <a:extLst>
                    <a:ext uri="{9D8B030D-6E8A-4147-A177-3AD203B41FA5}">
                      <a16:colId xmlns:a16="http://schemas.microsoft.com/office/drawing/2014/main" val="3176978668"/>
                    </a:ext>
                  </a:extLst>
                </a:gridCol>
                <a:gridCol w="762499">
                  <a:extLst>
                    <a:ext uri="{9D8B030D-6E8A-4147-A177-3AD203B41FA5}">
                      <a16:colId xmlns:a16="http://schemas.microsoft.com/office/drawing/2014/main" val="373025337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323910709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93686175"/>
                    </a:ext>
                  </a:extLst>
                </a:gridCol>
                <a:gridCol w="811740">
                  <a:extLst>
                    <a:ext uri="{9D8B030D-6E8A-4147-A177-3AD203B41FA5}">
                      <a16:colId xmlns:a16="http://schemas.microsoft.com/office/drawing/2014/main" val="123435058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ZTM01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Fotoğrafçılık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404042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243933"/>
                  </a:ext>
                </a:extLst>
              </a:tr>
            </a:tbl>
          </a:graphicData>
        </a:graphic>
      </p:graphicFrame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4FF0D8F2-8851-3534-1852-152C392E923E}"/>
              </a:ext>
            </a:extLst>
          </p:cNvPr>
          <p:cNvGraphicFramePr>
            <a:graphicFrameLocks noGrp="1"/>
          </p:cNvGraphicFramePr>
          <p:nvPr/>
        </p:nvGraphicFramePr>
        <p:xfrm>
          <a:off x="6633093" y="6221410"/>
          <a:ext cx="4937761" cy="274320"/>
        </p:xfrm>
        <a:graphic>
          <a:graphicData uri="http://schemas.openxmlformats.org/drawingml/2006/table">
            <a:tbl>
              <a:tblPr bandRow="1">
                <a:tableStyleId>{5A111915-BE36-4E01-A7E5-04B1672EAD32}</a:tableStyleId>
              </a:tblPr>
              <a:tblGrid>
                <a:gridCol w="506022">
                  <a:extLst>
                    <a:ext uri="{9D8B030D-6E8A-4147-A177-3AD203B41FA5}">
                      <a16:colId xmlns:a16="http://schemas.microsoft.com/office/drawing/2014/main" val="3176978668"/>
                    </a:ext>
                  </a:extLst>
                </a:gridCol>
                <a:gridCol w="762499">
                  <a:extLst>
                    <a:ext uri="{9D8B030D-6E8A-4147-A177-3AD203B41FA5}">
                      <a16:colId xmlns:a16="http://schemas.microsoft.com/office/drawing/2014/main" val="373025337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323910709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93686175"/>
                    </a:ext>
                  </a:extLst>
                </a:gridCol>
                <a:gridCol w="811740">
                  <a:extLst>
                    <a:ext uri="{9D8B030D-6E8A-4147-A177-3AD203B41FA5}">
                      <a16:colId xmlns:a16="http://schemas.microsoft.com/office/drawing/2014/main" val="1234350588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ZTM01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Fotoğrafçılık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u="none" strike="noStrike" noProof="0" dirty="0">
                          <a:solidFill>
                            <a:srgbClr val="404042"/>
                          </a:solidFill>
                          <a:effectLst/>
                        </a:rPr>
                        <a:t>Var</a:t>
                      </a:r>
                      <a:endParaRPr lang="tr-TR" sz="1200" b="0" i="0" u="none" strike="noStrike" noProof="0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243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4984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Temel Kavramlar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4F9A16-5B0A-F151-1C01-46519D20B7F4}"/>
              </a:ext>
            </a:extLst>
          </p:cNvPr>
          <p:cNvSpPr txBox="1"/>
          <p:nvPr/>
        </p:nvSpPr>
        <p:spPr>
          <a:xfrm>
            <a:off x="1790700" y="1697757"/>
            <a:ext cx="5715000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AKTS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Avrupa Kredi Transfer Sistemi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AKTS kredisi, bir akademik yılı herhangi bir yükseköğretim kurumunda tam zamanlı olarak tamamlamak için gereken toplam çalışma zamanına göre ilgili dersin ne kadar çalışma gerektirdiğini belirten değerdir.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AGNO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Ağırlıklı Genel Not Ortalamasını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AGNO; öğrencinin fakülte/konservatuvar/yüksekokul/meslek yüksekokulunda öğrenimine başladığı andan itibaren, tamamlamış olduğu yarıyıl/yıl da dâhil olmak üzere, o güne kadar kayıt yaptırdığı her dersin AKTS değeri ile o dersin başarı notunun ağırlık katsayısıyla çarpılarak tamamının toplanmasından elde edilen sayının, toplam AKTS miktarına bölünmesi ile hesaplanır. 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Bölme sonucu, virgülden sonra iki hane olacak şekilde yuvarlatılır.</a:t>
            </a:r>
          </a:p>
        </p:txBody>
      </p:sp>
      <p:pic>
        <p:nvPicPr>
          <p:cNvPr id="2052" name="Picture 4" descr="ECTS-Punkte: Kursanerkennung im Hochschulkontext">
            <a:extLst>
              <a:ext uri="{FF2B5EF4-FFF2-40B4-BE49-F238E27FC236}">
                <a16:creationId xmlns:a16="http://schemas.microsoft.com/office/drawing/2014/main" id="{70469D4F-06DB-173E-8D28-759D7E53E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527" y="1915026"/>
            <a:ext cx="3027947" cy="302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84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OBS, DBS ve Ders Bilgi Paketi Tanıtımı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E1C8C6-23E7-EA3D-BAB8-CE564A66EC7F}"/>
              </a:ext>
            </a:extLst>
          </p:cNvPr>
          <p:cNvSpPr txBox="1"/>
          <p:nvPr/>
        </p:nvSpPr>
        <p:spPr>
          <a:xfrm>
            <a:off x="6228000" y="2372652"/>
            <a:ext cx="3405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20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Öğrenci Bilgi Sistemi (OBS)</a:t>
            </a:r>
            <a:endParaRPr lang="tr-TR" sz="2000" dirty="0">
              <a:solidFill>
                <a:srgbClr val="404042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B7C39D-4174-BF0F-4226-8EED3604EE6C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70004C-F8B1-8712-6348-6FD90DF0A341}"/>
              </a:ext>
            </a:extLst>
          </p:cNvPr>
          <p:cNvSpPr/>
          <p:nvPr/>
        </p:nvSpPr>
        <p:spPr>
          <a:xfrm>
            <a:off x="5849226" y="3584598"/>
            <a:ext cx="182880" cy="753771"/>
          </a:xfrm>
          <a:prstGeom prst="rect">
            <a:avLst/>
          </a:prstGeom>
          <a:solidFill>
            <a:srgbClr val="2553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4843D1-9441-62F2-214C-171A45C4BF4E}"/>
              </a:ext>
            </a:extLst>
          </p:cNvPr>
          <p:cNvSpPr/>
          <p:nvPr/>
        </p:nvSpPr>
        <p:spPr>
          <a:xfrm>
            <a:off x="5849226" y="5152117"/>
            <a:ext cx="182880" cy="753771"/>
          </a:xfrm>
          <a:prstGeom prst="rect">
            <a:avLst/>
          </a:prstGeom>
          <a:solidFill>
            <a:srgbClr val="2553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B4DB1A-D44C-B4B6-1A27-DFA587127CF8}"/>
              </a:ext>
            </a:extLst>
          </p:cNvPr>
          <p:cNvSpPr/>
          <p:nvPr/>
        </p:nvSpPr>
        <p:spPr>
          <a:xfrm>
            <a:off x="5843540" y="2195822"/>
            <a:ext cx="182880" cy="753771"/>
          </a:xfrm>
          <a:prstGeom prst="rect">
            <a:avLst/>
          </a:prstGeom>
          <a:solidFill>
            <a:srgbClr val="2553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D59EFD-775D-4403-4FBB-053E105A486C}"/>
              </a:ext>
            </a:extLst>
          </p:cNvPr>
          <p:cNvSpPr txBox="1"/>
          <p:nvPr/>
        </p:nvSpPr>
        <p:spPr>
          <a:xfrm>
            <a:off x="6228000" y="5328947"/>
            <a:ext cx="3018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20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Ders Bilgi Sistemi (DBS)</a:t>
            </a:r>
            <a:endParaRPr lang="tr-TR" sz="2000" dirty="0">
              <a:solidFill>
                <a:srgbClr val="404042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9768F3-CF3A-9B16-539A-0E9D229ABE3D}"/>
              </a:ext>
            </a:extLst>
          </p:cNvPr>
          <p:cNvSpPr txBox="1"/>
          <p:nvPr/>
        </p:nvSpPr>
        <p:spPr>
          <a:xfrm>
            <a:off x="6228000" y="3765682"/>
            <a:ext cx="2140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20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Ders Bilgi Paketi</a:t>
            </a:r>
            <a:endParaRPr lang="en-US" sz="2000" dirty="0">
              <a:solidFill>
                <a:srgbClr val="404042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50F66E-9657-02A7-CC2B-9733EA3D097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35854"/>
          <a:stretch/>
        </p:blipFill>
        <p:spPr>
          <a:xfrm>
            <a:off x="1542932" y="4803945"/>
            <a:ext cx="3468079" cy="1450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150994-29B4-C069-0EB8-FE852D7D4BC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390" t="15451" r="7735" b="13758"/>
          <a:stretch/>
        </p:blipFill>
        <p:spPr>
          <a:xfrm>
            <a:off x="1542933" y="1621499"/>
            <a:ext cx="3468079" cy="29018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1651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Yazarak Çalışmanın Faydaları | Egitim.com">
            <a:extLst>
              <a:ext uri="{FF2B5EF4-FFF2-40B4-BE49-F238E27FC236}">
                <a16:creationId xmlns:a16="http://schemas.microsoft.com/office/drawing/2014/main" id="{578CAD9A-0BD4-C7E2-58DA-1494056ED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0" r="25488"/>
          <a:stretch/>
        </p:blipFill>
        <p:spPr bwMode="auto">
          <a:xfrm>
            <a:off x="8835626" y="1764108"/>
            <a:ext cx="2622083" cy="47026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Kayıt Yenileme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8E1319-1816-9BDD-8982-11BFF71431D7}"/>
              </a:ext>
            </a:extLst>
          </p:cNvPr>
          <p:cNvSpPr txBox="1"/>
          <p:nvPr/>
        </p:nvSpPr>
        <p:spPr>
          <a:xfrm>
            <a:off x="1782688" y="1764108"/>
            <a:ext cx="6834839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Ders kaydı işlemleri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, öğrencinin akademik takvimde belirtilen süreler içinde katkı payını ve/veya öğrenim ücretini ödemesi ve ders alma işlemini tamamlaması suretiyle gerçekleşir.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Katkı payı ve/veya öğrenim ücretini ödeyip, öğrenci bilgi sistemi üzerinde almak istediği ders/dersler için ders kaydı yapan öğrencinin ders kayıt bilgileri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danışman tarafından kontrol edilip, öğrenci bilgi sistemi üzerinden onaylanır.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Ders kayıtları ile ilgili olarak öğrenci ve danışman tarafından yapılan işlemlerin her biri ayrı ayrı olmak üzere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 bilgi sisteminde kayıt altına alınarak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ders kaydının yapıldığı sayfada gösterilir.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Ders kayıt işlemlerinden </a:t>
            </a:r>
            <a:r>
              <a:rPr lang="tr-TR" sz="1600" u="sng" dirty="0">
                <a:solidFill>
                  <a:srgbClr val="C00000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birinci derecede öğrenci sorumludur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Akademik takvimde belirtilen sürelerde ders kaydını yaptırmayan öğrenci, o yarıyılda/yılda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derslere devam edemez, sınavlara giremez ve öğrencilik haklarından yararlanamaz.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Öğrenciler, öncelikle alt yarıyıl/yıldaki hiç almadıkları veya alıp devamsızlıktan (Z) harf notu ya da başarısızlıktan (FF) harf notu almış oldukları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ders/derslere kayıt yaptırmak zorundadırlar.</a:t>
            </a:r>
          </a:p>
        </p:txBody>
      </p:sp>
    </p:spTree>
    <p:extLst>
      <p:ext uri="{BB962C8B-B14F-4D97-AF65-F5344CB8AC3E}">
        <p14:creationId xmlns:p14="http://schemas.microsoft.com/office/powerpoint/2010/main" val="1459600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Ders Alma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4F9A16-5B0A-F151-1C01-46519D20B7F4}"/>
              </a:ext>
            </a:extLst>
          </p:cNvPr>
          <p:cNvSpPr txBox="1"/>
          <p:nvPr/>
        </p:nvSpPr>
        <p:spPr>
          <a:xfrm>
            <a:off x="1790700" y="1697757"/>
            <a:ext cx="893271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Ön lisans ve lisans programlarında bir öğrencinin bir yarıyıl/yılda alabileceği derslerin AKTS değerleri toplamı yarıyıllık/yıllık programlarda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 fazla 40/80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’dir.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Belirlenen AKTS değeri, tekrar dersi olan veya </a:t>
            </a:r>
            <a:r>
              <a:rPr lang="tr-TR" sz="1600" dirty="0" err="1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AGNO’su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2,50’nin altında olan öğrencilere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üst yarıyıllardan ders alma hakkı vermez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 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Lisans programlarının birinci sınıf öğrencileri ile meslek yüksekokulları öğrencileri hariç, bulundukları yarıyıl itibarıyla müfredatında bulunan bütün dersleri almış, tekrar dersi olmayan ve </a:t>
            </a:r>
            <a:r>
              <a:rPr lang="tr-TR" sz="1600" dirty="0" err="1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AGNO’su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en az 2,50 olan öğrenciler, ilgili yarıyıl/yılda almaları gereken 30/60 </a:t>
            </a:r>
            <a:r>
              <a:rPr lang="tr-TR" sz="1600" dirty="0" err="1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AKTS’ye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ilaveten ön şartlı olmayan veya ön şartını yerine getirdiği, üst yarıyılda/yılda açılan derslerden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 çok 15/30 </a:t>
            </a:r>
            <a:r>
              <a:rPr lang="tr-TR" sz="1600" dirty="0" err="1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AKTS’ye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kadar daha ders alabilirler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Öğrenciler; bu şartları yerine getirdiği sürece, kayıt yeniledikleri yarıyılda/yılda daha önceki yarıyılda/yılda ilave olarak aldıkları derslerin AKTS miktarı kadar dersi üst yarıyıldan/yıldan aldıktan sonra, ön şartlı olmayan veya ön şartını yerine getirdiği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 çok 15 </a:t>
            </a:r>
            <a:r>
              <a:rPr lang="tr-TR" sz="1600" dirty="0" err="1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AKTS</a:t>
            </a:r>
            <a:r>
              <a:rPr lang="tr-TR" sz="1600" dirty="0" err="1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’ye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kadar ilave dersi üst yarıyıldan/yıldan alabilirler. Bu şekilde alınan ilave derslerin AKTS miktarı, azami AKTS miktarını aşmamak üzere en çok 30 AKTS olabilir.</a:t>
            </a:r>
            <a:endParaRPr lang="tr-TR" sz="1600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4E7198-4A48-D8E6-235F-E197D49297F8}"/>
              </a:ext>
            </a:extLst>
          </p:cNvPr>
          <p:cNvSpPr txBox="1"/>
          <p:nvPr/>
        </p:nvSpPr>
        <p:spPr>
          <a:xfrm>
            <a:off x="2075290" y="5652106"/>
            <a:ext cx="6506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3"/>
              </a:rPr>
              <a:t>birimler.atauni.edu.tr/ogrenci-isleri-daire-baskanligi/ders-kayitlari/</a:t>
            </a:r>
            <a:endParaRPr lang="en-US" sz="16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733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Sınavlar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8E1319-1816-9BDD-8982-11BFF71431D7}"/>
              </a:ext>
            </a:extLst>
          </p:cNvPr>
          <p:cNvSpPr txBox="1"/>
          <p:nvPr/>
        </p:nvSpPr>
        <p:spPr>
          <a:xfrm>
            <a:off x="1782688" y="1800010"/>
            <a:ext cx="696942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Ara sınavlar (vize), yarıyıl sonu sınavları (final) ve bütünleme sınavları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yazılı, sözlü veya hem yazılı hem sözlü ve/veya uygulamalı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 olarak yapılabilir. </a:t>
            </a:r>
            <a:endParaRPr lang="en-US" sz="1600" dirty="0">
              <a:solidFill>
                <a:srgbClr val="404042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Yarıyıl/yıl sonu/bütünleme sınav süreleri en az iki ders saati, ara sınav süresi ise en az bir ders saatidir. 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Bir dersin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ara sınavının (vize)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yarıyıl/yıl sonu ham başarı notuna etkisi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%40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,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yarıyıl/yıl sonu (final) veya bütünleme sınavının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etkisi de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%60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’tır. </a:t>
            </a:r>
            <a:endParaRPr lang="en-US" sz="1600" dirty="0">
              <a:solidFill>
                <a:srgbClr val="404042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Herhangi bir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sınava girmeyen öğrenci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, o sınav hakkını kullanmış ve o sınavdan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sıfır (0) puan almış sayılır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. Ayrıca, öğrencilerin, puanlamaya tabi tutulan ödev, seminer, panel gibi yarıyıl/yıl içi etkinliklerinden yapmadıkları veya katılmadıkları da aynı şekilde değerlendirilir.</a:t>
            </a:r>
            <a:endParaRPr lang="en-US" sz="1600" dirty="0">
              <a:solidFill>
                <a:srgbClr val="404042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Bütünleme sınavı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: yarıyıl/yıl sonunda akademik takvimde belirlenen tarihler arasında yapılan sınavdır. Bu sınava, sınav şartlarını yerine getirmek kaydıyla,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yarıyıl/yıl sonu sınavlarına girmeyen, bu sınavlara girdiği halde FF, DD veya DC harf notu alan öğrenciler girebilir. 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 Bütünleme sınavında alınan not yarıyıl/yıl sonu sınavı notu yerine geçer.</a:t>
            </a:r>
            <a:endParaRPr lang="en-US" sz="1600" dirty="0">
              <a:solidFill>
                <a:srgbClr val="404042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Grafik 19">
            <a:extLst>
              <a:ext uri="{FF2B5EF4-FFF2-40B4-BE49-F238E27FC236}">
                <a16:creationId xmlns:a16="http://schemas.microsoft.com/office/drawing/2014/main" id="{7DE73D6D-CE1F-5CF0-B324-EFF2C6A22C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3027206"/>
              </p:ext>
            </p:extLst>
          </p:nvPr>
        </p:nvGraphicFramePr>
        <p:xfrm>
          <a:off x="8519627" y="1296038"/>
          <a:ext cx="3549885" cy="3567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0664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Bağıl Değerlendirme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5F09D-72A0-55F4-BEAF-96E5F6487DBD}"/>
              </a:ext>
            </a:extLst>
          </p:cNvPr>
          <p:cNvSpPr txBox="1"/>
          <p:nvPr/>
        </p:nvSpPr>
        <p:spPr>
          <a:xfrm>
            <a:off x="1739470" y="1978439"/>
            <a:ext cx="91190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Öğrencilerin başarı durumlarının değerlendirilmesinde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bağıl değerlendirme sistemi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kullanılmaktadır.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Bağıl değerlendirme sistemi: Öğrencinin başarı durumunun, birlikte ders aldığı diğer öğrencilerle beraber belirlendiği sistemdir.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Sistem her ders için, başarı ortalamasına göre ayrı ayrı harf notu aralıkları belirler.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Ders alan öğrenciler, aldıkları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mutlak notlara göre değil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, o dersi alan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grup içerisinde gösterdikleri performansa göre değerlendirilir.</a:t>
            </a:r>
          </a:p>
          <a:p>
            <a:endParaRPr lang="tr-TR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567765-F384-CA2C-CE67-CB0DD92FCFCB}"/>
              </a:ext>
            </a:extLst>
          </p:cNvPr>
          <p:cNvSpPr txBox="1"/>
          <p:nvPr/>
        </p:nvSpPr>
        <p:spPr>
          <a:xfrm>
            <a:off x="1739470" y="4379096"/>
            <a:ext cx="9119030" cy="195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9400" lvl="1">
              <a:spcAft>
                <a:spcPts val="1200"/>
              </a:spcAft>
            </a:pPr>
            <a:r>
              <a:rPr lang="en-US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Daha fazla bilgi için lütfen </a:t>
            </a:r>
            <a:r>
              <a:rPr lang="en-US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 İşleri Daire Başkanlığı web sayfas</a:t>
            </a:r>
            <a:r>
              <a:rPr lang="en-US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ında yer alan uygulama esaslarını inceleyiniz.</a:t>
            </a:r>
            <a:endParaRPr lang="en-US" sz="1600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12738">
              <a:lnSpc>
                <a:spcPct val="150000"/>
              </a:lnSpc>
              <a:spcAft>
                <a:spcPts val="600"/>
              </a:spcAft>
            </a:pPr>
            <a:r>
              <a:rPr lang="tr-TR" sz="1600" dirty="0">
                <a:solidFill>
                  <a:srgbClr val="0563C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3"/>
              </a:rPr>
              <a:t>Atatürk Üniversitesi Bağıl Değerlendirme Sistemi Uygulama Esasları</a:t>
            </a:r>
            <a:endParaRPr lang="tr-TR" sz="1600" dirty="0">
              <a:solidFill>
                <a:srgbClr val="0563C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312738">
              <a:lnSpc>
                <a:spcPct val="150000"/>
              </a:lnSpc>
              <a:spcAft>
                <a:spcPts val="600"/>
              </a:spcAft>
            </a:pPr>
            <a:r>
              <a:rPr lang="tr-TR" sz="1600" dirty="0">
                <a:solidFill>
                  <a:srgbClr val="0563C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4"/>
              </a:rPr>
              <a:t>Atatürk Üniversitesi Başarı Değerlendirme Sistemleri Uygulama Esasları</a:t>
            </a:r>
            <a:endParaRPr lang="tr-TR" sz="1600" dirty="0">
              <a:solidFill>
                <a:srgbClr val="0563C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312738">
              <a:lnSpc>
                <a:spcPct val="150000"/>
              </a:lnSpc>
              <a:spcAft>
                <a:spcPts val="600"/>
              </a:spcAft>
            </a:pPr>
            <a:endParaRPr lang="en-US" sz="16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949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Dönem Sonu Başarı Notları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3" name="Tablo 1">
            <a:extLst>
              <a:ext uri="{FF2B5EF4-FFF2-40B4-BE49-F238E27FC236}">
                <a16:creationId xmlns:a16="http://schemas.microsoft.com/office/drawing/2014/main" id="{42AC7700-3B9A-13AB-88D9-B3ABD4E7E6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790703"/>
              </p:ext>
            </p:extLst>
          </p:nvPr>
        </p:nvGraphicFramePr>
        <p:xfrm>
          <a:off x="1542933" y="1621498"/>
          <a:ext cx="4998272" cy="4572000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998913">
                  <a:extLst>
                    <a:ext uri="{9D8B030D-6E8A-4147-A177-3AD203B41FA5}">
                      <a16:colId xmlns:a16="http://schemas.microsoft.com/office/drawing/2014/main" val="3243781622"/>
                    </a:ext>
                  </a:extLst>
                </a:gridCol>
                <a:gridCol w="1460311">
                  <a:extLst>
                    <a:ext uri="{9D8B030D-6E8A-4147-A177-3AD203B41FA5}">
                      <a16:colId xmlns:a16="http://schemas.microsoft.com/office/drawing/2014/main" val="1211325721"/>
                    </a:ext>
                  </a:extLst>
                </a:gridCol>
                <a:gridCol w="1539048">
                  <a:extLst>
                    <a:ext uri="{9D8B030D-6E8A-4147-A177-3AD203B41FA5}">
                      <a16:colId xmlns:a16="http://schemas.microsoft.com/office/drawing/2014/main" val="3890265324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600" b="0" i="0" kern="120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Başarı Derecesi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600" b="0" i="0" kern="120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Harf Notu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600" b="0" i="0" kern="120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Ağırlık K.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59887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Mükemmel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AA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4.00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80950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Pekiyi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BA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3.50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28857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İyi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BB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3.00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62262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Orta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CB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2.50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31109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Geçer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CC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2.00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384181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Koşullu Geçer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DC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1.50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946102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Koşullu Geçer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DD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1.00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63844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Başarısız 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FF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0.00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633925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Muaf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endParaRPr lang="tr-TR" sz="1400" b="1" kern="1200" dirty="0">
                        <a:solidFill>
                          <a:srgbClr val="404042"/>
                        </a:solidFill>
                        <a:latin typeface="Helvetica Neue Light" panose="02000403000000020004" pitchFamily="2" charset="0"/>
                        <a:ea typeface="Helvetica Neue Light" panose="020004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311698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Geçer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endParaRPr lang="tr-TR" sz="1400" b="1" kern="1200" dirty="0">
                        <a:solidFill>
                          <a:srgbClr val="404042"/>
                        </a:solidFill>
                        <a:latin typeface="Helvetica Neue Light" panose="02000403000000020004" pitchFamily="2" charset="0"/>
                        <a:ea typeface="Helvetica Neue Light" panose="020004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032783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Devamsız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Z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endParaRPr lang="tr-TR" sz="1400" b="1" kern="1200" dirty="0">
                        <a:solidFill>
                          <a:srgbClr val="404042"/>
                        </a:solidFill>
                        <a:latin typeface="Helvetica Neue Light" panose="02000403000000020004" pitchFamily="2" charset="0"/>
                        <a:ea typeface="Helvetica Neue Light" panose="020004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110298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18E1319-1816-9BDD-8982-11BFF71431D7}"/>
              </a:ext>
            </a:extLst>
          </p:cNvPr>
          <p:cNvSpPr txBox="1"/>
          <p:nvPr/>
        </p:nvSpPr>
        <p:spPr>
          <a:xfrm>
            <a:off x="6977540" y="1621498"/>
            <a:ext cx="469129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Bir dersten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AA, BA, BB, CB ve CC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notlarından birini alan öğrenci o dersi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başarmış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sayılır.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Mezuniyet durumuna gelen öğrencinin </a:t>
            </a:r>
            <a:r>
              <a:rPr lang="tr-TR" sz="1600" dirty="0" err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AGNO’su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2,00 ve daha yukarı ise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bu öğrencinin DC ve DD harf notu aldığı dersler başarılı sayılır.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FF notu, ilgili dersten başarısız olan öğrencilere verilir.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Başarı notu M ve G ile takdir edilen dersler, AGNO hesaplanmasında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değerlendirmeye katılmaz.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Z (Devamsız) Derse devam yükümlülüğünü veya ders uygulamalarına ilişkin koşulları yerine getirmeyen öğrenciye verilir.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Z, AGNO hesabında FF notu işlemi görür.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Z ile değerlendirilen ders verildiği ilk yarıyılda/yılda alınarak devam ve sınav şartları yerine getirilir.</a:t>
            </a:r>
          </a:p>
        </p:txBody>
      </p:sp>
    </p:spTree>
    <p:extLst>
      <p:ext uri="{BB962C8B-B14F-4D97-AF65-F5344CB8AC3E}">
        <p14:creationId xmlns:p14="http://schemas.microsoft.com/office/powerpoint/2010/main" val="2303495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Sınav Sonuçlarına İtiraz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8E1319-1816-9BDD-8982-11BFF71431D7}"/>
              </a:ext>
            </a:extLst>
          </p:cNvPr>
          <p:cNvSpPr txBox="1"/>
          <p:nvPr/>
        </p:nvSpPr>
        <p:spPr>
          <a:xfrm>
            <a:off x="1768834" y="4898740"/>
            <a:ext cx="92506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Bir sınavın veya yarıyıl/yıl içi çalışmasının sonucuna, öğrenci maddi hata yönünden sonucun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ilanı tarihinden itibaren </a:t>
            </a:r>
            <a:r>
              <a:rPr lang="tr-TR" sz="1600" u="sng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üç iş günü içinde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 itiraz edilebilir.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İtiraz, bölüm/ana bilim/ana sanat dalı ve/veya dekanlığa/müdürlüğe verilen bir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dilekçe ile yapılır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Sınav kâğıtlarında, ilgili öğretim elemanınca maddi bir hata tespit edilirse, bu hata ilgili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yönetim kurulu kararı ile düzeltilir ve ilan edilir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</a:t>
            </a:r>
          </a:p>
        </p:txBody>
      </p:sp>
      <p:pic>
        <p:nvPicPr>
          <p:cNvPr id="3074" name="Picture 2" descr="ÖSYM sınav sonucuna itiraz nasıl yapılır? ÖSYM sınav itiraz süresi kaç gün?  KPSS sınav itiraz dilekçesi örneği!">
            <a:extLst>
              <a:ext uri="{FF2B5EF4-FFF2-40B4-BE49-F238E27FC236}">
                <a16:creationId xmlns:a16="http://schemas.microsoft.com/office/drawing/2014/main" id="{E413B784-75C0-297F-28A6-A85F04BB0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050" y="1798933"/>
            <a:ext cx="4111463" cy="2743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85BDA1D3-CBF0-DB15-CBF2-F4B97C987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34" y="1798933"/>
            <a:ext cx="4627346" cy="2743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109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Derse Devam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8E1319-1816-9BDD-8982-11BFF71431D7}"/>
              </a:ext>
            </a:extLst>
          </p:cNvPr>
          <p:cNvSpPr txBox="1"/>
          <p:nvPr/>
        </p:nvSpPr>
        <p:spPr>
          <a:xfrm>
            <a:off x="1761036" y="4741753"/>
            <a:ext cx="958961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Teorik dersler, laboratuvar ve benzeri çalışmaların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 az %80’ine devam etmek zorunludur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Öğrenci devam şartını yerine getirmiş olsa bile; laboratuvar ve benzeri derslerden başarılı olmak için, birimlerin uygulama esaslarında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belirtilen çalışmaları başarı ile tamamlamak zorundadır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Devamsız öğrenci,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sınavlara alınmaz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ve not çizelgesinde bu durum Z (Devamsız) ile belirtilir.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Devamsızlıkları nedeniyle başarısız sayılan öğrencilerin listesi, en geç yarıyılın/yılın son haftası içinde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 bilgi sistemi (ÖBS)’de ilan edilir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</a:t>
            </a:r>
          </a:p>
        </p:txBody>
      </p:sp>
      <p:pic>
        <p:nvPicPr>
          <p:cNvPr id="4098" name="Picture 2" descr="Final Sınavları Boyunca Okuma Salonları 7/24 Açık Olacak – Erzurum Haber  Gazetesi">
            <a:extLst>
              <a:ext uri="{FF2B5EF4-FFF2-40B4-BE49-F238E27FC236}">
                <a16:creationId xmlns:a16="http://schemas.microsoft.com/office/drawing/2014/main" id="{E94A9A82-B3B2-6329-2087-19A03D6FE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236" y="2859720"/>
            <a:ext cx="2331314" cy="128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>
            <a:extLst>
              <a:ext uri="{FF2B5EF4-FFF2-40B4-BE49-F238E27FC236}">
                <a16:creationId xmlns:a16="http://schemas.microsoft.com/office/drawing/2014/main" id="{D4061019-E286-C822-3969-F0A3B5733D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6" r="3006" b="7465"/>
          <a:stretch/>
        </p:blipFill>
        <p:spPr bwMode="auto">
          <a:xfrm>
            <a:off x="6179126" y="1764232"/>
            <a:ext cx="4958560" cy="2743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>
            <a:extLst>
              <a:ext uri="{FF2B5EF4-FFF2-40B4-BE49-F238E27FC236}">
                <a16:creationId xmlns:a16="http://schemas.microsoft.com/office/drawing/2014/main" id="{DD8D9C9B-406C-B7C8-3FA8-F338523FA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036" y="1764232"/>
            <a:ext cx="4114800" cy="2743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958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Öğretim Elemanlarıyla Yüz Yüze Görüşme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5D1DAB-B724-5356-4C4E-1A5EDC484921}"/>
              </a:ext>
            </a:extLst>
          </p:cNvPr>
          <p:cNvSpPr txBox="1"/>
          <p:nvPr/>
        </p:nvSpPr>
        <p:spPr>
          <a:xfrm>
            <a:off x="1844455" y="1746400"/>
            <a:ext cx="917499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Yüz yüze görüşme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en etkili iletişim kanallarından birisidir. </a:t>
            </a:r>
          </a:p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Öğretim elemanları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nı akademik ve idari çalışmaları, yürüttüğü lisans ve lisansüstü dersleri ve birçok öğrenci ile muhatap olma zorunluluğu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yüz yüze iletişim kurma konusunda zora sokabilmektedir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.</a:t>
            </a:r>
          </a:p>
          <a:p>
            <a:pPr>
              <a:spcAft>
                <a:spcPts val="600"/>
              </a:spcAft>
            </a:pPr>
            <a:endParaRPr lang="tr-TR" sz="1600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Bu yüzden yüz yüze görüşme konusunda öğretim elemanı tarafından belirlenen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kural ve planlamalara uymanız gerekmektedir.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Öncelikle görüşmelerinizi öğretim elemanının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ofis saatleri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ne göre ayarlamalısınız.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Görüşmeye gitmeden önce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e-posta ya da telefon aracılığıyla randevu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almalısınız.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Görüşmeye başlamadan önce mutlaka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kendinizi tanıtmalısınız.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Görüşme nedeninizi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anlaşılır ifadelerle, uzatmadan uygun bir üslupla dile getirmelisiniz. </a:t>
            </a:r>
          </a:p>
          <a:p>
            <a:pPr>
              <a:spcAft>
                <a:spcPts val="600"/>
              </a:spcAft>
            </a:pPr>
            <a:endParaRPr lang="tr-TR" sz="1600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Derste anlamadığınız yerleri veya ders ile ilgili tartışmaları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ders süresince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sormanız/danışmanız dersteki etkileşimi güçlendireceği için tercih edilmelidir. </a:t>
            </a:r>
          </a:p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Öğretim elemanının birçok kişi ile görüşme planı olabileceğinden görüşmeyi,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belirlenen aralıkta bitirmeye özen göstermelisiniz.</a:t>
            </a:r>
          </a:p>
        </p:txBody>
      </p:sp>
    </p:spTree>
    <p:extLst>
      <p:ext uri="{BB962C8B-B14F-4D97-AF65-F5344CB8AC3E}">
        <p14:creationId xmlns:p14="http://schemas.microsoft.com/office/powerpoint/2010/main" val="839338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Öğretim Elemanlarıyla E-Posta Yoluyla İletişim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4" name="Online Media 3" descr="Nasıl Mail Yazılır? - Atatürk Üniversitesi">
            <a:hlinkClick r:id="" action="ppaction://media"/>
            <a:extLst>
              <a:ext uri="{FF2B5EF4-FFF2-40B4-BE49-F238E27FC236}">
                <a16:creationId xmlns:a16="http://schemas.microsoft.com/office/drawing/2014/main" id="{8AA402D8-732B-406B-B4BB-F2E44C76352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52491" y="2072347"/>
            <a:ext cx="5345757" cy="30203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DF8D5B-9A3B-9D6A-3121-2EB213992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0333" y="2072347"/>
            <a:ext cx="4246473" cy="302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4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Üniversite Web Sayfası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D6535B-1AE6-E9F0-AEFE-448DE4B730C0}"/>
              </a:ext>
            </a:extLst>
          </p:cNvPr>
          <p:cNvSpPr txBox="1"/>
          <p:nvPr/>
        </p:nvSpPr>
        <p:spPr>
          <a:xfrm>
            <a:off x="5542838" y="4412665"/>
            <a:ext cx="5128327" cy="1954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sekmesi altında;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Genel &amp; akademik bilgiler,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Rehberler,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Yazılım ve kablosuz ağ hizmetleri,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Kampüste yaşam,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Sıkça sorulan sorular ve daha fazlasına ulaşabilirsiniz.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70EAC59-4FF8-6D64-6491-4CEED9BC35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437"/>
          <a:stretch/>
        </p:blipFill>
        <p:spPr>
          <a:xfrm>
            <a:off x="2847991" y="1212573"/>
            <a:ext cx="6356858" cy="3061253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C3FDAF4-A97A-3C44-4BEF-CA324D735EFE}"/>
              </a:ext>
            </a:extLst>
          </p:cNvPr>
          <p:cNvCxnSpPr>
            <a:cxnSpLocks/>
          </p:cNvCxnSpPr>
          <p:nvPr/>
        </p:nvCxnSpPr>
        <p:spPr>
          <a:xfrm>
            <a:off x="6629400" y="1621500"/>
            <a:ext cx="0" cy="27911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768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Fakülte Web Sayfası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7C25803E-7507-C784-98A6-6E1DDC77F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334" y="1242391"/>
            <a:ext cx="7048949" cy="539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8106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Bölüm Web Sayfası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Metin kutusu 4">
            <a:hlinkClick r:id="rId3"/>
            <a:extLst>
              <a:ext uri="{FF2B5EF4-FFF2-40B4-BE49-F238E27FC236}">
                <a16:creationId xmlns:a16="http://schemas.microsoft.com/office/drawing/2014/main" id="{2CCB1E0D-55FE-2FE1-C36D-69C24AC86CB0}"/>
              </a:ext>
            </a:extLst>
          </p:cNvPr>
          <p:cNvSpPr txBox="1"/>
          <p:nvPr/>
        </p:nvSpPr>
        <p:spPr>
          <a:xfrm>
            <a:off x="838751" y="3916584"/>
            <a:ext cx="46567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>
                <a:hlinkClick r:id="rId3"/>
              </a:rPr>
              <a:t>https://birimler.atauni.edu.tr/tarim-makinalari-muhendisligi/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11F054B-205E-F45C-FBE9-3B83E0356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601435"/>
            <a:ext cx="5410198" cy="580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142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11158612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Bölüm Laboratuvarları-Tarımsal Mekanizasyon Öğrenci Uygulama Laboratuvarı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2" name="İçerik Yer Tutucusu 10">
            <a:extLst>
              <a:ext uri="{FF2B5EF4-FFF2-40B4-BE49-F238E27FC236}">
                <a16:creationId xmlns:a16="http://schemas.microsoft.com/office/drawing/2014/main" id="{0FECD969-5E27-D769-032B-851B71126D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2482" b="12482"/>
          <a:stretch/>
        </p:blipFill>
        <p:spPr>
          <a:xfrm>
            <a:off x="1307418" y="1621500"/>
            <a:ext cx="4493337" cy="25287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4D045175-6EAD-6AEA-B208-FAD8E5D132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493" b="12493"/>
          <a:stretch/>
        </p:blipFill>
        <p:spPr bwMode="auto">
          <a:xfrm>
            <a:off x="6391246" y="1620779"/>
            <a:ext cx="4493337" cy="25279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3" name="İçerik Yer Tutucusu 10">
            <a:extLst>
              <a:ext uri="{FF2B5EF4-FFF2-40B4-BE49-F238E27FC236}">
                <a16:creationId xmlns:a16="http://schemas.microsoft.com/office/drawing/2014/main" id="{8D87ED86-E12D-EC26-195B-AC5AF02BF4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482" b="12482"/>
          <a:stretch/>
        </p:blipFill>
        <p:spPr>
          <a:xfrm>
            <a:off x="1307418" y="4236404"/>
            <a:ext cx="4493338" cy="2528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5" name="İçerik Yer Tutucusu 10">
            <a:extLst>
              <a:ext uri="{FF2B5EF4-FFF2-40B4-BE49-F238E27FC236}">
                <a16:creationId xmlns:a16="http://schemas.microsoft.com/office/drawing/2014/main" id="{CE5ED2D3-E0BF-D405-750F-36FFDC4C05A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482" b="12482"/>
          <a:stretch/>
        </p:blipFill>
        <p:spPr>
          <a:xfrm>
            <a:off x="6443562" y="4236404"/>
            <a:ext cx="4441021" cy="2499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1778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11158612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Bölüm Laboratuvarları-Mekanik Teknoloji Öğrenci Uygulama Laboratuvarı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2" name="İçerik Yer Tutucusu 10">
            <a:extLst>
              <a:ext uri="{FF2B5EF4-FFF2-40B4-BE49-F238E27FC236}">
                <a16:creationId xmlns:a16="http://schemas.microsoft.com/office/drawing/2014/main" id="{0FECD969-5E27-D769-032B-851B71126D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2482" b="12482"/>
          <a:stretch/>
        </p:blipFill>
        <p:spPr>
          <a:xfrm>
            <a:off x="658614" y="1899000"/>
            <a:ext cx="5437386" cy="30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4D045175-6EAD-6AEA-B208-FAD8E5D1326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5886" y="1899000"/>
            <a:ext cx="5438937" cy="30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615809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11158612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Bölüm Laboratuvarları-Mekanik Teknoloji Öğrenci Uygulama Laboratuvarı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366AE13-1A40-D206-F50E-96BEC81877C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0" r="10"/>
          <a:stretch/>
        </p:blipFill>
        <p:spPr>
          <a:xfrm>
            <a:off x="636779" y="1733950"/>
            <a:ext cx="5649879" cy="4238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AC67328-D5EF-FBF2-4643-A8B4FF89D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38421" y="1733856"/>
            <a:ext cx="5649864" cy="4238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7961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11158612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Bölüm Laboratuvarları-Araştırma Materyallerini Görüntüleme ve Temel Fotoğrafçılık Laboratuvarı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2" name="İçerik Yer Tutucusu 6">
            <a:extLst>
              <a:ext uri="{FF2B5EF4-FFF2-40B4-BE49-F238E27FC236}">
                <a16:creationId xmlns:a16="http://schemas.microsoft.com/office/drawing/2014/main" id="{173CF35A-8E5C-466D-7BCD-633DCB7BBA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9033" y="1898999"/>
            <a:ext cx="5437387" cy="30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05941878-50B8-1AA3-8D3F-3CE8A506D5A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7628" y="1898999"/>
            <a:ext cx="5438937" cy="30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415861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11158612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Bölüm Laboratuvarları-Biyolojik Ürünleri Araştırma Laboratuvarı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EE35B7DC-6CF7-950D-A2AD-E001DC2140C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482" y="1899000"/>
            <a:ext cx="5438938" cy="30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3" name="İçerik Yer Tutucusu 9">
            <a:extLst>
              <a:ext uri="{FF2B5EF4-FFF2-40B4-BE49-F238E27FC236}">
                <a16:creationId xmlns:a16="http://schemas.microsoft.com/office/drawing/2014/main" id="{6F48C366-0BAA-B3B3-6845-C4080D262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620150" y="1899000"/>
            <a:ext cx="5437385" cy="30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738046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11236367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Bölüm Laboratuvarları-Tarımsal Elektrifikasyon Laboratuvarı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2" name="İçerik Yer Tutucusu 7">
            <a:extLst>
              <a:ext uri="{FF2B5EF4-FFF2-40B4-BE49-F238E27FC236}">
                <a16:creationId xmlns:a16="http://schemas.microsoft.com/office/drawing/2014/main" id="{12603F4F-D473-A987-A72B-E5263F69D4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9034" y="1899000"/>
            <a:ext cx="5437386" cy="30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87767D53-3E81-AE53-6471-F315A5F1B89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7566" y="1899000"/>
            <a:ext cx="5438938" cy="30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34383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Bölüm Laboratuvarları-Bilgisayar Laboratuvarı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2" name="Picture 2" descr="C:\Users\Dell Optiplex 990\Desktop\Bölüm fotoğrafları\SL370707.JPG">
            <a:extLst>
              <a:ext uri="{FF2B5EF4-FFF2-40B4-BE49-F238E27FC236}">
                <a16:creationId xmlns:a16="http://schemas.microsoft.com/office/drawing/2014/main" id="{4918C342-194E-D123-1862-D00D68DBD5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683293" y="1343815"/>
            <a:ext cx="6825413" cy="5120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outerShdw blurRad="50800" dist="127000" dir="10800000" algn="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354614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ATA101 Oryantasyon Açık Dersi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671581-6931-787F-34A5-F8583559D4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20" t="10607" r="2314"/>
          <a:stretch/>
        </p:blipFill>
        <p:spPr>
          <a:xfrm>
            <a:off x="6894207" y="1779407"/>
            <a:ext cx="4451210" cy="329918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A26F605-1B0C-82C7-23FA-FAD5FC972B56}"/>
              </a:ext>
            </a:extLst>
          </p:cNvPr>
          <p:cNvGrpSpPr/>
          <p:nvPr/>
        </p:nvGrpSpPr>
        <p:grpSpPr>
          <a:xfrm>
            <a:off x="1681830" y="1878458"/>
            <a:ext cx="4821381" cy="3101084"/>
            <a:chOff x="1542933" y="1878457"/>
            <a:chExt cx="4821381" cy="310108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79E5E3D-1CA5-84CF-0B04-73A0DBFB2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3448" b="3996"/>
            <a:stretch/>
          </p:blipFill>
          <p:spPr>
            <a:xfrm>
              <a:off x="1542933" y="1878457"/>
              <a:ext cx="4821381" cy="310108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46C2C5-2703-4F0D-B605-E734C1E12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724" t="3419" r="90887" b="89626"/>
            <a:stretch/>
          </p:blipFill>
          <p:spPr>
            <a:xfrm>
              <a:off x="1645121" y="2014419"/>
              <a:ext cx="356272" cy="2612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26047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İstihdam Olanakları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7EFA658-3FD3-5095-63A2-E34F5D8D1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tr-TR" dirty="0"/>
              <a:t>Mezunlarımız;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Tarım alet ve makinalarının tasarımlarını yapmaya,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Tarım alet ve makinalarının projelerini hazırlamaya ve imzalamaya,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İmalat,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Pazarlama,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İthalat ve ihracat için gerekli belge ruhsatlandırma işlemleriyle ilgili inceleme,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Deneme veya analizleri yapmaya yetkilidirler.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248681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İstihdam Olanakları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7EFA658-3FD3-5095-63A2-E34F5D8D1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tr-TR" dirty="0"/>
              <a:t>Bölüm mezunları ayrıca, Ziraat Mühendislerinin görev ve yetkilerine ilişkin tüzükte Ziraat Mühendisleri için belirtilen genel çalışma alanları ile birlikte;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Gıda, Tarım ve Hayvancılık Bakanlığına bağlı kurum ve kuruluşlarda,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Kamu ve özel bankalarda,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Tarım Kredi Kooperatiflerinde,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Belediyelerde,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Tarım makinaları ile traktör imalatçı ve bayilerinde,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Bakım onarım, yedek parça ve pazarlama şirketlerinde,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Özel çiftliklerde,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Seracılık işletmelerinde,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dirty="0"/>
              <a:t>Gerek mesleki gerekse meslek dışı alanlarda özel ve kamu kurumlarında çalışabilmektedirler.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934298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96E1447-C589-FB53-2590-192B70681916}"/>
              </a:ext>
            </a:extLst>
          </p:cNvPr>
          <p:cNvSpPr/>
          <p:nvPr/>
        </p:nvSpPr>
        <p:spPr>
          <a:xfrm>
            <a:off x="6447451" y="1621498"/>
            <a:ext cx="4904520" cy="426429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Soru-Cevap Bölümü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806C22-0EFA-2B66-16B7-C4AEDBB9F3DD}"/>
              </a:ext>
            </a:extLst>
          </p:cNvPr>
          <p:cNvSpPr/>
          <p:nvPr/>
        </p:nvSpPr>
        <p:spPr>
          <a:xfrm>
            <a:off x="1542932" y="1621499"/>
            <a:ext cx="4904519" cy="426429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E5B726-F032-A504-E846-2F1229AAEF21}"/>
              </a:ext>
            </a:extLst>
          </p:cNvPr>
          <p:cNvSpPr txBox="1"/>
          <p:nvPr/>
        </p:nvSpPr>
        <p:spPr>
          <a:xfrm>
            <a:off x="7233267" y="2956667"/>
            <a:ext cx="34158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noProof="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Lütfen soru ve önerilerinizi bizimle paylaşınız.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467DB5-AEBC-7A89-9FB9-1745927F29F2}"/>
              </a:ext>
            </a:extLst>
          </p:cNvPr>
          <p:cNvSpPr txBox="1"/>
          <p:nvPr/>
        </p:nvSpPr>
        <p:spPr>
          <a:xfrm>
            <a:off x="2429330" y="2956667"/>
            <a:ext cx="37633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noProof="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Programımıza katıldığınız için teşekkür ederiz.</a:t>
            </a:r>
          </a:p>
        </p:txBody>
      </p:sp>
    </p:spTree>
    <p:extLst>
      <p:ext uri="{BB962C8B-B14F-4D97-AF65-F5344CB8AC3E}">
        <p14:creationId xmlns:p14="http://schemas.microsoft.com/office/powerpoint/2010/main" val="33917289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Geri Bildirim Anketi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806C22-0EFA-2B66-16B7-C4AEDBB9F3DD}"/>
              </a:ext>
            </a:extLst>
          </p:cNvPr>
          <p:cNvSpPr/>
          <p:nvPr/>
        </p:nvSpPr>
        <p:spPr>
          <a:xfrm>
            <a:off x="518610" y="2492155"/>
            <a:ext cx="4904519" cy="25696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E5B726-F032-A504-E846-2F1229AAEF21}"/>
              </a:ext>
            </a:extLst>
          </p:cNvPr>
          <p:cNvSpPr txBox="1"/>
          <p:nvPr/>
        </p:nvSpPr>
        <p:spPr>
          <a:xfrm>
            <a:off x="7233267" y="2956667"/>
            <a:ext cx="34158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noProof="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Lütfen soru ve önerilerinizi bizimle paylaşınız.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467DB5-AEBC-7A89-9FB9-1745927F29F2}"/>
              </a:ext>
            </a:extLst>
          </p:cNvPr>
          <p:cNvSpPr txBox="1"/>
          <p:nvPr/>
        </p:nvSpPr>
        <p:spPr>
          <a:xfrm>
            <a:off x="413610" y="2533721"/>
            <a:ext cx="5009519" cy="25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1913" algn="ctr" defTabSz="914377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tr-TR" sz="2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Lütfen ekranda yer alan QR kodunu telefonunuzun kamerası yardımıyla okutunuz ve kısa anketimizi tamamlayınız.</a:t>
            </a:r>
          </a:p>
          <a:p>
            <a:pPr marL="61913" algn="ctr" defTabSz="914377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tr-TR" sz="2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Teşekkürler!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A8E8BB-48A9-E67A-E656-1354164A76CE}"/>
              </a:ext>
            </a:extLst>
          </p:cNvPr>
          <p:cNvSpPr txBox="1"/>
          <p:nvPr/>
        </p:nvSpPr>
        <p:spPr>
          <a:xfrm>
            <a:off x="7511138" y="2298934"/>
            <a:ext cx="324116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Anket öğrenciler tarafından dijital ortamda doldurulacaksa anketin linkine ulaşacakları QR kodu ekleyiniz!</a:t>
            </a:r>
          </a:p>
        </p:txBody>
      </p:sp>
      <p:pic>
        <p:nvPicPr>
          <p:cNvPr id="14" name="Resim 13" descr="ekran görüntüsü, grafik, tasarım içeren bir resim&#10;&#10;Açıklama otomatik olarak oluşturuldu">
            <a:extLst>
              <a:ext uri="{FF2B5EF4-FFF2-40B4-BE49-F238E27FC236}">
                <a16:creationId xmlns:a16="http://schemas.microsoft.com/office/drawing/2014/main" id="{5E165B00-15B4-CA41-6672-C0A983263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365" y="578789"/>
            <a:ext cx="6073971" cy="607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223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E86781-0D70-4472-3493-03E4A5D9C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CFDA80-FBB1-C597-676B-D7FCEC9A6F0E}"/>
              </a:ext>
            </a:extLst>
          </p:cNvPr>
          <p:cNvSpPr/>
          <p:nvPr/>
        </p:nvSpPr>
        <p:spPr>
          <a:xfrm>
            <a:off x="1523674" y="1589314"/>
            <a:ext cx="10668326" cy="5268686"/>
          </a:xfrm>
          <a:prstGeom prst="rect">
            <a:avLst/>
          </a:prstGeom>
          <a:solidFill>
            <a:srgbClr val="201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15A10EF-D0B7-3D44-16A6-81AB17764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650" y="2651517"/>
            <a:ext cx="8715023" cy="148599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2025-2026 Eğitim-Öğretim Yılı</a:t>
            </a:r>
            <a:b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Birim Oryantasyon Programı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7944783-A03D-2738-D97F-B1099D05BF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59650" y="4612965"/>
            <a:ext cx="8454124" cy="130684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tr-TR" sz="24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Ziraat Fakültesi</a:t>
            </a:r>
          </a:p>
          <a:p>
            <a:pPr>
              <a:spcBef>
                <a:spcPts val="600"/>
              </a:spcBef>
            </a:pPr>
            <a:r>
              <a:rPr lang="tr-TR" sz="24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Tarım Makinaları ve Teknolojileri Mühendisliği Bölümü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04E6BA-00D0-94D8-0361-78C569549917}"/>
              </a:ext>
            </a:extLst>
          </p:cNvPr>
          <p:cNvSpPr txBox="1"/>
          <p:nvPr/>
        </p:nvSpPr>
        <p:spPr>
          <a:xfrm>
            <a:off x="971227" y="80591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/>
          <a:p>
            <a:pPr algn="l"/>
            <a:endParaRPr lang="en-US" sz="1067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5688DB-0C13-4F86-00AB-D22AA1A02A91}"/>
              </a:ext>
            </a:extLst>
          </p:cNvPr>
          <p:cNvCxnSpPr/>
          <p:nvPr/>
        </p:nvCxnSpPr>
        <p:spPr>
          <a:xfrm>
            <a:off x="2359650" y="4344570"/>
            <a:ext cx="871502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1364378-35E0-B82D-26FB-8F4FB18C9FA1}"/>
              </a:ext>
            </a:extLst>
          </p:cNvPr>
          <p:cNvSpPr/>
          <p:nvPr/>
        </p:nvSpPr>
        <p:spPr>
          <a:xfrm>
            <a:off x="1719943" y="132203"/>
            <a:ext cx="5562600" cy="12383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262981-7F10-CF85-00C2-E8B63DD16141}"/>
              </a:ext>
            </a:extLst>
          </p:cNvPr>
          <p:cNvSpPr txBox="1"/>
          <p:nvPr/>
        </p:nvSpPr>
        <p:spPr>
          <a:xfrm>
            <a:off x="1338943" y="-435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4E399A-AF31-59D1-9F34-3B7B96EEBE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9" t="33231" b="33460"/>
          <a:stretch/>
        </p:blipFill>
        <p:spPr>
          <a:xfrm>
            <a:off x="0" y="14068"/>
            <a:ext cx="6780628" cy="16525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E832C3-2BAF-7662-97AC-7E177A84BD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3786" b="32051"/>
          <a:stretch/>
        </p:blipFill>
        <p:spPr>
          <a:xfrm>
            <a:off x="10091102" y="840275"/>
            <a:ext cx="1445344" cy="334916"/>
          </a:xfrm>
          <a:prstGeom prst="rect">
            <a:avLst/>
          </a:prstGeom>
        </p:spPr>
      </p:pic>
      <p:pic>
        <p:nvPicPr>
          <p:cNvPr id="13" name="Resim 9">
            <a:extLst>
              <a:ext uri="{FF2B5EF4-FFF2-40B4-BE49-F238E27FC236}">
                <a16:creationId xmlns:a16="http://schemas.microsoft.com/office/drawing/2014/main" id="{28A36B86-949B-A03B-27B1-9AF0578C50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1" r="3441"/>
          <a:stretch/>
        </p:blipFill>
        <p:spPr>
          <a:xfrm>
            <a:off x="10091102" y="242847"/>
            <a:ext cx="1445344" cy="63068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524439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48856</TotalTime>
  <Words>3624</Words>
  <Application>Microsoft Office PowerPoint</Application>
  <PresentationFormat>Geniş ekran</PresentationFormat>
  <Paragraphs>871</Paragraphs>
  <Slides>45</Slides>
  <Notes>44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11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57" baseType="lpstr">
      <vt:lpstr>Aptos</vt:lpstr>
      <vt:lpstr>Arial</vt:lpstr>
      <vt:lpstr>Avenir Next</vt:lpstr>
      <vt:lpstr>Calibri</vt:lpstr>
      <vt:lpstr>Calibri Light</vt:lpstr>
      <vt:lpstr>Century Gothic</vt:lpstr>
      <vt:lpstr>Helvetica</vt:lpstr>
      <vt:lpstr>Helvetica Neue</vt:lpstr>
      <vt:lpstr>Helvetica Neue Light</vt:lpstr>
      <vt:lpstr>Helvetica Neue Medium</vt:lpstr>
      <vt:lpstr>Wingdings</vt:lpstr>
      <vt:lpstr>Office Theme</vt:lpstr>
      <vt:lpstr>2026-2027 Eğitim-Öğretim Yılı Birim Oryantasyon Programı</vt:lpstr>
      <vt:lpstr>PowerPoint Sunusu</vt:lpstr>
      <vt:lpstr>Program Tanıtımı</vt:lpstr>
      <vt:lpstr>2026 Kontenjan, Yerleştirme ve Kayıt İstatistikleri</vt:lpstr>
      <vt:lpstr>Program Öğrenci İstatistikleri</vt:lpstr>
      <vt:lpstr>Temel Kavramlar</vt:lpstr>
      <vt:lpstr>Akademik Kadro &amp; Tanışma</vt:lpstr>
      <vt:lpstr>Sınıf Danışmanı</vt:lpstr>
      <vt:lpstr>Sınıf Danışmanı Bilgileri</vt:lpstr>
      <vt:lpstr>Akademik Danışman Bilgileri</vt:lpstr>
      <vt:lpstr>Öğrencilerimize Öneriler</vt:lpstr>
      <vt:lpstr>Üniversite Kimlik Kartı</vt:lpstr>
      <vt:lpstr>Akademik Takvim</vt:lpstr>
      <vt:lpstr>Güncellenmiş ve Yenilikçi Eğitim Modeli</vt:lpstr>
      <vt:lpstr>Dersler</vt:lpstr>
      <vt:lpstr>Dersler</vt:lpstr>
      <vt:lpstr>Dersler</vt:lpstr>
      <vt:lpstr>Dersler</vt:lpstr>
      <vt:lpstr>Temel Kavramlar</vt:lpstr>
      <vt:lpstr>OBS, DBS ve Ders Bilgi Paketi Tanıtımı</vt:lpstr>
      <vt:lpstr>Kayıt Yenileme</vt:lpstr>
      <vt:lpstr>Ders Alma</vt:lpstr>
      <vt:lpstr>Sınavlar</vt:lpstr>
      <vt:lpstr>Bağıl Değerlendirme</vt:lpstr>
      <vt:lpstr>Dönem Sonu Başarı Notları</vt:lpstr>
      <vt:lpstr>Sınav Sonuçlarına İtiraz</vt:lpstr>
      <vt:lpstr>Derse Devam</vt:lpstr>
      <vt:lpstr>Öğretim Elemanlarıyla Yüz Yüze Görüşme</vt:lpstr>
      <vt:lpstr>Öğretim Elemanlarıyla E-Posta Yoluyla İletişim</vt:lpstr>
      <vt:lpstr>Üniversite Web Sayfası</vt:lpstr>
      <vt:lpstr>Fakülte Web Sayfası</vt:lpstr>
      <vt:lpstr>Bölüm Web Sayfası</vt:lpstr>
      <vt:lpstr>Bölüm Laboratuvarları-Tarımsal Mekanizasyon Öğrenci Uygulama Laboratuvarı</vt:lpstr>
      <vt:lpstr>Bölüm Laboratuvarları-Mekanik Teknoloji Öğrenci Uygulama Laboratuvarı</vt:lpstr>
      <vt:lpstr>Bölüm Laboratuvarları-Mekanik Teknoloji Öğrenci Uygulama Laboratuvarı</vt:lpstr>
      <vt:lpstr>Bölüm Laboratuvarları-Araştırma Materyallerini Görüntüleme ve Temel Fotoğrafçılık Laboratuvarı</vt:lpstr>
      <vt:lpstr>Bölüm Laboratuvarları-Biyolojik Ürünleri Araştırma Laboratuvarı</vt:lpstr>
      <vt:lpstr>Bölüm Laboratuvarları-Tarımsal Elektrifikasyon Laboratuvarı</vt:lpstr>
      <vt:lpstr>Bölüm Laboratuvarları-Bilgisayar Laboratuvarı</vt:lpstr>
      <vt:lpstr>ATA101 Oryantasyon Açık Dersi</vt:lpstr>
      <vt:lpstr>İstihdam Olanakları</vt:lpstr>
      <vt:lpstr>İstihdam Olanakları</vt:lpstr>
      <vt:lpstr>Soru-Cevap Bölümü </vt:lpstr>
      <vt:lpstr>Geri Bildirim Anketi</vt:lpstr>
      <vt:lpstr>2025-2026 Eğitim-Öğretim Yılı Birim Oryantasyon Programı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Olcme ve Degerlendirme</dc:title>
  <dc:creator>Microsoft Office User</dc:creator>
  <cp:lastModifiedBy>Muhammed Hakan Özdemir</cp:lastModifiedBy>
  <cp:revision>595</cp:revision>
  <cp:lastPrinted>2024-09-24T08:23:57Z</cp:lastPrinted>
  <dcterms:created xsi:type="dcterms:W3CDTF">2019-02-28T10:19:38Z</dcterms:created>
  <dcterms:modified xsi:type="dcterms:W3CDTF">2026-10-05T09:16:17Z</dcterms:modified>
</cp:coreProperties>
</file>