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2" r:id="rId2"/>
    <p:sldMasterId id="2147483817" r:id="rId3"/>
    <p:sldMasterId id="2147483831" r:id="rId4"/>
  </p:sldMasterIdLst>
  <p:notesMasterIdLst>
    <p:notesMasterId r:id="rId27"/>
  </p:notesMasterIdLst>
  <p:sldIdLst>
    <p:sldId id="256" r:id="rId5"/>
    <p:sldId id="258" r:id="rId6"/>
    <p:sldId id="259" r:id="rId7"/>
    <p:sldId id="260" r:id="rId8"/>
    <p:sldId id="273" r:id="rId9"/>
    <p:sldId id="274" r:id="rId10"/>
    <p:sldId id="275" r:id="rId11"/>
    <p:sldId id="261" r:id="rId12"/>
    <p:sldId id="280" r:id="rId13"/>
    <p:sldId id="262" r:id="rId14"/>
    <p:sldId id="278" r:id="rId15"/>
    <p:sldId id="272" r:id="rId16"/>
    <p:sldId id="277" r:id="rId17"/>
    <p:sldId id="265" r:id="rId18"/>
    <p:sldId id="276" r:id="rId19"/>
    <p:sldId id="268" r:id="rId20"/>
    <p:sldId id="263" r:id="rId21"/>
    <p:sldId id="266" r:id="rId22"/>
    <p:sldId id="267" r:id="rId23"/>
    <p:sldId id="269" r:id="rId24"/>
    <p:sldId id="270" r:id="rId25"/>
    <p:sldId id="271"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07" autoAdjust="0"/>
  </p:normalViewPr>
  <p:slideViewPr>
    <p:cSldViewPr snapToGrid="0">
      <p:cViewPr>
        <p:scale>
          <a:sx n="95" d="100"/>
          <a:sy n="95" d="100"/>
        </p:scale>
        <p:origin x="-3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79640-A984-4ACF-ACCF-B1324D810794}" type="datetimeFigureOut">
              <a:rPr lang="tr-TR" smtClean="0"/>
              <a:t>25.08.2021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1E3945-1F51-457B-867B-E1EA914831FB}" type="slidenum">
              <a:rPr lang="tr-TR" smtClean="0"/>
              <a:t>‹#›</a:t>
            </a:fld>
            <a:endParaRPr lang="tr-TR"/>
          </a:p>
        </p:txBody>
      </p:sp>
    </p:spTree>
    <p:extLst>
      <p:ext uri="{BB962C8B-B14F-4D97-AF65-F5344CB8AC3E}">
        <p14:creationId xmlns:p14="http://schemas.microsoft.com/office/powerpoint/2010/main" val="60428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61E3945-1F51-457B-867B-E1EA914831FB}" type="slidenum">
              <a:rPr lang="tr-TR" smtClean="0"/>
              <a:t>12</a:t>
            </a:fld>
            <a:endParaRPr lang="tr-TR"/>
          </a:p>
        </p:txBody>
      </p:sp>
    </p:spTree>
    <p:extLst>
      <p:ext uri="{BB962C8B-B14F-4D97-AF65-F5344CB8AC3E}">
        <p14:creationId xmlns:p14="http://schemas.microsoft.com/office/powerpoint/2010/main" val="1472925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61E3945-1F51-457B-867B-E1EA914831FB}" type="slidenum">
              <a:rPr lang="tr-TR" smtClean="0"/>
              <a:t>13</a:t>
            </a:fld>
            <a:endParaRPr lang="tr-TR"/>
          </a:p>
        </p:txBody>
      </p:sp>
    </p:spTree>
    <p:extLst>
      <p:ext uri="{BB962C8B-B14F-4D97-AF65-F5344CB8AC3E}">
        <p14:creationId xmlns:p14="http://schemas.microsoft.com/office/powerpoint/2010/main" val="4130013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583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11321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3006701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2220509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41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2056621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4035553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BE594DC-D194-4D2B-B5F2-7115E63397D0}" type="datetimeFigureOut">
              <a:rPr lang="tr-TR" smtClean="0"/>
              <a:t>25.08.2021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2956895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BE594DC-D194-4D2B-B5F2-7115E63397D0}" type="datetimeFigureOut">
              <a:rPr lang="tr-TR" smtClean="0"/>
              <a:t>25.08.2021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67966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BE594DC-D194-4D2B-B5F2-7115E63397D0}" type="datetimeFigureOut">
              <a:rPr lang="tr-TR" smtClean="0"/>
              <a:t>25.08.2021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1786702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594DC-D194-4D2B-B5F2-7115E63397D0}" type="datetimeFigureOut">
              <a:rPr lang="tr-TR" smtClean="0"/>
              <a:t>25.08.2021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406608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2406015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BE594DC-D194-4D2B-B5F2-7115E63397D0}" type="datetimeFigureOut">
              <a:rPr lang="tr-TR" smtClean="0"/>
              <a:t>25.08.2021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2105683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BE594DC-D194-4D2B-B5F2-7115E63397D0}" type="datetimeFigureOut">
              <a:rPr lang="tr-TR" smtClean="0"/>
              <a:t>25.08.2021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4004025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8BE594DC-D194-4D2B-B5F2-7115E63397D0}" type="datetimeFigureOut">
              <a:rPr lang="tr-TR" smtClean="0"/>
              <a:t>25.08.2021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2933987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76288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68244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1177471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04010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2250106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1890147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170444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137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947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683940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9019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BE594DC-D194-4D2B-B5F2-7115E63397D0}" type="datetimeFigureOut">
              <a:rPr lang="tr-TR" smtClean="0"/>
              <a:t>25.08.2021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2920190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5"/>
            <a:ext cx="4937760" cy="32867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2867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BE594DC-D194-4D2B-B5F2-7115E63397D0}" type="datetimeFigureOut">
              <a:rPr lang="tr-TR" smtClean="0"/>
              <a:t>25.08.2021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786082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BE594DC-D194-4D2B-B5F2-7115E63397D0}" type="datetimeFigureOut">
              <a:rPr lang="tr-TR" smtClean="0"/>
              <a:t>25.08.2021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1594447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BE594DC-D194-4D2B-B5F2-7115E63397D0}" type="datetimeFigureOut">
              <a:rPr lang="tr-TR" smtClean="0"/>
              <a:t>25.08.2021</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1691930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BE594DC-D194-4D2B-B5F2-7115E63397D0}" type="datetimeFigureOut">
              <a:rPr lang="tr-TR" smtClean="0"/>
              <a:t>25.08.2021</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AFBCA9-7B7D-497B-8D5C-CC4C1D6EB854}" type="slidenum">
              <a:rPr lang="tr-TR" smtClean="0"/>
              <a:t>‹#›</a:t>
            </a:fld>
            <a:endParaRPr lang="tr-TR"/>
          </a:p>
        </p:txBody>
      </p:sp>
    </p:spTree>
    <p:extLst>
      <p:ext uri="{BB962C8B-B14F-4D97-AF65-F5344CB8AC3E}">
        <p14:creationId xmlns:p14="http://schemas.microsoft.com/office/powerpoint/2010/main" val="3618070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BE594DC-D194-4D2B-B5F2-7115E63397D0}" type="datetimeFigureOut">
              <a:rPr lang="tr-TR" smtClean="0"/>
              <a:t>25.08.2021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5488717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255559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BE594DC-D194-4D2B-B5F2-7115E63397D0}" type="datetimeFigureOut">
              <a:rPr lang="tr-TR" smtClean="0"/>
              <a:t>25.08.2021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4026765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3423670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1291382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a:t>Asıl başlık stilini düzenlemek için tıklayın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8BE594DC-D194-4D2B-B5F2-7115E63397D0}" type="datetimeFigureOut">
              <a:rPr lang="tr-TR" smtClean="0"/>
              <a:t>25.08.2021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14403048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C183993-2168-44C2-82D4-CD02D8A65E66}"/>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3DE12F6D-50D5-4795-946D-3ED8E3E5ED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F0D892CB-4BEF-4DA6-8DE9-DA530E96A50E}"/>
              </a:ext>
            </a:extLst>
          </p:cNvPr>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Alt Bilgi Yer Tutucusu 4">
            <a:extLst>
              <a:ext uri="{FF2B5EF4-FFF2-40B4-BE49-F238E27FC236}">
                <a16:creationId xmlns="" xmlns:a16="http://schemas.microsoft.com/office/drawing/2014/main" id="{5E79B900-60BE-489E-9D3D-47CF01E2D24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6FA510E6-741F-43D4-8D04-B441A0C41532}"/>
              </a:ext>
            </a:extLst>
          </p:cNvPr>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28514055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9916FD6-A082-4E18-A2F8-19F4E19BCC8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1E7CEED6-0BE9-4C7E-B9D7-43F44E3FCDC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1792B200-0847-49B1-BF87-7A9F11C2D419}"/>
              </a:ext>
            </a:extLst>
          </p:cNvPr>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Alt Bilgi Yer Tutucusu 4">
            <a:extLst>
              <a:ext uri="{FF2B5EF4-FFF2-40B4-BE49-F238E27FC236}">
                <a16:creationId xmlns="" xmlns:a16="http://schemas.microsoft.com/office/drawing/2014/main" id="{B425B6D1-875A-46DD-8BD7-A74FDC84A0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E17AF29B-7A9D-4504-AFA1-09F1D25ED07F}"/>
              </a:ext>
            </a:extLst>
          </p:cNvPr>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4126546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F4ECEE3-5B2F-40B6-961F-0183ECC0438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 xmlns:a16="http://schemas.microsoft.com/office/drawing/2014/main" id="{6D4FC495-46FC-4B9D-8483-1FAD87149F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 xmlns:a16="http://schemas.microsoft.com/office/drawing/2014/main" id="{C77EBA65-3E88-430F-8785-246A601D27EF}"/>
              </a:ext>
            </a:extLst>
          </p:cNvPr>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Alt Bilgi Yer Tutucusu 4">
            <a:extLst>
              <a:ext uri="{FF2B5EF4-FFF2-40B4-BE49-F238E27FC236}">
                <a16:creationId xmlns="" xmlns:a16="http://schemas.microsoft.com/office/drawing/2014/main" id="{EA94EC32-626E-455B-AFCB-DBA9BE25442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6C25360A-3023-45C3-9358-6370E8774C13}"/>
              </a:ext>
            </a:extLst>
          </p:cNvPr>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1626006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CB6688A-BD85-4FA3-A17E-AF2B2F36A27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FC2F01D7-7DA2-4F02-90C7-6576B50FBE1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 xmlns:a16="http://schemas.microsoft.com/office/drawing/2014/main" id="{2296FEA9-EA2E-4B1A-A78C-B6701CD29A2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 xmlns:a16="http://schemas.microsoft.com/office/drawing/2014/main" id="{AAF8477D-D86F-48F5-9F35-9E8188F2C684}"/>
              </a:ext>
            </a:extLst>
          </p:cNvPr>
          <p:cNvSpPr>
            <a:spLocks noGrp="1"/>
          </p:cNvSpPr>
          <p:nvPr>
            <p:ph type="dt" sz="half" idx="10"/>
          </p:nvPr>
        </p:nvSpPr>
        <p:spPr/>
        <p:txBody>
          <a:bodyPr/>
          <a:lstStyle/>
          <a:p>
            <a:fld id="{8BE594DC-D194-4D2B-B5F2-7115E63397D0}" type="datetimeFigureOut">
              <a:rPr lang="tr-TR" smtClean="0"/>
              <a:t>25.08.2021</a:t>
            </a:fld>
            <a:endParaRPr lang="tr-TR"/>
          </a:p>
        </p:txBody>
      </p:sp>
      <p:sp>
        <p:nvSpPr>
          <p:cNvPr id="6" name="Alt Bilgi Yer Tutucusu 5">
            <a:extLst>
              <a:ext uri="{FF2B5EF4-FFF2-40B4-BE49-F238E27FC236}">
                <a16:creationId xmlns="" xmlns:a16="http://schemas.microsoft.com/office/drawing/2014/main" id="{BD94D6A8-64B3-457E-9FAB-4F32A073CEF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D9BBB13F-FE31-4E9D-AA62-4E01D9846AA4}"/>
              </a:ext>
            </a:extLst>
          </p:cNvPr>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4260599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8A850D2-D403-4E95-AF0D-A829147B58D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D19C3147-2790-4351-835E-920AE0973D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 xmlns:a16="http://schemas.microsoft.com/office/drawing/2014/main" id="{34C84C2A-837C-425B-8D9B-4D2C05C8BDC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 xmlns:a16="http://schemas.microsoft.com/office/drawing/2014/main" id="{5A45C87F-341C-4664-A32C-153229074D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 xmlns:a16="http://schemas.microsoft.com/office/drawing/2014/main" id="{022579DE-BFCD-44C7-8958-14CD009CD9D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 xmlns:a16="http://schemas.microsoft.com/office/drawing/2014/main" id="{8D2E6B15-7535-48D6-A3CA-5AF8790A75CB}"/>
              </a:ext>
            </a:extLst>
          </p:cNvPr>
          <p:cNvSpPr>
            <a:spLocks noGrp="1"/>
          </p:cNvSpPr>
          <p:nvPr>
            <p:ph type="dt" sz="half" idx="10"/>
          </p:nvPr>
        </p:nvSpPr>
        <p:spPr/>
        <p:txBody>
          <a:bodyPr/>
          <a:lstStyle/>
          <a:p>
            <a:fld id="{8BE594DC-D194-4D2B-B5F2-7115E63397D0}" type="datetimeFigureOut">
              <a:rPr lang="tr-TR" smtClean="0"/>
              <a:t>25.08.2021</a:t>
            </a:fld>
            <a:endParaRPr lang="tr-TR"/>
          </a:p>
        </p:txBody>
      </p:sp>
      <p:sp>
        <p:nvSpPr>
          <p:cNvPr id="8" name="Alt Bilgi Yer Tutucusu 7">
            <a:extLst>
              <a:ext uri="{FF2B5EF4-FFF2-40B4-BE49-F238E27FC236}">
                <a16:creationId xmlns="" xmlns:a16="http://schemas.microsoft.com/office/drawing/2014/main" id="{2134E2A2-E98F-41DD-9822-C65318A574E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 xmlns:a16="http://schemas.microsoft.com/office/drawing/2014/main" id="{F156F694-38FC-4B43-9DC5-7698DBF25792}"/>
              </a:ext>
            </a:extLst>
          </p:cNvPr>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22786159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4F66638-B2D7-4A43-8612-3A10A23E0D9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 xmlns:a16="http://schemas.microsoft.com/office/drawing/2014/main" id="{271FA4B6-56EB-4E19-BA2A-C9036600D2FA}"/>
              </a:ext>
            </a:extLst>
          </p:cNvPr>
          <p:cNvSpPr>
            <a:spLocks noGrp="1"/>
          </p:cNvSpPr>
          <p:nvPr>
            <p:ph type="dt" sz="half" idx="10"/>
          </p:nvPr>
        </p:nvSpPr>
        <p:spPr/>
        <p:txBody>
          <a:bodyPr/>
          <a:lstStyle/>
          <a:p>
            <a:fld id="{8BE594DC-D194-4D2B-B5F2-7115E63397D0}" type="datetimeFigureOut">
              <a:rPr lang="tr-TR" smtClean="0"/>
              <a:t>25.08.2021</a:t>
            </a:fld>
            <a:endParaRPr lang="tr-TR"/>
          </a:p>
        </p:txBody>
      </p:sp>
      <p:sp>
        <p:nvSpPr>
          <p:cNvPr id="4" name="Alt Bilgi Yer Tutucusu 3">
            <a:extLst>
              <a:ext uri="{FF2B5EF4-FFF2-40B4-BE49-F238E27FC236}">
                <a16:creationId xmlns="" xmlns:a16="http://schemas.microsoft.com/office/drawing/2014/main" id="{40C21BC4-1063-4BF7-8DD2-262B0198B11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 xmlns:a16="http://schemas.microsoft.com/office/drawing/2014/main" id="{2A244467-D083-454C-9F10-E407A0B012E6}"/>
              </a:ext>
            </a:extLst>
          </p:cNvPr>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755865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BB16FE79-2B33-47C3-895A-61F934D07C19}"/>
              </a:ext>
            </a:extLst>
          </p:cNvPr>
          <p:cNvSpPr>
            <a:spLocks noGrp="1"/>
          </p:cNvSpPr>
          <p:nvPr>
            <p:ph type="dt" sz="half" idx="10"/>
          </p:nvPr>
        </p:nvSpPr>
        <p:spPr/>
        <p:txBody>
          <a:bodyPr/>
          <a:lstStyle/>
          <a:p>
            <a:fld id="{8BE594DC-D194-4D2B-B5F2-7115E63397D0}" type="datetimeFigureOut">
              <a:rPr lang="tr-TR" smtClean="0"/>
              <a:t>25.08.2021</a:t>
            </a:fld>
            <a:endParaRPr lang="tr-TR"/>
          </a:p>
        </p:txBody>
      </p:sp>
      <p:sp>
        <p:nvSpPr>
          <p:cNvPr id="3" name="Alt Bilgi Yer Tutucusu 2">
            <a:extLst>
              <a:ext uri="{FF2B5EF4-FFF2-40B4-BE49-F238E27FC236}">
                <a16:creationId xmlns="" xmlns:a16="http://schemas.microsoft.com/office/drawing/2014/main" id="{E3DAE503-B610-4277-BA80-585B83FAC64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 xmlns:a16="http://schemas.microsoft.com/office/drawing/2014/main" id="{BA726F31-673E-4C59-A56F-B51B3AE9E818}"/>
              </a:ext>
            </a:extLst>
          </p:cNvPr>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62610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BE594DC-D194-4D2B-B5F2-7115E63397D0}" type="datetimeFigureOut">
              <a:rPr lang="tr-TR" smtClean="0"/>
              <a:t>25.08.2021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2399725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C27B472-B1FA-40A0-9753-A7A59266D8A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8877256F-D7F7-461E-A080-A579151508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 xmlns:a16="http://schemas.microsoft.com/office/drawing/2014/main" id="{9E5B1F46-918C-4092-9622-AEEAA4A97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61508885-5AF6-4FF4-A6E0-41B8805E164C}"/>
              </a:ext>
            </a:extLst>
          </p:cNvPr>
          <p:cNvSpPr>
            <a:spLocks noGrp="1"/>
          </p:cNvSpPr>
          <p:nvPr>
            <p:ph type="dt" sz="half" idx="10"/>
          </p:nvPr>
        </p:nvSpPr>
        <p:spPr/>
        <p:txBody>
          <a:bodyPr/>
          <a:lstStyle/>
          <a:p>
            <a:fld id="{8BE594DC-D194-4D2B-B5F2-7115E63397D0}" type="datetimeFigureOut">
              <a:rPr lang="tr-TR" smtClean="0"/>
              <a:t>25.08.2021</a:t>
            </a:fld>
            <a:endParaRPr lang="tr-TR"/>
          </a:p>
        </p:txBody>
      </p:sp>
      <p:sp>
        <p:nvSpPr>
          <p:cNvPr id="6" name="Alt Bilgi Yer Tutucusu 5">
            <a:extLst>
              <a:ext uri="{FF2B5EF4-FFF2-40B4-BE49-F238E27FC236}">
                <a16:creationId xmlns="" xmlns:a16="http://schemas.microsoft.com/office/drawing/2014/main" id="{EC45E64F-9C80-4CB3-85FC-7C38B422A37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7E68DB97-33BB-4F1A-BA0B-F4F2534CA1F9}"/>
              </a:ext>
            </a:extLst>
          </p:cNvPr>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21137457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FF39F3F-6A04-40A6-A671-4DDEA0A8E8A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 xmlns:a16="http://schemas.microsoft.com/office/drawing/2014/main" id="{084E6276-421D-44F9-897F-B2CBC455E8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 xmlns:a16="http://schemas.microsoft.com/office/drawing/2014/main" id="{F0447506-0745-4D46-B363-860B7C548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CAF953FE-C50A-4A3B-A394-47311826EE81}"/>
              </a:ext>
            </a:extLst>
          </p:cNvPr>
          <p:cNvSpPr>
            <a:spLocks noGrp="1"/>
          </p:cNvSpPr>
          <p:nvPr>
            <p:ph type="dt" sz="half" idx="10"/>
          </p:nvPr>
        </p:nvSpPr>
        <p:spPr/>
        <p:txBody>
          <a:bodyPr/>
          <a:lstStyle/>
          <a:p>
            <a:fld id="{8BE594DC-D194-4D2B-B5F2-7115E63397D0}" type="datetimeFigureOut">
              <a:rPr lang="tr-TR" smtClean="0"/>
              <a:t>25.08.2021</a:t>
            </a:fld>
            <a:endParaRPr lang="tr-TR"/>
          </a:p>
        </p:txBody>
      </p:sp>
      <p:sp>
        <p:nvSpPr>
          <p:cNvPr id="6" name="Alt Bilgi Yer Tutucusu 5">
            <a:extLst>
              <a:ext uri="{FF2B5EF4-FFF2-40B4-BE49-F238E27FC236}">
                <a16:creationId xmlns="" xmlns:a16="http://schemas.microsoft.com/office/drawing/2014/main" id="{AEB52F89-4CFF-47CB-BBAA-F05E564E93C6}"/>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 xmlns:a16="http://schemas.microsoft.com/office/drawing/2014/main" id="{AC4672DB-EF79-402B-9567-D8096AA693C3}"/>
              </a:ext>
            </a:extLst>
          </p:cNvPr>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1002893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CD692F9-6813-48BB-B17B-ADDA32B1475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AFA37C08-D728-4D8C-9AFD-BE8D2AFD205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6C7F9B6B-4C24-479E-9EA9-D564A4BB6CB6}"/>
              </a:ext>
            </a:extLst>
          </p:cNvPr>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Alt Bilgi Yer Tutucusu 4">
            <a:extLst>
              <a:ext uri="{FF2B5EF4-FFF2-40B4-BE49-F238E27FC236}">
                <a16:creationId xmlns="" xmlns:a16="http://schemas.microsoft.com/office/drawing/2014/main" id="{6F5C39E1-BD95-4A44-BC95-20FB9F001A6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73DAC6FF-6050-4674-9BB0-CF9B6F88B7FD}"/>
              </a:ext>
            </a:extLst>
          </p:cNvPr>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28811359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A5F08241-66A5-49E0-BD88-89ACC414C21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48B97161-E68A-448F-ABD7-62C56C18655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184B82EE-B27B-4941-9322-0D9344B8595F}"/>
              </a:ext>
            </a:extLst>
          </p:cNvPr>
          <p:cNvSpPr>
            <a:spLocks noGrp="1"/>
          </p:cNvSpPr>
          <p:nvPr>
            <p:ph type="dt" sz="half" idx="10"/>
          </p:nvPr>
        </p:nvSpPr>
        <p:spPr/>
        <p:txBody>
          <a:bodyPr/>
          <a:lstStyle/>
          <a:p>
            <a:fld id="{8BE594DC-D194-4D2B-B5F2-7115E63397D0}" type="datetimeFigureOut">
              <a:rPr lang="tr-TR" smtClean="0"/>
              <a:t>25.08.2021</a:t>
            </a:fld>
            <a:endParaRPr lang="tr-TR"/>
          </a:p>
        </p:txBody>
      </p:sp>
      <p:sp>
        <p:nvSpPr>
          <p:cNvPr id="5" name="Alt Bilgi Yer Tutucusu 4">
            <a:extLst>
              <a:ext uri="{FF2B5EF4-FFF2-40B4-BE49-F238E27FC236}">
                <a16:creationId xmlns="" xmlns:a16="http://schemas.microsoft.com/office/drawing/2014/main" id="{6850C8B1-8101-4C6A-97E7-DC90281D3EC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D644979A-3BDF-43CE-B4E6-3E31D5319089}"/>
              </a:ext>
            </a:extLst>
          </p:cNvPr>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341250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BE594DC-D194-4D2B-B5F2-7115E63397D0}" type="datetimeFigureOut">
              <a:rPr lang="tr-TR" smtClean="0"/>
              <a:t>25.08.2021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176024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BE594DC-D194-4D2B-B5F2-7115E63397D0}" type="datetimeFigureOut">
              <a:rPr lang="tr-TR" smtClean="0"/>
              <a:t>25.08.2021</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993578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BE594DC-D194-4D2B-B5F2-7115E63397D0}" type="datetimeFigureOut">
              <a:rPr lang="tr-TR" smtClean="0"/>
              <a:t>25.08.2021</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AFBCA9-7B7D-497B-8D5C-CC4C1D6EB854}" type="slidenum">
              <a:rPr lang="tr-TR" smtClean="0"/>
              <a:t>‹#›</a:t>
            </a:fld>
            <a:endParaRPr lang="tr-TR"/>
          </a:p>
        </p:txBody>
      </p:sp>
    </p:spTree>
    <p:extLst>
      <p:ext uri="{BB962C8B-B14F-4D97-AF65-F5344CB8AC3E}">
        <p14:creationId xmlns:p14="http://schemas.microsoft.com/office/powerpoint/2010/main" val="417320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BE594DC-D194-4D2B-B5F2-7115E63397D0}" type="datetimeFigureOut">
              <a:rPr lang="tr-TR" smtClean="0"/>
              <a:t>25.08.2021</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AFBCA9-7B7D-497B-8D5C-CC4C1D6EB854}" type="slidenum">
              <a:rPr lang="tr-TR" smtClean="0"/>
              <a:t>‹#›</a:t>
            </a:fld>
            <a:endParaRPr lang="tr-TR"/>
          </a:p>
        </p:txBody>
      </p:sp>
    </p:spTree>
    <p:extLst>
      <p:ext uri="{BB962C8B-B14F-4D97-AF65-F5344CB8AC3E}">
        <p14:creationId xmlns:p14="http://schemas.microsoft.com/office/powerpoint/2010/main" val="206272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BE594DC-D194-4D2B-B5F2-7115E63397D0}" type="datetimeFigureOut">
              <a:rPr lang="tr-TR" smtClean="0"/>
              <a:t>25.08.2021</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5AFBCA9-7B7D-497B-8D5C-CC4C1D6EB854}"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36059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9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BE594DC-D194-4D2B-B5F2-7115E63397D0}" type="datetimeFigureOut">
              <a:rPr lang="tr-TR" smtClean="0"/>
              <a:t>25.08.2021</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5AFBCA9-7B7D-497B-8D5C-CC4C1D6EB854}" type="slidenum">
              <a:rPr lang="tr-TR" smtClean="0"/>
              <a:t>‹#›</a:t>
            </a:fld>
            <a:endParaRPr lang="tr-TR"/>
          </a:p>
        </p:txBody>
      </p:sp>
    </p:spTree>
    <p:extLst>
      <p:ext uri="{BB962C8B-B14F-4D97-AF65-F5344CB8AC3E}">
        <p14:creationId xmlns:p14="http://schemas.microsoft.com/office/powerpoint/2010/main" val="632551254"/>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BE594DC-D194-4D2B-B5F2-7115E63397D0}" type="datetimeFigureOut">
              <a:rPr lang="tr-TR" smtClean="0"/>
              <a:t>25.08.2021</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5AFBCA9-7B7D-497B-8D5C-CC4C1D6EB854}"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2499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 xmlns:a16="http://schemas.microsoft.com/office/drawing/2014/main" id="{15691339-0041-49F9-A9E3-65A0223DDB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D654180C-1B0E-4106-8DF4-918E077B2E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001A2767-13ED-4E4F-B579-749A48309E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594DC-D194-4D2B-B5F2-7115E63397D0}" type="datetimeFigureOut">
              <a:rPr lang="tr-TR" smtClean="0"/>
              <a:t>25.08.2021</a:t>
            </a:fld>
            <a:endParaRPr lang="tr-TR"/>
          </a:p>
        </p:txBody>
      </p:sp>
      <p:sp>
        <p:nvSpPr>
          <p:cNvPr id="5" name="Alt Bilgi Yer Tutucusu 4">
            <a:extLst>
              <a:ext uri="{FF2B5EF4-FFF2-40B4-BE49-F238E27FC236}">
                <a16:creationId xmlns="" xmlns:a16="http://schemas.microsoft.com/office/drawing/2014/main" id="{8BA6FD46-3BC1-4D97-9B4B-08A272C831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 xmlns:a16="http://schemas.microsoft.com/office/drawing/2014/main" id="{C7D051B7-0BAA-4899-9A11-FC3C910F8A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FBCA9-7B7D-497B-8D5C-CC4C1D6EB854}" type="slidenum">
              <a:rPr lang="tr-TR" smtClean="0"/>
              <a:t>‹#›</a:t>
            </a:fld>
            <a:endParaRPr lang="tr-TR"/>
          </a:p>
        </p:txBody>
      </p:sp>
    </p:spTree>
    <p:extLst>
      <p:ext uri="{BB962C8B-B14F-4D97-AF65-F5344CB8AC3E}">
        <p14:creationId xmlns:p14="http://schemas.microsoft.com/office/powerpoint/2010/main" val="20565404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hyperlink" Target="https://atauni.edu.tr/yuklemeler/0811c00aacbb0a8e09a510a6be41bc55.doc" TargetMode="External"/><Relationship Id="rId2" Type="http://schemas.openxmlformats.org/officeDocument/2006/relationships/hyperlink" Target="https://atauni.edu.tr/yuklemeler/ca15005977d4cbdd72675c9c501a3557.docx" TargetMode="External"/><Relationship Id="rId1" Type="http://schemas.openxmlformats.org/officeDocument/2006/relationships/slideLayout" Target="../slideLayouts/slideLayout4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hyperlink" Target="https://atauni.edu.tr/yuklemeler/79dbab7521dd1f9f05343c04b00838ab.pdf" TargetMode="External"/><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atauni.edu.tr/yuklemeler/79c85f67808364b15d03e2faa24d4578.docx" TargetMode="External"/><Relationship Id="rId2" Type="http://schemas.openxmlformats.org/officeDocument/2006/relationships/hyperlink" Target="https://atauni.edu.tr/yuklemeler/a292a02a7af73ed1a25342aebbd24df4.docx" TargetMode="External"/><Relationship Id="rId1" Type="http://schemas.openxmlformats.org/officeDocument/2006/relationships/slideLayout" Target="../slideLayouts/slideLayout41.xml"/><Relationship Id="rId6" Type="http://schemas.openxmlformats.org/officeDocument/2006/relationships/image" Target="../media/image2.png"/><Relationship Id="rId5" Type="http://schemas.openxmlformats.org/officeDocument/2006/relationships/hyperlink" Target="https://atauni.edu.tr/yuklemeler/79dbab7521dd1f9f05343c04b00838ab.pdf" TargetMode="External"/><Relationship Id="rId4" Type="http://schemas.openxmlformats.org/officeDocument/2006/relationships/hyperlink" Target="https://atauni.edu.tr/yuklemeler/599cc36cd0d01ad7d9bcf7bc8c2de0be.doc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tauni.edu.tr/yuklemeler/79dbab7521dd1f9f05343c04b00838ab.pdf" TargetMode="Externa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hyperlink" Target="https://atauni.edu.tr/yuklemeler/12a5cd944f0501141a5825bdae9b88a2.docx" TargetMode="External"/><Relationship Id="rId7" Type="http://schemas.openxmlformats.org/officeDocument/2006/relationships/image" Target="../media/image2.png"/><Relationship Id="rId2" Type="http://schemas.openxmlformats.org/officeDocument/2006/relationships/hyperlink" Target="https://atauni.edu.tr/tez-onerisi-sablonu" TargetMode="External"/><Relationship Id="rId1" Type="http://schemas.openxmlformats.org/officeDocument/2006/relationships/slideLayout" Target="../slideLayouts/slideLayout34.xml"/><Relationship Id="rId6" Type="http://schemas.openxmlformats.org/officeDocument/2006/relationships/hyperlink" Target="https://atauni.edu.tr/yuklemeler/79dbab7521dd1f9f05343c04b00838ab.pdf" TargetMode="External"/><Relationship Id="rId5" Type="http://schemas.openxmlformats.org/officeDocument/2006/relationships/hyperlink" Target="https://atauni.edu.tr/yuklemeler/01c1c8d10f42779db3d1e081805a31ab.pdf" TargetMode="External"/><Relationship Id="rId4" Type="http://schemas.openxmlformats.org/officeDocument/2006/relationships/hyperlink" Target="https://tez.yok.gov.tr/UlusalTezMerkez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tauni.edu.tr/yuklemeler/e026f21100c46d322c85c56907cce01e.docx"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atauni.edu.tr/yuklemeler/2ce728bffac8dc4ae04ce397547cf97d.docx" TargetMode="External"/><Relationship Id="rId7" Type="http://schemas.openxmlformats.org/officeDocument/2006/relationships/hyperlink" Target="https://atauni.edu.tr/yuklemeler/22eb5cd5fe5560a628080fa5dff1542f.docx" TargetMode="External"/><Relationship Id="rId2" Type="http://schemas.openxmlformats.org/officeDocument/2006/relationships/hyperlink" Target="https://atauni.edu.tr/yuklemeler/14e6f95f0c9758c8aba693b46e5f7528.docx" TargetMode="External"/><Relationship Id="rId1" Type="http://schemas.openxmlformats.org/officeDocument/2006/relationships/slideLayout" Target="../slideLayouts/slideLayout34.xml"/><Relationship Id="rId6" Type="http://schemas.openxmlformats.org/officeDocument/2006/relationships/hyperlink" Target="https://atauni.edu.tr/yuklemeler/2f072b4a77e8d7f1aa6ec1b59fa1b7a2.docx" TargetMode="External"/><Relationship Id="rId5" Type="http://schemas.openxmlformats.org/officeDocument/2006/relationships/hyperlink" Target="https://atauni.edu.tr/yuklemeler/9bfe2cb68fbf7d47a407be688a612139.docx" TargetMode="External"/><Relationship Id="rId4" Type="http://schemas.openxmlformats.org/officeDocument/2006/relationships/hyperlink" Target="https://atauni.edu.tr/yuklemeler/12662749ef17e963b920fed4ee59f869.doc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atauni.edu.tr/yuklemeler/a5aa668fcc7820bd9ae19cad773f3c1e.docx" TargetMode="External"/><Relationship Id="rId7" Type="http://schemas.openxmlformats.org/officeDocument/2006/relationships/image" Target="../media/image2.png"/><Relationship Id="rId2" Type="http://schemas.openxmlformats.org/officeDocument/2006/relationships/hyperlink" Target="https://atauni.edu.tr/yuklemeler/427b9dd2565403266fabd21248ea0e5c.docx" TargetMode="External"/><Relationship Id="rId1" Type="http://schemas.openxmlformats.org/officeDocument/2006/relationships/slideLayout" Target="../slideLayouts/slideLayout34.xml"/><Relationship Id="rId6" Type="http://schemas.openxmlformats.org/officeDocument/2006/relationships/hyperlink" Target="https://atauni.edu.tr/yuklemeler/8be382e09b7e60302f6ea23ad681e6a3.docx" TargetMode="External"/><Relationship Id="rId5" Type="http://schemas.openxmlformats.org/officeDocument/2006/relationships/hyperlink" Target="https://atauni.edu.tr/yuklemeler/7687188dff27391e26124938788d38c5.docx" TargetMode="External"/><Relationship Id="rId4" Type="http://schemas.openxmlformats.org/officeDocument/2006/relationships/hyperlink" Target="https://atauni.edu.tr/yuklemeler/79dbab7521dd1f9f05343c04b00838ab.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hyperlink" Target="https://atauni.edu.tr/yuklemeler/427b9dd2565403266fabd21248ea0e5c.docx" TargetMode="External"/><Relationship Id="rId2" Type="http://schemas.openxmlformats.org/officeDocument/2006/relationships/hyperlink" Target="https://tez.yok.gov.tr/UlusalTezMerkezi/" TargetMode="External"/><Relationship Id="rId1" Type="http://schemas.openxmlformats.org/officeDocument/2006/relationships/slideLayout" Target="../slideLayouts/slideLayout34.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s://atauni.edu.tr/yuksek-lisans-egitimi" TargetMode="External"/><Relationship Id="rId2" Type="http://schemas.openxmlformats.org/officeDocument/2006/relationships/hyperlink" Target="https://atauni.edu.tr/doktora-egitimi-2" TargetMode="External"/><Relationship Id="rId1" Type="http://schemas.openxmlformats.org/officeDocument/2006/relationships/slideLayout" Target="../slideLayouts/slideLayout42.xml"/><Relationship Id="rId5" Type="http://schemas.openxmlformats.org/officeDocument/2006/relationships/image" Target="../media/image2.png"/><Relationship Id="rId4" Type="http://schemas.openxmlformats.org/officeDocument/2006/relationships/hyperlink" Target="https://atauni.edu.tr/uzaktan-egitim-tezsiz-yuksek-lisan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evzuat.gov.tr/mevzuat?MevzuatNo=22673&amp;MevzuatTur=8&amp;MevzuatTertip=5" TargetMode="External"/><Relationship Id="rId2" Type="http://schemas.openxmlformats.org/officeDocument/2006/relationships/hyperlink" Target="https://www.mevzuat.gov.tr/mevzuat?MevzuatNo=21510&amp;MevzuatTur=7&amp;MevzuatTertip=5" TargetMode="External"/><Relationship Id="rId1" Type="http://schemas.openxmlformats.org/officeDocument/2006/relationships/slideLayout" Target="../slideLayouts/slideLayout31.xml"/><Relationship Id="rId5" Type="http://schemas.openxmlformats.org/officeDocument/2006/relationships/image" Target="../media/image2.png"/><Relationship Id="rId4" Type="http://schemas.openxmlformats.org/officeDocument/2006/relationships/hyperlink" Target="https://atauni.edu.tr/yuklemeler/16abd4cdb2aab3150a996dcad825199e.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hyperlink" Target="https://obs.atauni.edu.tr/Kullanici/KullaniciOlusturma.aspx" TargetMode="External"/><Relationship Id="rId2" Type="http://schemas.openxmlformats.org/officeDocument/2006/relationships/hyperlink" Target="http://obs.atauni.edu.tr/"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s://atauni.edu.tr/bilgilendirm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tauni.edu.tr/2021-2022-ogretim-yili-akademik-takvimi"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a:extLst>
              <a:ext uri="{FF2B5EF4-FFF2-40B4-BE49-F238E27FC236}">
                <a16:creationId xmlns="" xmlns:a16="http://schemas.microsoft.com/office/drawing/2014/main" id="{1F50D5C0-C413-4A19-815F-C7B93D901A96}"/>
              </a:ext>
            </a:extLst>
          </p:cNvPr>
          <p:cNvSpPr>
            <a:spLocks noGrp="1"/>
          </p:cNvSpPr>
          <p:nvPr>
            <p:ph type="subTitle" idx="1"/>
          </p:nvPr>
        </p:nvSpPr>
        <p:spPr/>
        <p:txBody>
          <a:bodyPr>
            <a:normAutofit/>
          </a:bodyPr>
          <a:lstStyle/>
          <a:p>
            <a:r>
              <a:rPr lang="tr-TR"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LİSANSÜSTÜ EĞİTİM-ÖĞRETİM HAKKINDA BİLGİLENDİRME</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384" y="1036314"/>
            <a:ext cx="9529232" cy="2000800"/>
          </a:xfrm>
          <a:prstGeom prst="rect">
            <a:avLst/>
          </a:prstGeom>
        </p:spPr>
      </p:pic>
    </p:spTree>
    <p:extLst>
      <p:ext uri="{BB962C8B-B14F-4D97-AF65-F5344CB8AC3E}">
        <p14:creationId xmlns:p14="http://schemas.microsoft.com/office/powerpoint/2010/main" val="4079322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 xmlns:a16="http://schemas.microsoft.com/office/drawing/2014/main" id="{81542B46-5753-4A79-9D03-BE0E9392E3F4}"/>
              </a:ext>
            </a:extLst>
          </p:cNvPr>
          <p:cNvSpPr>
            <a:spLocks noGrp="1"/>
          </p:cNvSpPr>
          <p:nvPr>
            <p:ph type="body" idx="1"/>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YÜKSEK LİSANS DERS AŞAMASI</a:t>
            </a:r>
          </a:p>
        </p:txBody>
      </p:sp>
      <p:sp>
        <p:nvSpPr>
          <p:cNvPr id="4" name="İçerik Yer Tutucusu 3">
            <a:extLst>
              <a:ext uri="{FF2B5EF4-FFF2-40B4-BE49-F238E27FC236}">
                <a16:creationId xmlns="" xmlns:a16="http://schemas.microsoft.com/office/drawing/2014/main" id="{A23192E1-1003-4313-BC4D-FD87FE525197}"/>
              </a:ext>
            </a:extLst>
          </p:cNvPr>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normAutofit/>
          </a:bodyPr>
          <a:lstStyle/>
          <a:p>
            <a:pPr>
              <a:buClr>
                <a:srgbClr val="C00000"/>
              </a:buClr>
              <a:buFont typeface="Wingdings" panose="05000000000000000000" pitchFamily="2" charset="2"/>
              <a:buChar char="Ø"/>
            </a:pPr>
            <a:r>
              <a:rPr lang="tr-TR" sz="2000" dirty="0" smtClean="0">
                <a:solidFill>
                  <a:schemeClr val="tx1"/>
                </a:solidFill>
                <a:latin typeface="Times New Roman" panose="02020603050405020304" pitchFamily="18" charset="0"/>
                <a:cs typeface="Times New Roman" panose="02020603050405020304" pitchFamily="18" charset="0"/>
              </a:rPr>
              <a:t>İlk 4 </a:t>
            </a:r>
            <a:r>
              <a:rPr lang="tr-TR" sz="2000" dirty="0">
                <a:solidFill>
                  <a:schemeClr val="tx1"/>
                </a:solidFill>
                <a:latin typeface="Times New Roman" panose="02020603050405020304" pitchFamily="18" charset="0"/>
                <a:cs typeface="Times New Roman" panose="02020603050405020304" pitchFamily="18" charset="0"/>
              </a:rPr>
              <a:t>yarıyıl içinde en az 21 kredi dersten başarılı olmak zorunludur.</a:t>
            </a:r>
          </a:p>
          <a:p>
            <a:pPr>
              <a:buClr>
                <a:srgbClr val="C00000"/>
              </a:buClr>
              <a:buFont typeface="Wingdings" panose="05000000000000000000" pitchFamily="2" charset="2"/>
              <a:buChar char="Ø"/>
            </a:pPr>
            <a:r>
              <a:rPr lang="tr-TR" sz="2000" dirty="0" smtClean="0">
                <a:solidFill>
                  <a:schemeClr val="tx1"/>
                </a:solidFill>
                <a:latin typeface="Times New Roman" panose="02020603050405020304" pitchFamily="18" charset="0"/>
                <a:cs typeface="Times New Roman" panose="02020603050405020304" pitchFamily="18" charset="0"/>
              </a:rPr>
              <a:t>İlk 4 </a:t>
            </a:r>
            <a:r>
              <a:rPr lang="tr-TR" sz="2000" dirty="0">
                <a:solidFill>
                  <a:schemeClr val="tx1"/>
                </a:solidFill>
                <a:latin typeface="Times New Roman" panose="02020603050405020304" pitchFamily="18" charset="0"/>
                <a:cs typeface="Times New Roman" panose="02020603050405020304" pitchFamily="18" charset="0"/>
              </a:rPr>
              <a:t>yarıyıl içinde </a:t>
            </a:r>
            <a:r>
              <a:rPr lang="tr-TR" sz="2000" dirty="0" smtClean="0">
                <a:solidFill>
                  <a:schemeClr val="tx1"/>
                </a:solidFill>
                <a:latin typeface="Times New Roman" panose="02020603050405020304" pitchFamily="18" charset="0"/>
                <a:cs typeface="Times New Roman" panose="02020603050405020304" pitchFamily="18" charset="0"/>
              </a:rPr>
              <a:t>Eğitimde Araştırma Yöntemleri ve Temel İstatistik derslerinden </a:t>
            </a:r>
            <a:r>
              <a:rPr lang="tr-TR" sz="2000" dirty="0">
                <a:solidFill>
                  <a:schemeClr val="tx1"/>
                </a:solidFill>
                <a:latin typeface="Times New Roman" panose="02020603050405020304" pitchFamily="18" charset="0"/>
                <a:cs typeface="Times New Roman" panose="02020603050405020304" pitchFamily="18" charset="0"/>
              </a:rPr>
              <a:t>başarılı olmak zorunludur.</a:t>
            </a:r>
          </a:p>
          <a:p>
            <a:pPr>
              <a:buClr>
                <a:srgbClr val="C00000"/>
              </a:buClr>
              <a:buFont typeface="Wingdings" panose="05000000000000000000" pitchFamily="2" charset="2"/>
              <a:buChar char="Ø"/>
            </a:pPr>
            <a:r>
              <a:rPr lang="tr-TR" sz="2000" dirty="0" smtClean="0">
                <a:solidFill>
                  <a:schemeClr val="tx1"/>
                </a:solidFill>
                <a:latin typeface="Times New Roman" panose="02020603050405020304" pitchFamily="18" charset="0"/>
                <a:cs typeface="Times New Roman" panose="02020603050405020304" pitchFamily="18" charset="0"/>
              </a:rPr>
              <a:t>İlk 4 </a:t>
            </a:r>
            <a:r>
              <a:rPr lang="tr-TR" sz="2000" dirty="0">
                <a:solidFill>
                  <a:schemeClr val="tx1"/>
                </a:solidFill>
                <a:latin typeface="Times New Roman" panose="02020603050405020304" pitchFamily="18" charset="0"/>
                <a:cs typeface="Times New Roman" panose="02020603050405020304" pitchFamily="18" charset="0"/>
              </a:rPr>
              <a:t>yarıyıl içinde Seminer dersinden başarılı olmak zorunludur.</a:t>
            </a:r>
          </a:p>
          <a:p>
            <a:pPr marL="0" indent="0">
              <a:buClr>
                <a:srgbClr val="FF0000"/>
              </a:buClr>
              <a:buNone/>
            </a:pPr>
            <a:r>
              <a:rPr lang="tr-TR" sz="2000" dirty="0">
                <a:solidFill>
                  <a:srgbClr val="C00000"/>
                </a:solidFill>
                <a:latin typeface="Times New Roman" panose="02020603050405020304" pitchFamily="18" charset="0"/>
                <a:cs typeface="Times New Roman" panose="02020603050405020304" pitchFamily="18" charset="0"/>
              </a:rPr>
              <a:t>Yukarıda belirtilen maddeleri sağlamayan öğrencilerin kayıtları silinir.</a:t>
            </a:r>
          </a:p>
        </p:txBody>
      </p:sp>
      <p:sp>
        <p:nvSpPr>
          <p:cNvPr id="5" name="Metin Yer Tutucusu 4">
            <a:extLst>
              <a:ext uri="{FF2B5EF4-FFF2-40B4-BE49-F238E27FC236}">
                <a16:creationId xmlns="" xmlns:a16="http://schemas.microsoft.com/office/drawing/2014/main" id="{1CC9DECF-1A7A-4CB2-813B-B4513BF0DD99}"/>
              </a:ext>
            </a:extLst>
          </p:cNvPr>
          <p:cNvSpPr>
            <a:spLocks noGrp="1"/>
          </p:cNvSpPr>
          <p:nvPr>
            <p:ph type="body" sz="quarter" idx="3"/>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DOKTORA DERS AŞAMASI</a:t>
            </a:r>
          </a:p>
        </p:txBody>
      </p:sp>
      <p:sp>
        <p:nvSpPr>
          <p:cNvPr id="6" name="İçerik Yer Tutucusu 5">
            <a:extLst>
              <a:ext uri="{FF2B5EF4-FFF2-40B4-BE49-F238E27FC236}">
                <a16:creationId xmlns="" xmlns:a16="http://schemas.microsoft.com/office/drawing/2014/main" id="{BB910239-AE4F-48D2-B14F-414128C668A0}"/>
              </a:ext>
            </a:extLst>
          </p:cNvPr>
          <p:cNvSpPr>
            <a:spLocks noGrp="1"/>
          </p:cNvSpPr>
          <p:nvPr>
            <p:ph sz="quarter" idx="4"/>
          </p:nvPr>
        </p:nvSpPr>
        <p:spPr/>
        <p:style>
          <a:lnRef idx="2">
            <a:schemeClr val="accent1"/>
          </a:lnRef>
          <a:fillRef idx="1">
            <a:schemeClr val="lt1"/>
          </a:fillRef>
          <a:effectRef idx="0">
            <a:schemeClr val="accent1"/>
          </a:effectRef>
          <a:fontRef idx="minor">
            <a:schemeClr val="dk1"/>
          </a:fontRef>
        </p:style>
        <p:txBody>
          <a:bodyPr>
            <a:normAutofit/>
          </a:bodyPr>
          <a:lstStyle/>
          <a:p>
            <a:pPr>
              <a:buClr>
                <a:srgbClr val="C00000"/>
              </a:buClr>
              <a:buFont typeface="Wingdings" panose="05000000000000000000" pitchFamily="2" charset="2"/>
              <a:buChar char="Ø"/>
            </a:pPr>
            <a:r>
              <a:rPr lang="tr-TR" sz="2000" dirty="0" smtClean="0">
                <a:latin typeface="Times New Roman" panose="02020603050405020304" pitchFamily="18" charset="0"/>
                <a:cs typeface="Times New Roman" panose="02020603050405020304" pitchFamily="18" charset="0"/>
              </a:rPr>
              <a:t>İlk 4 </a:t>
            </a:r>
            <a:r>
              <a:rPr lang="tr-TR" sz="2000" dirty="0">
                <a:latin typeface="Times New Roman" panose="02020603050405020304" pitchFamily="18" charset="0"/>
                <a:cs typeface="Times New Roman" panose="02020603050405020304" pitchFamily="18" charset="0"/>
              </a:rPr>
              <a:t>yarıyıl içinde en az 21 kredi dersten başarılı olmak zorunludur.</a:t>
            </a:r>
          </a:p>
          <a:p>
            <a:pPr>
              <a:buClr>
                <a:srgbClr val="C00000"/>
              </a:buClr>
              <a:buFont typeface="Wingdings" panose="05000000000000000000" pitchFamily="2" charset="2"/>
              <a:buChar char="Ø"/>
            </a:pPr>
            <a:r>
              <a:rPr lang="tr-TR" sz="2000" dirty="0" smtClean="0">
                <a:latin typeface="Times New Roman" panose="02020603050405020304" pitchFamily="18" charset="0"/>
                <a:cs typeface="Times New Roman" panose="02020603050405020304" pitchFamily="18" charset="0"/>
              </a:rPr>
              <a:t>İlk 4 </a:t>
            </a:r>
            <a:r>
              <a:rPr lang="tr-TR" sz="2000" dirty="0">
                <a:latin typeface="Times New Roman" panose="02020603050405020304" pitchFamily="18" charset="0"/>
                <a:cs typeface="Times New Roman" panose="02020603050405020304" pitchFamily="18" charset="0"/>
              </a:rPr>
              <a:t>yarıyıl içinde </a:t>
            </a:r>
            <a:r>
              <a:rPr lang="tr-TR" sz="2000" dirty="0" smtClean="0">
                <a:latin typeface="Times New Roman" panose="02020603050405020304" pitchFamily="18" charset="0"/>
                <a:cs typeface="Times New Roman" panose="02020603050405020304" pitchFamily="18" charset="0"/>
              </a:rPr>
              <a:t>Eğitimde Araştırma Yöntemleri, Temel İstatistik (</a:t>
            </a:r>
            <a:r>
              <a:rPr lang="tr-TR" sz="2000" dirty="0" err="1" smtClean="0">
                <a:latin typeface="Times New Roman" panose="02020603050405020304" pitchFamily="18" charset="0"/>
                <a:cs typeface="Times New Roman" panose="02020603050405020304" pitchFamily="18" charset="0"/>
              </a:rPr>
              <a:t>YL’de</a:t>
            </a:r>
            <a:r>
              <a:rPr lang="tr-TR" sz="2000" dirty="0" smtClean="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almadıysa)  ve </a:t>
            </a:r>
            <a:r>
              <a:rPr lang="tr-TR" sz="2000" dirty="0">
                <a:latin typeface="Times New Roman" panose="02020603050405020304" pitchFamily="18" charset="0"/>
                <a:cs typeface="Times New Roman" panose="02020603050405020304" pitchFamily="18" charset="0"/>
              </a:rPr>
              <a:t>Proje Hazırlama dersinden başarılı olmak zorunludur.</a:t>
            </a:r>
          </a:p>
          <a:p>
            <a:pPr>
              <a:buClr>
                <a:srgbClr val="C00000"/>
              </a:buClr>
              <a:buFont typeface="Wingdings" panose="05000000000000000000" pitchFamily="2" charset="2"/>
              <a:buChar char="Ø"/>
            </a:pPr>
            <a:r>
              <a:rPr lang="tr-TR" sz="2000" dirty="0" smtClean="0">
                <a:latin typeface="Times New Roman" panose="02020603050405020304" pitchFamily="18" charset="0"/>
                <a:cs typeface="Times New Roman" panose="02020603050405020304" pitchFamily="18" charset="0"/>
              </a:rPr>
              <a:t>İlk 4 </a:t>
            </a:r>
            <a:r>
              <a:rPr lang="tr-TR" sz="2000" dirty="0">
                <a:latin typeface="Times New Roman" panose="02020603050405020304" pitchFamily="18" charset="0"/>
                <a:cs typeface="Times New Roman" panose="02020603050405020304" pitchFamily="18" charset="0"/>
              </a:rPr>
              <a:t>yarıyıl içinde Seminer dersinden başarılı olmak zorunludur</a:t>
            </a:r>
            <a:r>
              <a:rPr lang="tr-TR" sz="2200" dirty="0">
                <a:latin typeface="Times New Roman" panose="02020603050405020304" pitchFamily="18" charset="0"/>
                <a:cs typeface="Times New Roman" panose="02020603050405020304" pitchFamily="18" charset="0"/>
              </a:rPr>
              <a:t>.</a:t>
            </a:r>
          </a:p>
          <a:p>
            <a:pPr marL="0" indent="0">
              <a:buClr>
                <a:srgbClr val="FF0000"/>
              </a:buClr>
              <a:buNone/>
            </a:pPr>
            <a:r>
              <a:rPr lang="tr-TR" sz="2000" dirty="0">
                <a:solidFill>
                  <a:srgbClr val="C00000"/>
                </a:solidFill>
                <a:latin typeface="Times New Roman" panose="02020603050405020304" pitchFamily="18" charset="0"/>
                <a:cs typeface="Times New Roman" panose="02020603050405020304" pitchFamily="18" charset="0"/>
              </a:rPr>
              <a:t>Yukarıda belirtilen maddeleri sağlamayan öğrencilerin kayıtları </a:t>
            </a:r>
            <a:r>
              <a:rPr lang="tr-TR" sz="2000" dirty="0" smtClean="0">
                <a:solidFill>
                  <a:srgbClr val="C00000"/>
                </a:solidFill>
                <a:latin typeface="Times New Roman" panose="02020603050405020304" pitchFamily="18" charset="0"/>
                <a:cs typeface="Times New Roman" panose="02020603050405020304" pitchFamily="18" charset="0"/>
              </a:rPr>
              <a:t>silinir.</a:t>
            </a:r>
            <a:endParaRPr lang="tr-TR" sz="2000" dirty="0">
              <a:solidFill>
                <a:srgbClr val="C00000"/>
              </a:solidFill>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372496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 xmlns:a16="http://schemas.microsoft.com/office/drawing/2014/main" id="{81542B46-5753-4A79-9D03-BE0E9392E3F4}"/>
              </a:ext>
            </a:extLst>
          </p:cNvPr>
          <p:cNvSpPr>
            <a:spLocks noGrp="1"/>
          </p:cNvSpPr>
          <p:nvPr>
            <p:ph type="body" idx="1"/>
          </p:nvPr>
        </p:nvSpPr>
        <p:spPr/>
        <p:txBody>
          <a:bodyPr/>
          <a:lstStyle/>
          <a:p>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KAYIT DONDURMA</a:t>
            </a:r>
          </a:p>
        </p:txBody>
      </p:sp>
      <p:sp>
        <p:nvSpPr>
          <p:cNvPr id="4" name="İçerik Yer Tutucusu 3">
            <a:extLst>
              <a:ext uri="{FF2B5EF4-FFF2-40B4-BE49-F238E27FC236}">
                <a16:creationId xmlns="" xmlns:a16="http://schemas.microsoft.com/office/drawing/2014/main" id="{A23192E1-1003-4313-BC4D-FD87FE525197}"/>
              </a:ext>
            </a:extLst>
          </p:cNvPr>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normAutofit/>
          </a:bodyPr>
          <a:lstStyle/>
          <a:p>
            <a:pPr algn="just">
              <a:spcAft>
                <a:spcPts val="0"/>
              </a:spcAft>
              <a:buClr>
                <a:srgbClr val="C00000"/>
              </a:buClr>
              <a:buFont typeface="Wingdings" panose="05000000000000000000" pitchFamily="2" charset="2"/>
              <a:buChar char="Ø"/>
            </a:pPr>
            <a:r>
              <a:rPr lang="tr-TR" sz="1500" b="0" i="0" dirty="0">
                <a:solidFill>
                  <a:srgbClr val="000000"/>
                </a:solidFill>
                <a:effectLst/>
                <a:latin typeface="Times New Roman" panose="02020603050405020304" pitchFamily="18" charset="0"/>
              </a:rPr>
              <a:t>Kayıt dondurmak için yapılacak başvurular ders kaydı yaptırmış olmak şartı ile yarıyılın ilk </a:t>
            </a:r>
            <a:r>
              <a:rPr lang="tr-TR" sz="1500" b="1" i="0" dirty="0">
                <a:solidFill>
                  <a:srgbClr val="C00000"/>
                </a:solidFill>
                <a:effectLst/>
                <a:latin typeface="Times New Roman" panose="02020603050405020304" pitchFamily="18" charset="0"/>
              </a:rPr>
              <a:t>on iş günü </a:t>
            </a:r>
            <a:r>
              <a:rPr lang="tr-TR" sz="1500" b="0" i="0" dirty="0">
                <a:solidFill>
                  <a:srgbClr val="000000"/>
                </a:solidFill>
                <a:effectLst/>
                <a:latin typeface="Times New Roman" panose="02020603050405020304" pitchFamily="18" charset="0"/>
              </a:rPr>
              <a:t>içinde yapılır. </a:t>
            </a:r>
          </a:p>
          <a:p>
            <a:pPr algn="just">
              <a:spcAft>
                <a:spcPts val="0"/>
              </a:spcAft>
              <a:buClr>
                <a:srgbClr val="C00000"/>
              </a:buClr>
              <a:buFont typeface="Wingdings" panose="05000000000000000000" pitchFamily="2" charset="2"/>
              <a:buChar char="Ø"/>
            </a:pPr>
            <a:r>
              <a:rPr lang="tr-TR" sz="1500" b="0" i="0" dirty="0">
                <a:solidFill>
                  <a:srgbClr val="000000"/>
                </a:solidFill>
                <a:effectLst/>
                <a:latin typeface="Times New Roman" panose="02020603050405020304" pitchFamily="18" charset="0"/>
              </a:rPr>
              <a:t>Bir öğrenci </a:t>
            </a:r>
            <a:r>
              <a:rPr lang="tr-TR" sz="1500" b="1" i="0" dirty="0">
                <a:solidFill>
                  <a:srgbClr val="C00000"/>
                </a:solidFill>
                <a:effectLst/>
                <a:latin typeface="Times New Roman" panose="02020603050405020304" pitchFamily="18" charset="0"/>
              </a:rPr>
              <a:t>en çok iki yarıyıl süre ile </a:t>
            </a:r>
            <a:r>
              <a:rPr lang="tr-TR" sz="1500" b="0" i="0" dirty="0">
                <a:solidFill>
                  <a:srgbClr val="000000"/>
                </a:solidFill>
                <a:effectLst/>
                <a:latin typeface="Times New Roman" panose="02020603050405020304" pitchFamily="18" charset="0"/>
              </a:rPr>
              <a:t>kayıt dondurulabilir..</a:t>
            </a:r>
          </a:p>
          <a:p>
            <a:pPr algn="just">
              <a:spcAft>
                <a:spcPts val="0"/>
              </a:spcAft>
              <a:buClr>
                <a:srgbClr val="C00000"/>
              </a:buClr>
              <a:buFont typeface="Wingdings" panose="05000000000000000000" pitchFamily="2" charset="2"/>
              <a:buChar char="Ø"/>
            </a:pPr>
            <a:r>
              <a:rPr lang="tr-TR" sz="1500" b="0" i="0" dirty="0">
                <a:solidFill>
                  <a:srgbClr val="000000"/>
                </a:solidFill>
                <a:effectLst/>
                <a:latin typeface="Times New Roman" panose="02020603050405020304" pitchFamily="18" charset="0"/>
              </a:rPr>
              <a:t>Öğrenci, kayıt dondurduğu yarıyılda öğrenimine devam edemez ve sınavlara giremez. Kayıt </a:t>
            </a:r>
            <a:r>
              <a:rPr lang="tr-TR" sz="1400" b="0" i="0" dirty="0">
                <a:solidFill>
                  <a:srgbClr val="000000"/>
                </a:solidFill>
                <a:effectLst/>
                <a:latin typeface="Times New Roman" panose="02020603050405020304" pitchFamily="18" charset="0"/>
              </a:rPr>
              <a:t>donduran öğrencinin azami öğrenim süresi kayıt dondurma süresi kadar uzatılır.</a:t>
            </a:r>
          </a:p>
          <a:p>
            <a:pPr algn="just">
              <a:spcAft>
                <a:spcPts val="0"/>
              </a:spcAft>
              <a:buClr>
                <a:srgbClr val="C00000"/>
              </a:buClr>
              <a:buFont typeface="Wingdings" panose="05000000000000000000" pitchFamily="2" charset="2"/>
              <a:buChar char="Ø"/>
            </a:pPr>
            <a:r>
              <a:rPr lang="tr-TR" sz="1400" dirty="0">
                <a:solidFill>
                  <a:srgbClr val="000000"/>
                </a:solidFill>
                <a:latin typeface="Times New Roman" panose="02020603050405020304" pitchFamily="18" charset="0"/>
              </a:rPr>
              <a:t>Kayıt dondurma başvurularını öğrencilerini Ana Bilim Dalı Başkanlığı aracılığı ile Enstitüye belirtilen tarihler arasında göndermelidir.</a:t>
            </a:r>
          </a:p>
          <a:p>
            <a:pPr algn="just">
              <a:spcAft>
                <a:spcPts val="0"/>
              </a:spcAft>
              <a:buClr>
                <a:srgbClr val="C00000"/>
              </a:buClr>
              <a:buFont typeface="Wingdings" panose="05000000000000000000" pitchFamily="2" charset="2"/>
              <a:buChar char="Ø"/>
            </a:pPr>
            <a:r>
              <a:rPr lang="tr-TR" sz="1400" b="0" i="0" dirty="0">
                <a:solidFill>
                  <a:srgbClr val="000000"/>
                </a:solidFill>
                <a:effectLst/>
                <a:latin typeface="Times New Roman" panose="02020603050405020304" pitchFamily="18" charset="0"/>
              </a:rPr>
              <a:t>Sağlık, Askerlik, ve doğal afet gibi benzeri durumlarda Yönetim Kurulu Kararı öğrencinin kaydı dondurulur</a:t>
            </a:r>
          </a:p>
          <a:p>
            <a:pPr marL="0" indent="0" algn="just">
              <a:spcAft>
                <a:spcPts val="0"/>
              </a:spcAft>
              <a:buNone/>
            </a:pPr>
            <a:endParaRPr lang="tr-TR" sz="1400" b="0" i="0" dirty="0">
              <a:solidFill>
                <a:srgbClr val="000000"/>
              </a:solidFill>
              <a:effectLst/>
              <a:latin typeface="Times New Roman" panose="02020603050405020304" pitchFamily="18" charset="0"/>
            </a:endParaRPr>
          </a:p>
          <a:p>
            <a:pPr marL="0" indent="0" algn="just">
              <a:spcAft>
                <a:spcPts val="0"/>
              </a:spcAft>
              <a:buNone/>
            </a:pPr>
            <a:r>
              <a:rPr lang="tr-TR" sz="1400" b="0" i="0" dirty="0">
                <a:solidFill>
                  <a:srgbClr val="353535"/>
                </a:solidFill>
                <a:effectLst/>
                <a:latin typeface="Times New Roman" panose="02020603050405020304" pitchFamily="18" charset="0"/>
                <a:cs typeface="Times New Roman" panose="02020603050405020304" pitchFamily="18" charset="0"/>
                <a:hlinkClick r:id="rId2"/>
              </a:rPr>
              <a:t>OF_17_Kayıt Dondurma Dilekçesi</a:t>
            </a:r>
            <a:endParaRPr lang="tr-TR" sz="1400" b="0" i="0" dirty="0">
              <a:solidFill>
                <a:srgbClr val="000000"/>
              </a:solidFill>
              <a:effectLst/>
              <a:latin typeface="Times New Roman" panose="02020603050405020304" pitchFamily="18" charset="0"/>
              <a:cs typeface="Times New Roman" panose="02020603050405020304" pitchFamily="18" charset="0"/>
            </a:endParaRPr>
          </a:p>
        </p:txBody>
      </p:sp>
      <p:sp>
        <p:nvSpPr>
          <p:cNvPr id="5" name="Metin Yer Tutucusu 4">
            <a:extLst>
              <a:ext uri="{FF2B5EF4-FFF2-40B4-BE49-F238E27FC236}">
                <a16:creationId xmlns="" xmlns:a16="http://schemas.microsoft.com/office/drawing/2014/main" id="{1CC9DECF-1A7A-4CB2-813B-B4513BF0DD99}"/>
              </a:ext>
            </a:extLst>
          </p:cNvPr>
          <p:cNvSpPr>
            <a:spLocks noGrp="1"/>
          </p:cNvSpPr>
          <p:nvPr>
            <p:ph type="body" sz="quarter" idx="3"/>
          </p:nvPr>
        </p:nvSpPr>
        <p:spPr/>
        <p:txBody>
          <a:bodyPr/>
          <a:lstStyle/>
          <a:p>
            <a:r>
              <a:rPr lang="tr-TR" dirty="0">
                <a:latin typeface="Times New Roman" panose="02020603050405020304" pitchFamily="18" charset="0"/>
                <a:cs typeface="Times New Roman" panose="02020603050405020304" pitchFamily="18" charset="0"/>
              </a:rPr>
              <a:t>KAYIT SİLDİRME</a:t>
            </a:r>
          </a:p>
        </p:txBody>
      </p:sp>
      <p:sp>
        <p:nvSpPr>
          <p:cNvPr id="6" name="İçerik Yer Tutucusu 5">
            <a:extLst>
              <a:ext uri="{FF2B5EF4-FFF2-40B4-BE49-F238E27FC236}">
                <a16:creationId xmlns="" xmlns:a16="http://schemas.microsoft.com/office/drawing/2014/main" id="{BB910239-AE4F-48D2-B14F-414128C668A0}"/>
              </a:ext>
            </a:extLst>
          </p:cNvPr>
          <p:cNvSpPr>
            <a:spLocks noGrp="1"/>
          </p:cNvSpPr>
          <p:nvPr>
            <p:ph sz="quarter" idx="4"/>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buClr>
                <a:srgbClr val="FF0000"/>
              </a:buClr>
              <a:buNone/>
            </a:pPr>
            <a:r>
              <a:rPr lang="tr-TR" sz="1400" dirty="0">
                <a:solidFill>
                  <a:schemeClr val="tx1"/>
                </a:solidFill>
                <a:latin typeface="Times New Roman" panose="02020603050405020304" pitchFamily="18" charset="0"/>
                <a:cs typeface="Times New Roman" panose="02020603050405020304" pitchFamily="18" charset="0"/>
              </a:rPr>
              <a:t>Kaydı sildirme talebinde bulunacak öğrencilerin, kayıt sildirme dilekçesini Öğrenci Bilgi Sistemi (ÖBS)’</a:t>
            </a:r>
            <a:r>
              <a:rPr lang="tr-TR" sz="1400" dirty="0" err="1">
                <a:solidFill>
                  <a:schemeClr val="tx1"/>
                </a:solidFill>
                <a:latin typeface="Times New Roman" panose="02020603050405020304" pitchFamily="18" charset="0"/>
                <a:cs typeface="Times New Roman" panose="02020603050405020304" pitchFamily="18" charset="0"/>
              </a:rPr>
              <a:t>nde</a:t>
            </a:r>
            <a:r>
              <a:rPr lang="tr-TR" sz="1400" dirty="0">
                <a:solidFill>
                  <a:schemeClr val="tx1"/>
                </a:solidFill>
                <a:latin typeface="Times New Roman" panose="02020603050405020304" pitchFamily="18" charset="0"/>
                <a:cs typeface="Times New Roman" panose="02020603050405020304" pitchFamily="18" charset="0"/>
              </a:rPr>
              <a:t> bulanan </a:t>
            </a:r>
            <a:r>
              <a:rPr lang="tr-TR" sz="1400" dirty="0">
                <a:solidFill>
                  <a:srgbClr val="C00000"/>
                </a:solidFill>
                <a:latin typeface="Times New Roman" panose="02020603050405020304" pitchFamily="18" charset="0"/>
                <a:cs typeface="Times New Roman" panose="02020603050405020304" pitchFamily="18" charset="0"/>
              </a:rPr>
              <a:t>Öğrenim Talepleri-İlişik Kesme menüsüne </a:t>
            </a:r>
            <a:r>
              <a:rPr lang="tr-TR" sz="1400" dirty="0">
                <a:solidFill>
                  <a:schemeClr val="tx1"/>
                </a:solidFill>
                <a:latin typeface="Times New Roman" panose="02020603050405020304" pitchFamily="18" charset="0"/>
                <a:cs typeface="Times New Roman" panose="02020603050405020304" pitchFamily="18" charset="0"/>
              </a:rPr>
              <a:t>yükledikten sonra kayıt silme işlemi yapılmaktadır.</a:t>
            </a:r>
          </a:p>
          <a:p>
            <a:pPr marL="0" indent="0">
              <a:buClr>
                <a:srgbClr val="FF0000"/>
              </a:buClr>
              <a:buNone/>
            </a:pPr>
            <a:endParaRPr lang="tr-TR" sz="2000" dirty="0">
              <a:solidFill>
                <a:schemeClr val="tx1"/>
              </a:solidFill>
              <a:latin typeface="Times New Roman" panose="02020603050405020304" pitchFamily="18" charset="0"/>
              <a:cs typeface="Times New Roman" panose="02020603050405020304" pitchFamily="18" charset="0"/>
            </a:endParaRPr>
          </a:p>
          <a:p>
            <a:pPr marL="0" indent="0">
              <a:buClr>
                <a:srgbClr val="FF0000"/>
              </a:buClr>
              <a:buNone/>
            </a:pPr>
            <a:r>
              <a:rPr lang="tr-TR" sz="1400" b="0" i="0" dirty="0">
                <a:solidFill>
                  <a:srgbClr val="353535"/>
                </a:solidFill>
                <a:effectLst/>
                <a:latin typeface="Times New Roman" panose="02020603050405020304" pitchFamily="18" charset="0"/>
                <a:cs typeface="Times New Roman" panose="02020603050405020304" pitchFamily="18" charset="0"/>
                <a:hlinkClick r:id="rId3"/>
              </a:rPr>
              <a:t>OF_21_Kayıt Sildirme Dilekçesi</a:t>
            </a:r>
            <a:endParaRPr lang="tr-TR" sz="2000" dirty="0">
              <a:solidFill>
                <a:schemeClr val="tx1"/>
              </a:solidFill>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2036311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5">
            <a:extLst>
              <a:ext uri="{FF2B5EF4-FFF2-40B4-BE49-F238E27FC236}">
                <a16:creationId xmlns="" xmlns:a16="http://schemas.microsoft.com/office/drawing/2014/main" id="{049885FD-DEA9-43CA-82D8-4E76E9B376B8}"/>
              </a:ext>
            </a:extLst>
          </p:cNvPr>
          <p:cNvGraphicFramePr>
            <a:graphicFrameLocks noGrp="1"/>
          </p:cNvGraphicFramePr>
          <p:nvPr>
            <p:ph idx="1"/>
            <p:extLst>
              <p:ext uri="{D42A27DB-BD31-4B8C-83A1-F6EECF244321}">
                <p14:modId xmlns:p14="http://schemas.microsoft.com/office/powerpoint/2010/main" val="254124959"/>
              </p:ext>
            </p:extLst>
          </p:nvPr>
        </p:nvGraphicFramePr>
        <p:xfrm>
          <a:off x="1066802" y="1797502"/>
          <a:ext cx="10058396" cy="4523479"/>
        </p:xfrm>
        <a:graphic>
          <a:graphicData uri="http://schemas.openxmlformats.org/drawingml/2006/table">
            <a:tbl>
              <a:tblPr firstRow="1" bandRow="1">
                <a:tableStyleId>{5C22544A-7EE6-4342-B048-85BDC9FD1C3A}</a:tableStyleId>
              </a:tblPr>
              <a:tblGrid>
                <a:gridCol w="2514599">
                  <a:extLst>
                    <a:ext uri="{9D8B030D-6E8A-4147-A177-3AD203B41FA5}">
                      <a16:colId xmlns="" xmlns:a16="http://schemas.microsoft.com/office/drawing/2014/main" val="735862246"/>
                    </a:ext>
                  </a:extLst>
                </a:gridCol>
                <a:gridCol w="2514599">
                  <a:extLst>
                    <a:ext uri="{9D8B030D-6E8A-4147-A177-3AD203B41FA5}">
                      <a16:colId xmlns="" xmlns:a16="http://schemas.microsoft.com/office/drawing/2014/main" val="1547379993"/>
                    </a:ext>
                  </a:extLst>
                </a:gridCol>
                <a:gridCol w="2514599">
                  <a:extLst>
                    <a:ext uri="{9D8B030D-6E8A-4147-A177-3AD203B41FA5}">
                      <a16:colId xmlns="" xmlns:a16="http://schemas.microsoft.com/office/drawing/2014/main" val="658618397"/>
                    </a:ext>
                  </a:extLst>
                </a:gridCol>
                <a:gridCol w="2514599">
                  <a:extLst>
                    <a:ext uri="{9D8B030D-6E8A-4147-A177-3AD203B41FA5}">
                      <a16:colId xmlns="" xmlns:a16="http://schemas.microsoft.com/office/drawing/2014/main" val="1474367099"/>
                    </a:ext>
                  </a:extLst>
                </a:gridCol>
              </a:tblGrid>
              <a:tr h="272098">
                <a:tc>
                  <a:txBody>
                    <a:bodyPr/>
                    <a:lstStyle/>
                    <a:p>
                      <a:pPr algn="ctr">
                        <a:lnSpc>
                          <a:spcPct val="107000"/>
                        </a:lnSpc>
                        <a:spcAft>
                          <a:spcPts val="0"/>
                        </a:spcAft>
                      </a:pPr>
                      <a:r>
                        <a:rPr lang="tr-TR" sz="1200" dirty="0">
                          <a:effectLst/>
                          <a:latin typeface="Times New Roman" panose="02020603050405020304" pitchFamily="18" charset="0"/>
                          <a:cs typeface="Times New Roman" panose="02020603050405020304" pitchFamily="18" charset="0"/>
                        </a:rPr>
                        <a:t>PROGRAMIN SEVİYESİ</a:t>
                      </a:r>
                      <a:endParaRPr lang="tr-TR"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tr-TR" sz="1200">
                          <a:effectLst/>
                          <a:latin typeface="Times New Roman" panose="02020603050405020304" pitchFamily="18" charset="0"/>
                          <a:cs typeface="Times New Roman" panose="02020603050405020304" pitchFamily="18" charset="0"/>
                        </a:rPr>
                        <a:t>PROGRAMIN </a:t>
                      </a:r>
                    </a:p>
                    <a:p>
                      <a:pPr algn="ctr">
                        <a:lnSpc>
                          <a:spcPct val="107000"/>
                        </a:lnSpc>
                        <a:spcAft>
                          <a:spcPts val="0"/>
                        </a:spcAft>
                      </a:pPr>
                      <a:r>
                        <a:rPr lang="tr-TR" sz="1200">
                          <a:effectLst/>
                          <a:latin typeface="Times New Roman" panose="02020603050405020304" pitchFamily="18" charset="0"/>
                          <a:cs typeface="Times New Roman" panose="02020603050405020304" pitchFamily="18" charset="0"/>
                        </a:rPr>
                        <a:t>NORMAL SÜRESİ</a:t>
                      </a:r>
                      <a:endParaRPr lang="tr-TR" sz="12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algn="ctr">
                        <a:lnSpc>
                          <a:spcPct val="107000"/>
                        </a:lnSpc>
                        <a:spcAft>
                          <a:spcPts val="0"/>
                        </a:spcAft>
                      </a:pPr>
                      <a:r>
                        <a:rPr lang="tr-TR" sz="1200">
                          <a:effectLst/>
                          <a:latin typeface="Times New Roman" panose="02020603050405020304" pitchFamily="18" charset="0"/>
                          <a:cs typeface="Times New Roman" panose="02020603050405020304" pitchFamily="18" charset="0"/>
                        </a:rPr>
                        <a:t>PROGRAMIN </a:t>
                      </a:r>
                    </a:p>
                    <a:p>
                      <a:pPr algn="ctr">
                        <a:lnSpc>
                          <a:spcPct val="107000"/>
                        </a:lnSpc>
                        <a:spcAft>
                          <a:spcPts val="0"/>
                        </a:spcAft>
                      </a:pPr>
                      <a:r>
                        <a:rPr lang="tr-TR" sz="1200">
                          <a:effectLst/>
                          <a:latin typeface="Times New Roman" panose="02020603050405020304" pitchFamily="18" charset="0"/>
                          <a:cs typeface="Times New Roman" panose="02020603050405020304" pitchFamily="18" charset="0"/>
                        </a:rPr>
                        <a:t>AZAMİ SÜRESİ</a:t>
                      </a:r>
                      <a:endParaRPr lang="tr-TR"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774147833"/>
                  </a:ext>
                </a:extLst>
              </a:tr>
              <a:tr h="826413">
                <a:tc rowSpan="2">
                  <a:txBody>
                    <a:bodyPr/>
                    <a:lstStyle/>
                    <a:p>
                      <a:pPr algn="ctr">
                        <a:lnSpc>
                          <a:spcPct val="107000"/>
                        </a:lnSpc>
                        <a:spcAft>
                          <a:spcPts val="0"/>
                        </a:spcAft>
                      </a:pPr>
                      <a:r>
                        <a:rPr lang="tr-TR" sz="1100" dirty="0">
                          <a:effectLst/>
                          <a:latin typeface="Times New Roman" panose="02020603050405020304" pitchFamily="18" charset="0"/>
                          <a:cs typeface="Times New Roman" panose="02020603050405020304" pitchFamily="18" charset="0"/>
                        </a:rPr>
                        <a:t>Tezli yüksek lisans (Bilimsel hazırlıkta geçen süre hariç)</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tr-TR" sz="1100">
                          <a:effectLst/>
                          <a:latin typeface="Times New Roman" panose="02020603050405020304" pitchFamily="18" charset="0"/>
                          <a:cs typeface="Times New Roman" panose="02020603050405020304" pitchFamily="18" charset="0"/>
                        </a:rPr>
                        <a:t>4 yarıyıl</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algn="ctr">
                        <a:lnSpc>
                          <a:spcPct val="107000"/>
                        </a:lnSpc>
                        <a:spcAft>
                          <a:spcPts val="0"/>
                        </a:spcAft>
                      </a:pPr>
                      <a:r>
                        <a:rPr lang="tr-TR" sz="1100" dirty="0">
                          <a:effectLst/>
                          <a:latin typeface="Times New Roman" panose="02020603050405020304" pitchFamily="18" charset="0"/>
                          <a:cs typeface="Times New Roman" panose="02020603050405020304" pitchFamily="18" charset="0"/>
                        </a:rPr>
                        <a:t>6 yarıyıl</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553473767"/>
                  </a:ext>
                </a:extLst>
              </a:tr>
              <a:tr h="826413">
                <a:tc vMerge="1">
                  <a:txBody>
                    <a:bodyPr/>
                    <a:lstStyle/>
                    <a:p>
                      <a:endParaRPr lang="tr-TR"/>
                    </a:p>
                  </a:txBody>
                  <a:tcPr/>
                </a:tc>
                <a:tc gridSpan="2">
                  <a:txBody>
                    <a:bodyPr/>
                    <a:lstStyle/>
                    <a:p>
                      <a:pPr algn="just">
                        <a:lnSpc>
                          <a:spcPct val="107000"/>
                        </a:lnSpc>
                        <a:spcAft>
                          <a:spcPts val="0"/>
                        </a:spcAft>
                      </a:pPr>
                      <a:r>
                        <a:rPr lang="tr-TR" sz="1100" dirty="0">
                          <a:effectLst/>
                          <a:latin typeface="Times New Roman" panose="02020603050405020304" pitchFamily="18" charset="0"/>
                          <a:cs typeface="Times New Roman" panose="02020603050405020304" pitchFamily="18" charset="0"/>
                        </a:rPr>
                        <a:t>Dört yarıyıl sonunda öğretim planında yer alan kredili derslerini ve seminer dersini başarıyla tamamlayamayan öğrencinin yükseköğretim kurumu ile ilişiği kesilir.</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tc>
                  <a:txBody>
                    <a:bodyPr/>
                    <a:lstStyle/>
                    <a:p>
                      <a:pPr algn="just">
                        <a:lnSpc>
                          <a:spcPct val="107000"/>
                        </a:lnSpc>
                        <a:spcAft>
                          <a:spcPts val="0"/>
                        </a:spcAft>
                      </a:pPr>
                      <a:r>
                        <a:rPr lang="tr-TR" sz="1100">
                          <a:effectLst/>
                          <a:latin typeface="Times New Roman" panose="02020603050405020304" pitchFamily="18" charset="0"/>
                          <a:cs typeface="Times New Roman" panose="02020603050405020304" pitchFamily="18" charset="0"/>
                        </a:rPr>
                        <a:t>Azami süreler içerisinde tez çalışmasında başarısız olan veya tez savunmasına girmeyen öğrencinin yükseköğretim kurumu ile ilişiği kesilir.</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15806985"/>
                  </a:ext>
                </a:extLst>
              </a:tr>
              <a:tr h="826413">
                <a:tc rowSpan="3">
                  <a:txBody>
                    <a:bodyPr/>
                    <a:lstStyle/>
                    <a:p>
                      <a:pPr algn="ctr">
                        <a:lnSpc>
                          <a:spcPct val="107000"/>
                        </a:lnSpc>
                        <a:spcAft>
                          <a:spcPts val="0"/>
                        </a:spcAft>
                      </a:pPr>
                      <a:r>
                        <a:rPr lang="tr-TR" sz="1100">
                          <a:effectLst/>
                          <a:latin typeface="Times New Roman" panose="02020603050405020304" pitchFamily="18" charset="0"/>
                          <a:cs typeface="Times New Roman" panose="02020603050405020304" pitchFamily="18" charset="0"/>
                        </a:rPr>
                        <a:t>Doktora</a:t>
                      </a:r>
                    </a:p>
                    <a:p>
                      <a:pPr algn="ctr">
                        <a:lnSpc>
                          <a:spcPct val="107000"/>
                        </a:lnSpc>
                        <a:spcAft>
                          <a:spcPts val="0"/>
                        </a:spcAft>
                      </a:pPr>
                      <a:r>
                        <a:rPr lang="tr-TR" sz="1100">
                          <a:effectLst/>
                          <a:latin typeface="Times New Roman" panose="02020603050405020304" pitchFamily="18" charset="0"/>
                          <a:cs typeface="Times New Roman" panose="02020603050405020304" pitchFamily="18" charset="0"/>
                        </a:rPr>
                        <a:t> (Bilimsel hazırlıkta geçen süre hariç)</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smtClean="0">
                          <a:effectLst/>
                          <a:latin typeface="Times New Roman" panose="02020603050405020304" pitchFamily="18" charset="0"/>
                          <a:cs typeface="Times New Roman" panose="02020603050405020304" pitchFamily="18" charset="0"/>
                        </a:rPr>
                        <a:t>Yüksek lisans </a:t>
                      </a:r>
                      <a:r>
                        <a:rPr lang="tr-TR" sz="1100" dirty="0">
                          <a:effectLst/>
                          <a:latin typeface="Times New Roman" panose="02020603050405020304" pitchFamily="18" charset="0"/>
                          <a:cs typeface="Times New Roman" panose="02020603050405020304" pitchFamily="18" charset="0"/>
                        </a:rPr>
                        <a:t>derecesi ile alınanlar</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a:effectLst/>
                          <a:latin typeface="Times New Roman" panose="02020603050405020304" pitchFamily="18" charset="0"/>
                          <a:cs typeface="Times New Roman" panose="02020603050405020304" pitchFamily="18" charset="0"/>
                        </a:rPr>
                        <a:t>8 yarıyıl</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a:effectLst/>
                          <a:latin typeface="Times New Roman" panose="02020603050405020304" pitchFamily="18" charset="0"/>
                          <a:cs typeface="Times New Roman" panose="02020603050405020304" pitchFamily="18" charset="0"/>
                        </a:rPr>
                        <a:t>12 yarıyıl</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102600169"/>
                  </a:ext>
                </a:extLst>
              </a:tr>
              <a:tr h="826413">
                <a:tc vMerge="1">
                  <a:txBody>
                    <a:bodyPr/>
                    <a:lstStyle/>
                    <a:p>
                      <a:endParaRPr lang="tr-TR"/>
                    </a:p>
                  </a:txBody>
                  <a:tcPr/>
                </a:tc>
                <a:tc>
                  <a:txBody>
                    <a:bodyPr/>
                    <a:lstStyle/>
                    <a:p>
                      <a:pPr>
                        <a:lnSpc>
                          <a:spcPct val="107000"/>
                        </a:lnSpc>
                        <a:spcAft>
                          <a:spcPts val="0"/>
                        </a:spcAft>
                      </a:pPr>
                      <a:r>
                        <a:rPr lang="tr-TR" sz="1100" dirty="0">
                          <a:effectLst/>
                          <a:latin typeface="Times New Roman" panose="02020603050405020304" pitchFamily="18" charset="0"/>
                          <a:cs typeface="Times New Roman" panose="02020603050405020304" pitchFamily="18" charset="0"/>
                        </a:rPr>
                        <a:t>Lisans derecesi ile alınanlar</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a:effectLst/>
                          <a:latin typeface="Times New Roman" panose="02020603050405020304" pitchFamily="18" charset="0"/>
                          <a:cs typeface="Times New Roman" panose="02020603050405020304" pitchFamily="18" charset="0"/>
                        </a:rPr>
                        <a:t>10 yarıyıl</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latin typeface="Times New Roman" panose="02020603050405020304" pitchFamily="18" charset="0"/>
                          <a:cs typeface="Times New Roman" panose="02020603050405020304" pitchFamily="18" charset="0"/>
                        </a:rPr>
                        <a:t>14 yarıyıl</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24844918"/>
                  </a:ext>
                </a:extLst>
              </a:tr>
              <a:tr h="826413">
                <a:tc vMerge="1">
                  <a:txBody>
                    <a:bodyPr/>
                    <a:lstStyle/>
                    <a:p>
                      <a:endParaRPr lang="tr-TR"/>
                    </a:p>
                  </a:txBody>
                  <a:tcPr/>
                </a:tc>
                <a:tc gridSpan="2">
                  <a:txBody>
                    <a:bodyPr/>
                    <a:lstStyle/>
                    <a:p>
                      <a:pPr algn="just">
                        <a:lnSpc>
                          <a:spcPct val="107000"/>
                        </a:lnSpc>
                        <a:spcAft>
                          <a:spcPts val="0"/>
                        </a:spcAft>
                      </a:pPr>
                      <a:r>
                        <a:rPr lang="tr-TR" sz="1100">
                          <a:effectLst/>
                          <a:latin typeface="Times New Roman" panose="02020603050405020304" pitchFamily="18" charset="0"/>
                          <a:cs typeface="Times New Roman" panose="02020603050405020304" pitchFamily="18" charset="0"/>
                        </a:rPr>
                        <a:t>Dört (YL derecesiyle alınanlar) / altı (Lisans derecesiyle alınanlar) yarıyıl sonunda öğretim planında yer alan kredili derslerini başarıyla tamamlayamayan öğrencinin yükseköğretim kurumu ile ilişiği kesilir.</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tc>
                  <a:txBody>
                    <a:bodyPr/>
                    <a:lstStyle/>
                    <a:p>
                      <a:pPr algn="just">
                        <a:lnSpc>
                          <a:spcPct val="107000"/>
                        </a:lnSpc>
                        <a:spcAft>
                          <a:spcPts val="0"/>
                        </a:spcAft>
                      </a:pPr>
                      <a:r>
                        <a:rPr lang="tr-TR" sz="1100" dirty="0">
                          <a:effectLst/>
                          <a:latin typeface="Times New Roman" panose="02020603050405020304" pitchFamily="18" charset="0"/>
                          <a:cs typeface="Times New Roman" panose="02020603050405020304" pitchFamily="18" charset="0"/>
                        </a:rPr>
                        <a:t>Tez çalışmasını on iki veya on dört yarıyıl sonuna kadar tamamlayamayan öğrencinin ilişiği kesilir.</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47829588"/>
                  </a:ext>
                </a:extLst>
              </a:tr>
            </a:tbl>
          </a:graphicData>
        </a:graphic>
      </p:graphicFrame>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636674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A3561569-0F43-4101-92D9-80AC1B77D95C}"/>
              </a:ext>
            </a:extLst>
          </p:cNvPr>
          <p:cNvSpPr>
            <a:spLocks noGrp="1"/>
          </p:cNvSpPr>
          <p:nvPr>
            <p:ph idx="1"/>
          </p:nvPr>
        </p:nvSpPr>
        <p:spPr/>
        <p:txBody>
          <a:bodyPr>
            <a:normAutofit fontScale="25000" lnSpcReduction="20000"/>
          </a:bodyPr>
          <a:lstStyle/>
          <a:p>
            <a:pPr algn="ctr"/>
            <a:r>
              <a:rPr lang="tr-TR" sz="9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LİSANSÜSTÜ ETKİNKLİKLER MENÜSÜ</a:t>
            </a:r>
          </a:p>
          <a:p>
            <a:r>
              <a:rPr lang="tr-TR" sz="7200" dirty="0">
                <a:latin typeface="Times New Roman" panose="02020603050405020304" pitchFamily="18" charset="0"/>
                <a:cs typeface="Times New Roman" panose="02020603050405020304" pitchFamily="18" charset="0"/>
              </a:rPr>
              <a:t>01.01.2017 tarihi itibari ile Enstitümüz Lisansüstü programlarda kayıt yaptıran öğrenciler Öğrenci Bilgi Sistemi (ÖBS)’</a:t>
            </a:r>
            <a:r>
              <a:rPr lang="tr-TR" sz="7200" dirty="0" err="1">
                <a:latin typeface="Times New Roman" panose="02020603050405020304" pitchFamily="18" charset="0"/>
                <a:cs typeface="Times New Roman" panose="02020603050405020304" pitchFamily="18" charset="0"/>
              </a:rPr>
              <a:t>nde</a:t>
            </a:r>
            <a:r>
              <a:rPr lang="tr-TR" sz="7200" dirty="0">
                <a:latin typeface="Times New Roman" panose="02020603050405020304" pitchFamily="18" charset="0"/>
                <a:cs typeface="Times New Roman" panose="02020603050405020304" pitchFamily="18" charset="0"/>
              </a:rPr>
              <a:t> bulunan </a:t>
            </a:r>
            <a:r>
              <a:rPr lang="tr-TR" sz="7200" dirty="0">
                <a:solidFill>
                  <a:srgbClr val="C00000"/>
                </a:solidFill>
                <a:latin typeface="Times New Roman" panose="02020603050405020304" pitchFamily="18" charset="0"/>
                <a:cs typeface="Times New Roman" panose="02020603050405020304" pitchFamily="18" charset="0"/>
              </a:rPr>
              <a:t>«Lisansüstü Etkinlikler» </a:t>
            </a:r>
            <a:r>
              <a:rPr lang="tr-TR" sz="7200" dirty="0">
                <a:latin typeface="Times New Roman" panose="02020603050405020304" pitchFamily="18" charset="0"/>
                <a:cs typeface="Times New Roman" panose="02020603050405020304" pitchFamily="18" charset="0"/>
              </a:rPr>
              <a:t>menüsü ile aşağıda belirtilen başvuruları yapabilmektedirler.</a:t>
            </a:r>
          </a:p>
          <a:p>
            <a:pPr>
              <a:buClr>
                <a:srgbClr val="C00000"/>
              </a:buClr>
              <a:buFont typeface="Wingdings" panose="05000000000000000000" pitchFamily="2" charset="2"/>
              <a:buChar char="Ø"/>
            </a:pPr>
            <a:r>
              <a:rPr lang="tr-TR" sz="7200" dirty="0">
                <a:latin typeface="Times New Roman" panose="02020603050405020304" pitchFamily="18" charset="0"/>
                <a:cs typeface="Times New Roman" panose="02020603050405020304" pitchFamily="18" charset="0"/>
              </a:rPr>
              <a:t>Seminer </a:t>
            </a:r>
          </a:p>
          <a:p>
            <a:pPr>
              <a:buClr>
                <a:srgbClr val="C00000"/>
              </a:buClr>
              <a:buFont typeface="Wingdings" panose="05000000000000000000" pitchFamily="2" charset="2"/>
              <a:buChar char="Ø"/>
            </a:pPr>
            <a:r>
              <a:rPr lang="tr-TR" sz="7200" dirty="0">
                <a:latin typeface="Times New Roman" panose="02020603050405020304" pitchFamily="18" charset="0"/>
                <a:cs typeface="Times New Roman" panose="02020603050405020304" pitchFamily="18" charset="0"/>
              </a:rPr>
              <a:t>Doktora Yeterlik Sınavları</a:t>
            </a:r>
          </a:p>
          <a:p>
            <a:pPr>
              <a:buClr>
                <a:srgbClr val="C00000"/>
              </a:buClr>
              <a:buFont typeface="Wingdings" panose="05000000000000000000" pitchFamily="2" charset="2"/>
              <a:buChar char="Ø"/>
            </a:pPr>
            <a:r>
              <a:rPr lang="tr-TR" sz="7200" dirty="0">
                <a:latin typeface="Times New Roman" panose="02020603050405020304" pitchFamily="18" charset="0"/>
                <a:cs typeface="Times New Roman" panose="02020603050405020304" pitchFamily="18" charset="0"/>
              </a:rPr>
              <a:t>Tez İzleme Komitesi </a:t>
            </a:r>
          </a:p>
          <a:p>
            <a:pPr>
              <a:buClr>
                <a:srgbClr val="C00000"/>
              </a:buClr>
              <a:buFont typeface="Wingdings" panose="05000000000000000000" pitchFamily="2" charset="2"/>
              <a:buChar char="Ø"/>
            </a:pPr>
            <a:r>
              <a:rPr lang="tr-TR" sz="7200" dirty="0">
                <a:latin typeface="Times New Roman" panose="02020603050405020304" pitchFamily="18" charset="0"/>
                <a:cs typeface="Times New Roman" panose="02020603050405020304" pitchFamily="18" charset="0"/>
              </a:rPr>
              <a:t>Tez Konusu</a:t>
            </a:r>
          </a:p>
          <a:p>
            <a:pPr>
              <a:buClr>
                <a:srgbClr val="C00000"/>
              </a:buClr>
              <a:buFont typeface="Wingdings" panose="05000000000000000000" pitchFamily="2" charset="2"/>
              <a:buChar char="Ø"/>
            </a:pPr>
            <a:r>
              <a:rPr lang="tr-TR" sz="7200" dirty="0">
                <a:latin typeface="Times New Roman" panose="02020603050405020304" pitchFamily="18" charset="0"/>
                <a:cs typeface="Times New Roman" panose="02020603050405020304" pitchFamily="18" charset="0"/>
              </a:rPr>
              <a:t>Tez İzleme Komitesi Ara Raporları</a:t>
            </a:r>
          </a:p>
          <a:p>
            <a:pPr>
              <a:buClr>
                <a:srgbClr val="C00000"/>
              </a:buClr>
              <a:buFont typeface="Wingdings" panose="05000000000000000000" pitchFamily="2" charset="2"/>
              <a:buChar char="Ø"/>
            </a:pPr>
            <a:r>
              <a:rPr lang="tr-TR" sz="7200" dirty="0">
                <a:latin typeface="Times New Roman" panose="02020603050405020304" pitchFamily="18" charset="0"/>
                <a:cs typeface="Times New Roman" panose="02020603050405020304" pitchFamily="18" charset="0"/>
              </a:rPr>
              <a:t>Tez Savunma Sınavları</a:t>
            </a:r>
          </a:p>
          <a:p>
            <a:pPr>
              <a:buClr>
                <a:srgbClr val="C00000"/>
              </a:buClr>
              <a:buFont typeface="Wingdings" panose="05000000000000000000" pitchFamily="2" charset="2"/>
              <a:buChar char="Ø"/>
            </a:pPr>
            <a:endParaRPr lang="tr-TR" sz="7200" dirty="0">
              <a:latin typeface="Times New Roman" panose="02020603050405020304" pitchFamily="18" charset="0"/>
              <a:cs typeface="Times New Roman" panose="02020603050405020304" pitchFamily="18" charset="0"/>
            </a:endParaRPr>
          </a:p>
          <a:p>
            <a:pPr marL="0" indent="0">
              <a:buClr>
                <a:srgbClr val="C00000"/>
              </a:buClr>
              <a:buNone/>
            </a:pPr>
            <a:r>
              <a:rPr lang="tr-TR" sz="7200" dirty="0">
                <a:solidFill>
                  <a:srgbClr val="00B0F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Lisansüstü Etkinlikler Kullanım Kılavuzu</a:t>
            </a:r>
            <a:endParaRPr lang="tr-TR" sz="72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endParaRPr lang="tr-TR" dirty="0">
              <a:latin typeface="Times New Roman" panose="02020603050405020304" pitchFamily="18" charset="0"/>
              <a:cs typeface="Times New Roman" panose="02020603050405020304" pitchFamily="18" charset="0"/>
            </a:endParaRPr>
          </a:p>
          <a:p>
            <a:r>
              <a:rPr lang="tr-TR" dirty="0"/>
              <a:t> </a:t>
            </a:r>
          </a:p>
        </p:txBody>
      </p:sp>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2345940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çerik Yer Tutucusu 14">
            <a:extLst>
              <a:ext uri="{FF2B5EF4-FFF2-40B4-BE49-F238E27FC236}">
                <a16:creationId xmlns="" xmlns:a16="http://schemas.microsoft.com/office/drawing/2014/main" id="{42A256C8-E751-405C-83A6-2023FC1D43C2}"/>
              </a:ext>
            </a:extLst>
          </p:cNvPr>
          <p:cNvSpPr>
            <a:spLocks noGrp="1"/>
          </p:cNvSpPr>
          <p:nvPr>
            <p:ph sz="quarter" idx="13"/>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tr-TR" sz="19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DOKTORA YETERLİK SINAVLARINDA KULLANILACAK FORMLAR</a:t>
            </a:r>
          </a:p>
          <a:p>
            <a:pPr>
              <a:buClr>
                <a:srgbClr val="C00000"/>
              </a:buClr>
              <a:buFont typeface="Wingdings" panose="05000000000000000000" pitchFamily="2" charset="2"/>
              <a:buChar char="Ø"/>
            </a:pPr>
            <a:r>
              <a:rPr lang="tr-TR" sz="1900" b="1" dirty="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Doktora Yeterlik Sınavlarına yüksek lisans derecesi ile kabul edilen öğrenci </a:t>
            </a:r>
            <a:r>
              <a:rPr lang="tr-TR" sz="1900" dirty="0">
                <a:solidFill>
                  <a:srgbClr val="C00000"/>
                </a:solidFill>
                <a:latin typeface="Times New Roman" panose="02020603050405020304" pitchFamily="18" charset="0"/>
                <a:cs typeface="Times New Roman" panose="02020603050405020304" pitchFamily="18" charset="0"/>
              </a:rPr>
              <a:t>en geç beşinci yarıyılın,</a:t>
            </a:r>
            <a:r>
              <a:rPr lang="tr-TR" sz="1900" dirty="0">
                <a:latin typeface="Times New Roman" panose="02020603050405020304" pitchFamily="18" charset="0"/>
                <a:cs typeface="Times New Roman" panose="02020603050405020304" pitchFamily="18" charset="0"/>
              </a:rPr>
              <a:t> lisans derecesi ile kabul edilmiş olan öğrenci </a:t>
            </a:r>
            <a:r>
              <a:rPr lang="tr-TR" sz="1900" dirty="0">
                <a:solidFill>
                  <a:srgbClr val="C00000"/>
                </a:solidFill>
                <a:latin typeface="Times New Roman" panose="02020603050405020304" pitchFamily="18" charset="0"/>
                <a:cs typeface="Times New Roman" panose="02020603050405020304" pitchFamily="18" charset="0"/>
              </a:rPr>
              <a:t>en geç yedinci yarıyılın </a:t>
            </a:r>
            <a:r>
              <a:rPr lang="tr-TR" sz="1900" dirty="0">
                <a:latin typeface="Times New Roman" panose="02020603050405020304" pitchFamily="18" charset="0"/>
                <a:cs typeface="Times New Roman" panose="02020603050405020304" pitchFamily="18" charset="0"/>
              </a:rPr>
              <a:t>sonuna kadar girmek zorundadır.</a:t>
            </a:r>
            <a:endParaRPr lang="tr-TR" sz="1900" b="1" dirty="0">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1900" dirty="0">
                <a:latin typeface="Times New Roman" panose="02020603050405020304" pitchFamily="18" charset="0"/>
                <a:cs typeface="Times New Roman" panose="02020603050405020304" pitchFamily="18" charset="0"/>
              </a:rPr>
              <a:t>Doktora Yeterlik sınavlarına öğrenci, Öğrenci Bilgi Sistemi(ÖBS)’</a:t>
            </a:r>
            <a:r>
              <a:rPr lang="tr-TR" sz="1900" dirty="0" err="1">
                <a:latin typeface="Times New Roman" panose="02020603050405020304" pitchFamily="18" charset="0"/>
                <a:cs typeface="Times New Roman" panose="02020603050405020304" pitchFamily="18" charset="0"/>
              </a:rPr>
              <a:t>nde</a:t>
            </a:r>
            <a:r>
              <a:rPr lang="tr-TR" sz="1900" dirty="0">
                <a:latin typeface="Times New Roman" panose="02020603050405020304" pitchFamily="18" charset="0"/>
                <a:cs typeface="Times New Roman" panose="02020603050405020304" pitchFamily="18" charset="0"/>
              </a:rPr>
              <a:t> bulunan </a:t>
            </a:r>
            <a:r>
              <a:rPr lang="tr-TR" sz="1900" b="1" dirty="0">
                <a:latin typeface="Times New Roman" panose="02020603050405020304" pitchFamily="18" charset="0"/>
                <a:cs typeface="Times New Roman" panose="02020603050405020304" pitchFamily="18" charset="0"/>
              </a:rPr>
              <a:t>«Lisansüstü Etkinlikler» </a:t>
            </a:r>
            <a:r>
              <a:rPr lang="tr-TR" sz="1900" dirty="0">
                <a:latin typeface="Times New Roman" panose="02020603050405020304" pitchFamily="18" charset="0"/>
                <a:cs typeface="Times New Roman" panose="02020603050405020304" pitchFamily="18" charset="0"/>
              </a:rPr>
              <a:t>menüsünden</a:t>
            </a:r>
            <a:r>
              <a:rPr lang="tr-TR" sz="1900" b="1" dirty="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başvuru yaptıktan sonra danışman </a:t>
            </a:r>
            <a:r>
              <a:rPr lang="tr-TR" sz="1900" b="1" dirty="0">
                <a:latin typeface="Times New Roman" panose="02020603050405020304" pitchFamily="18" charset="0"/>
                <a:cs typeface="Times New Roman" panose="02020603050405020304" pitchFamily="18" charset="0"/>
              </a:rPr>
              <a:t>«Lisansüstü Etkinlikler» </a:t>
            </a:r>
            <a:r>
              <a:rPr lang="tr-TR" sz="1900" dirty="0">
                <a:latin typeface="Times New Roman" panose="02020603050405020304" pitchFamily="18" charset="0"/>
                <a:cs typeface="Times New Roman" panose="02020603050405020304" pitchFamily="18" charset="0"/>
              </a:rPr>
              <a:t>menüsünden yeterlik jürisini oluşturmalıdır.</a:t>
            </a:r>
          </a:p>
          <a:p>
            <a:pPr>
              <a:buClr>
                <a:srgbClr val="C00000"/>
              </a:buClr>
              <a:buFont typeface="Wingdings" panose="05000000000000000000" pitchFamily="2" charset="2"/>
              <a:buChar char="Ø"/>
            </a:pPr>
            <a:r>
              <a:rPr lang="tr-TR" sz="1900" dirty="0">
                <a:latin typeface="Times New Roman" panose="02020603050405020304" pitchFamily="18" charset="0"/>
                <a:cs typeface="Times New Roman" panose="02020603050405020304" pitchFamily="18" charset="0"/>
              </a:rPr>
              <a:t>Danışman tarafından oluşturulan doktora yeterlik jürisi ilgili Ana Bilim Dalı Başkanlığının </a:t>
            </a:r>
            <a:r>
              <a:rPr lang="tr-TR" sz="1900" b="1" dirty="0">
                <a:solidFill>
                  <a:schemeClr val="tx1"/>
                </a:solidFill>
                <a:latin typeface="Times New Roman" panose="02020603050405020304" pitchFamily="18" charset="0"/>
                <a:cs typeface="Times New Roman" panose="02020603050405020304" pitchFamily="18" charset="0"/>
              </a:rPr>
              <a:t>«Doktora Yeterlik Komitesi» </a:t>
            </a:r>
            <a:r>
              <a:rPr lang="tr-TR" sz="1900" dirty="0">
                <a:latin typeface="Times New Roman" panose="02020603050405020304" pitchFamily="18" charset="0"/>
                <a:cs typeface="Times New Roman" panose="02020603050405020304" pitchFamily="18" charset="0"/>
              </a:rPr>
              <a:t>tarafından onaylanmaktadır.</a:t>
            </a:r>
          </a:p>
          <a:p>
            <a:pPr>
              <a:buClr>
                <a:srgbClr val="C00000"/>
              </a:buClr>
              <a:buFont typeface="Wingdings" panose="05000000000000000000" pitchFamily="2" charset="2"/>
              <a:buChar char="Ø"/>
            </a:pPr>
            <a:r>
              <a:rPr lang="tr-TR" sz="1900" dirty="0">
                <a:latin typeface="Times New Roman" panose="02020603050405020304" pitchFamily="18" charset="0"/>
                <a:cs typeface="Times New Roman" panose="02020603050405020304" pitchFamily="18" charset="0"/>
              </a:rPr>
              <a:t>Yeterlik sınavlarında doldurulan </a:t>
            </a:r>
            <a:r>
              <a:rPr lang="tr-TR" sz="1900" b="1" dirty="0">
                <a:solidFill>
                  <a:srgbClr val="00B0F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a:t>
            </a:r>
            <a:r>
              <a:rPr lang="tr-TR" sz="1900" dirty="0">
                <a:solidFill>
                  <a:srgbClr val="00B0F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DR_04_Yeterlik Yazılı Sınav Formu» </a:t>
            </a:r>
            <a:r>
              <a:rPr lang="tr-TR" sz="1900" dirty="0">
                <a:solidFill>
                  <a:schemeClr val="tx1"/>
                </a:solidFill>
                <a:latin typeface="Times New Roman" panose="02020603050405020304" pitchFamily="18" charset="0"/>
                <a:cs typeface="Times New Roman" panose="02020603050405020304" pitchFamily="18" charset="0"/>
              </a:rPr>
              <a:t>ve</a:t>
            </a:r>
            <a:r>
              <a:rPr lang="tr-TR" sz="1900" dirty="0">
                <a:solidFill>
                  <a:srgbClr val="00B0F0"/>
                </a:solidFill>
                <a:latin typeface="Times New Roman" panose="02020603050405020304" pitchFamily="18" charset="0"/>
                <a:cs typeface="Times New Roman" panose="02020603050405020304" pitchFamily="18" charset="0"/>
              </a:rPr>
              <a:t> </a:t>
            </a:r>
            <a:r>
              <a:rPr lang="tr-TR" sz="1900" dirty="0">
                <a:solidFill>
                  <a:srgbClr val="00B0F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a:t>
            </a:r>
            <a:r>
              <a:rPr lang="tr-TR" sz="1900" dirty="0">
                <a:solidFill>
                  <a:srgbClr val="00B0F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DR_05_Yeterlik Sözlü Sınav </a:t>
            </a:r>
            <a:r>
              <a:rPr lang="tr-TR" sz="1900" dirty="0" smtClean="0">
                <a:solidFill>
                  <a:srgbClr val="00B0F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Formu</a:t>
            </a:r>
            <a:r>
              <a:rPr lang="tr-TR" sz="1900" dirty="0" smtClean="0">
                <a:solidFill>
                  <a:srgbClr val="00B0F0"/>
                </a:solidFill>
                <a:latin typeface="Times New Roman" panose="02020603050405020304" pitchFamily="18" charset="0"/>
                <a:cs typeface="Times New Roman" panose="02020603050405020304" pitchFamily="18" charset="0"/>
                <a:hlinkClick r:id="rId2">
                  <a:extLst>
                    <a:ext uri="{A12FA001-AC4F-418D-AE19-62706E023703}">
                      <ahyp:hlinkClr xmlns="" xmlns:ahyp="http://schemas.microsoft.com/office/drawing/2018/hyperlinkcolor" xmlns:lc="http://schemas.openxmlformats.org/drawingml/2006/lockedCanvas" val="tx"/>
                    </a:ext>
                  </a:extLst>
                </a:hlinkClick>
              </a:rPr>
              <a:t>»</a:t>
            </a:r>
            <a:r>
              <a:rPr lang="tr-TR" sz="1900" dirty="0" smtClean="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danışman tarafından </a:t>
            </a:r>
            <a:r>
              <a:rPr lang="tr-TR" sz="1900" b="1" dirty="0">
                <a:solidFill>
                  <a:schemeClr val="tx1"/>
                </a:solidFill>
                <a:latin typeface="Times New Roman" panose="02020603050405020304" pitchFamily="18" charset="0"/>
                <a:cs typeface="Times New Roman" panose="02020603050405020304" pitchFamily="18" charset="0"/>
              </a:rPr>
              <a:t>«Lisansüstü </a:t>
            </a:r>
            <a:r>
              <a:rPr lang="tr-TR" sz="1900" b="1" dirty="0" smtClean="0">
                <a:solidFill>
                  <a:schemeClr val="tx1"/>
                </a:solidFill>
                <a:latin typeface="Times New Roman" panose="02020603050405020304" pitchFamily="18" charset="0"/>
                <a:cs typeface="Times New Roman" panose="02020603050405020304" pitchFamily="18" charset="0"/>
              </a:rPr>
              <a:t>Etkinlikler» </a:t>
            </a:r>
            <a:r>
              <a:rPr lang="tr-TR" sz="1900" dirty="0" smtClean="0">
                <a:solidFill>
                  <a:schemeClr val="tx1"/>
                </a:solidFill>
                <a:latin typeface="Times New Roman" panose="02020603050405020304" pitchFamily="18" charset="0"/>
                <a:cs typeface="Times New Roman" panose="02020603050405020304" pitchFamily="18" charset="0"/>
              </a:rPr>
              <a:t>menüsüne</a:t>
            </a:r>
            <a:r>
              <a:rPr lang="tr-TR" sz="1900" b="1" dirty="0" smtClean="0">
                <a:solidFill>
                  <a:schemeClr val="tx1"/>
                </a:solidFill>
                <a:latin typeface="Times New Roman" panose="02020603050405020304" pitchFamily="18" charset="0"/>
                <a:cs typeface="Times New Roman" panose="02020603050405020304" pitchFamily="18" charset="0"/>
              </a:rPr>
              <a:t> </a:t>
            </a:r>
            <a:r>
              <a:rPr lang="tr-TR" sz="1900" dirty="0" smtClean="0">
                <a:latin typeface="Times New Roman" panose="02020603050405020304" pitchFamily="18" charset="0"/>
                <a:cs typeface="Times New Roman" panose="02020603050405020304" pitchFamily="18" charset="0"/>
              </a:rPr>
              <a:t>yüklenmeli ve </a:t>
            </a:r>
            <a:r>
              <a:rPr lang="tr-TR" sz="1900" dirty="0">
                <a:latin typeface="Times New Roman" panose="02020603050405020304" pitchFamily="18" charset="0"/>
                <a:cs typeface="Times New Roman" panose="02020603050405020304" pitchFamily="18" charset="0"/>
              </a:rPr>
              <a:t>yeterlik jürisi tarafından </a:t>
            </a:r>
            <a:r>
              <a:rPr lang="tr-TR" sz="1900" dirty="0" smtClean="0">
                <a:latin typeface="Times New Roman" panose="02020603050405020304" pitchFamily="18" charset="0"/>
                <a:cs typeface="Times New Roman" panose="02020603050405020304" pitchFamily="18" charset="0"/>
              </a:rPr>
              <a:t>onaylanmalıdır.</a:t>
            </a:r>
            <a:endParaRPr lang="tr-TR" sz="1900" dirty="0">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1900" dirty="0">
                <a:solidFill>
                  <a:srgbClr val="C0000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Lisansüstü Etkinlikler Kullanım Kılavuzu</a:t>
            </a:r>
            <a:endParaRPr lang="tr-TR" sz="1900" dirty="0">
              <a:solidFill>
                <a:srgbClr val="C00000"/>
              </a:solidFill>
              <a:latin typeface="Times New Roman" panose="02020603050405020304" pitchFamily="18" charset="0"/>
              <a:cs typeface="Times New Roman" panose="02020603050405020304" pitchFamily="18" charset="0"/>
            </a:endParaRPr>
          </a:p>
          <a:p>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pic>
        <p:nvPicPr>
          <p:cNvPr id="6" name="Resi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801581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çerik Yer Tutucusu 14">
            <a:extLst>
              <a:ext uri="{FF2B5EF4-FFF2-40B4-BE49-F238E27FC236}">
                <a16:creationId xmlns="" xmlns:a16="http://schemas.microsoft.com/office/drawing/2014/main" id="{42A256C8-E751-405C-83A6-2023FC1D43C2}"/>
              </a:ext>
            </a:extLst>
          </p:cNvPr>
          <p:cNvSpPr>
            <a:spLocks noGrp="1"/>
          </p:cNvSpPr>
          <p:nvPr>
            <p:ph sz="quarter" idx="13"/>
          </p:nvPr>
        </p:nvSpPr>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tr-TR" sz="19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DOKTORA TEZ İZLEME KOMİTESİ BAŞVURUSUNDA KULLANILACAK FORMLAR</a:t>
            </a:r>
          </a:p>
          <a:p>
            <a:pPr>
              <a:buClr>
                <a:srgbClr val="C00000"/>
              </a:buClr>
              <a:buFont typeface="Wingdings" panose="05000000000000000000" pitchFamily="2" charset="2"/>
              <a:buChar char="Ø"/>
            </a:pPr>
            <a:r>
              <a:rPr lang="tr-TR" sz="1900" b="1" dirty="0">
                <a:latin typeface="Times New Roman" panose="02020603050405020304" pitchFamily="18" charset="0"/>
                <a:cs typeface="Times New Roman" panose="02020603050405020304" pitchFamily="18" charset="0"/>
              </a:rPr>
              <a:t> </a:t>
            </a:r>
            <a:r>
              <a:rPr lang="tr-TR" sz="1900" b="0" i="0" dirty="0">
                <a:solidFill>
                  <a:srgbClr val="000000"/>
                </a:solidFill>
                <a:effectLst/>
                <a:latin typeface="Times New Roman" panose="02020603050405020304" pitchFamily="18" charset="0"/>
              </a:rPr>
              <a:t>Yeterlik sınavında başarılı bulunan öğrenci için ilgili danışmanın önerisi ve Enstitü </a:t>
            </a:r>
            <a:r>
              <a:rPr lang="tr-TR" sz="1900" dirty="0">
                <a:solidFill>
                  <a:srgbClr val="000000"/>
                </a:solidFill>
                <a:latin typeface="Times New Roman" panose="02020603050405020304" pitchFamily="18" charset="0"/>
              </a:rPr>
              <a:t>Y</a:t>
            </a:r>
            <a:r>
              <a:rPr lang="tr-TR" sz="1900" b="0" i="0" dirty="0">
                <a:solidFill>
                  <a:srgbClr val="000000"/>
                </a:solidFill>
                <a:effectLst/>
                <a:latin typeface="Times New Roman" panose="02020603050405020304" pitchFamily="18" charset="0"/>
              </a:rPr>
              <a:t>önetim </a:t>
            </a:r>
            <a:r>
              <a:rPr lang="tr-TR" sz="1900" dirty="0">
                <a:solidFill>
                  <a:srgbClr val="000000"/>
                </a:solidFill>
                <a:latin typeface="Times New Roman" panose="02020603050405020304" pitchFamily="18" charset="0"/>
              </a:rPr>
              <a:t>K</a:t>
            </a:r>
            <a:r>
              <a:rPr lang="tr-TR" sz="1900" b="0" i="0" dirty="0">
                <a:solidFill>
                  <a:srgbClr val="000000"/>
                </a:solidFill>
                <a:effectLst/>
                <a:latin typeface="Times New Roman" panose="02020603050405020304" pitchFamily="18" charset="0"/>
              </a:rPr>
              <a:t>urulu onayı ile bir ay içinde bir tez izleme komitesi oluşturulur. </a:t>
            </a:r>
          </a:p>
          <a:p>
            <a:pPr>
              <a:buClr>
                <a:srgbClr val="C00000"/>
              </a:buClr>
              <a:buFont typeface="Wingdings" panose="05000000000000000000" pitchFamily="2" charset="2"/>
              <a:buChar char="Ø"/>
            </a:pPr>
            <a:r>
              <a:rPr lang="tr-TR" sz="1900" dirty="0">
                <a:latin typeface="Times New Roman" panose="02020603050405020304" pitchFamily="18" charset="0"/>
                <a:cs typeface="Times New Roman" panose="02020603050405020304" pitchFamily="18" charset="0"/>
              </a:rPr>
              <a:t>Tez İzleme Komitesi: </a:t>
            </a:r>
            <a:r>
              <a:rPr lang="tr-TR" sz="1900" dirty="0" smtClean="0">
                <a:latin typeface="Times New Roman" panose="02020603050405020304" pitchFamily="18" charset="0"/>
                <a:cs typeface="Times New Roman" panose="02020603050405020304" pitchFamily="18" charset="0"/>
              </a:rPr>
              <a:t>Danışman, </a:t>
            </a:r>
            <a:r>
              <a:rPr lang="tr-TR" sz="1900" dirty="0">
                <a:latin typeface="Times New Roman" panose="02020603050405020304" pitchFamily="18" charset="0"/>
                <a:cs typeface="Times New Roman" panose="02020603050405020304" pitchFamily="18" charset="0"/>
              </a:rPr>
              <a:t>Öğrenci Bilgi Sistemi(ÖBS)’</a:t>
            </a:r>
            <a:r>
              <a:rPr lang="tr-TR" sz="1900" dirty="0" err="1">
                <a:latin typeface="Times New Roman" panose="02020603050405020304" pitchFamily="18" charset="0"/>
                <a:cs typeface="Times New Roman" panose="02020603050405020304" pitchFamily="18" charset="0"/>
              </a:rPr>
              <a:t>nde</a:t>
            </a:r>
            <a:r>
              <a:rPr lang="tr-TR" sz="1900" dirty="0">
                <a:latin typeface="Times New Roman" panose="02020603050405020304" pitchFamily="18" charset="0"/>
                <a:cs typeface="Times New Roman" panose="02020603050405020304" pitchFamily="18" charset="0"/>
              </a:rPr>
              <a:t> bulunan </a:t>
            </a:r>
            <a:r>
              <a:rPr lang="tr-TR" sz="1900" b="1" dirty="0">
                <a:latin typeface="Times New Roman" panose="02020603050405020304" pitchFamily="18" charset="0"/>
                <a:cs typeface="Times New Roman" panose="02020603050405020304" pitchFamily="18" charset="0"/>
              </a:rPr>
              <a:t>«Lisansüstü Etkinlikler» </a:t>
            </a:r>
            <a:r>
              <a:rPr lang="tr-TR" sz="1900" dirty="0">
                <a:latin typeface="Times New Roman" panose="02020603050405020304" pitchFamily="18" charset="0"/>
                <a:cs typeface="Times New Roman" panose="02020603050405020304" pitchFamily="18" charset="0"/>
              </a:rPr>
              <a:t>menüsünden</a:t>
            </a:r>
            <a:r>
              <a:rPr lang="tr-TR" sz="1900" b="1" dirty="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tez izleme komitesini oluşturur ve </a:t>
            </a:r>
            <a:r>
              <a:rPr lang="tr-TR" sz="1900" dirty="0" smtClean="0">
                <a:latin typeface="Times New Roman" panose="02020603050405020304" pitchFamily="18" charset="0"/>
                <a:cs typeface="Times New Roman" panose="02020603050405020304" pitchFamily="18" charset="0"/>
              </a:rPr>
              <a:t>komite enstitü </a:t>
            </a:r>
            <a:r>
              <a:rPr lang="tr-TR" sz="1900" dirty="0">
                <a:latin typeface="Times New Roman" panose="02020603050405020304" pitchFamily="18" charset="0"/>
                <a:cs typeface="Times New Roman" panose="02020603050405020304" pitchFamily="18" charset="0"/>
              </a:rPr>
              <a:t>tarafından onaylanır. </a:t>
            </a:r>
          </a:p>
          <a:p>
            <a:pPr>
              <a:buClr>
                <a:srgbClr val="C00000"/>
              </a:buClr>
              <a:buFont typeface="Wingdings" panose="05000000000000000000" pitchFamily="2" charset="2"/>
              <a:buChar char="Ø"/>
            </a:pPr>
            <a:r>
              <a:rPr lang="tr-TR" sz="1900" b="0" i="0" dirty="0">
                <a:solidFill>
                  <a:srgbClr val="000000"/>
                </a:solidFill>
                <a:effectLst/>
                <a:latin typeface="Times New Roman" panose="02020603050405020304" pitchFamily="18" charset="0"/>
              </a:rPr>
              <a:t>Tez izleme komitesi üç öğretim üyesinden oluşur. Komitede tez danışmanından başka enstitü Ana Bilim Dalı içinden ve dışından birer üye yer alır</a:t>
            </a:r>
            <a:r>
              <a:rPr lang="tr-TR" sz="1900" dirty="0">
                <a:latin typeface="Times New Roman" panose="02020603050405020304" pitchFamily="18" charset="0"/>
                <a:cs typeface="Times New Roman" panose="02020603050405020304" pitchFamily="18" charset="0"/>
              </a:rPr>
              <a:t>.</a:t>
            </a:r>
          </a:p>
          <a:p>
            <a:pPr>
              <a:buClr>
                <a:srgbClr val="C00000"/>
              </a:buClr>
              <a:buFont typeface="Wingdings" panose="05000000000000000000" pitchFamily="2" charset="2"/>
              <a:buChar char="Ø"/>
            </a:pPr>
            <a:r>
              <a:rPr lang="tr-TR" sz="1900" dirty="0">
                <a:solidFill>
                  <a:srgbClr val="C0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Lisansüstü Etkinlikler Kullanım Kılavuzu</a:t>
            </a:r>
            <a:endParaRPr lang="tr-TR" sz="1900" dirty="0">
              <a:solidFill>
                <a:srgbClr val="C00000"/>
              </a:solidFill>
              <a:latin typeface="Times New Roman" panose="02020603050405020304" pitchFamily="18" charset="0"/>
              <a:cs typeface="Times New Roman" panose="02020603050405020304" pitchFamily="18" charset="0"/>
            </a:endParaRPr>
          </a:p>
          <a:p>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2880265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Yer Tutucusu 7">
            <a:extLst>
              <a:ext uri="{FF2B5EF4-FFF2-40B4-BE49-F238E27FC236}">
                <a16:creationId xmlns="" xmlns:a16="http://schemas.microsoft.com/office/drawing/2014/main" id="{33CF1104-189A-4E84-8F03-30138C986877}"/>
              </a:ext>
            </a:extLst>
          </p:cNvPr>
          <p:cNvSpPr>
            <a:spLocks noGrp="1"/>
          </p:cNvSpPr>
          <p:nvPr>
            <p:ph type="body" idx="1"/>
          </p:nvPr>
        </p:nvSpPr>
        <p:spPr/>
        <p:txBody>
          <a:bodyPr>
            <a:normAutofit/>
          </a:bodyPr>
          <a:lstStyle/>
          <a:p>
            <a:r>
              <a:rPr lang="tr-TR" sz="14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TEZLİ YÜKSEK LİSANS TEZ KONUSU BAŞVURUSU </a:t>
            </a:r>
          </a:p>
        </p:txBody>
      </p:sp>
      <p:sp>
        <p:nvSpPr>
          <p:cNvPr id="5" name="İçerik Yer Tutucusu 4">
            <a:extLst>
              <a:ext uri="{FF2B5EF4-FFF2-40B4-BE49-F238E27FC236}">
                <a16:creationId xmlns="" xmlns:a16="http://schemas.microsoft.com/office/drawing/2014/main" id="{FA32C235-BDE6-4213-89A1-556D96887988}"/>
              </a:ext>
            </a:extLst>
          </p:cNvPr>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p>
            <a:pPr>
              <a:buClr>
                <a:srgbClr val="C00000"/>
              </a:buClr>
              <a:buFont typeface="Wingdings" panose="05000000000000000000" pitchFamily="2" charset="2"/>
              <a:buChar char="Ø"/>
            </a:pPr>
            <a:r>
              <a:rPr lang="tr-TR" sz="3700" dirty="0">
                <a:latin typeface="Times New Roman" panose="02020603050405020304" pitchFamily="18" charset="0"/>
                <a:cs typeface="Times New Roman" panose="02020603050405020304" pitchFamily="18" charset="0"/>
              </a:rPr>
              <a:t>Etik Kurul Onayı</a:t>
            </a:r>
          </a:p>
          <a:p>
            <a:pPr>
              <a:buClr>
                <a:srgbClr val="C00000"/>
              </a:buClr>
              <a:buFont typeface="Wingdings" panose="05000000000000000000" pitchFamily="2" charset="2"/>
              <a:buChar char="Ø"/>
            </a:pPr>
            <a:r>
              <a:rPr lang="tr-TR" sz="3700" dirty="0">
                <a:solidFill>
                  <a:srgbClr val="00B0F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Tez Konusu Önerisi Şablonu</a:t>
            </a:r>
            <a:endParaRPr lang="tr-TR" sz="37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3700" dirty="0">
                <a:solidFill>
                  <a:srgbClr val="00B0F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Tez Önerisi Etik Bildirim ve İntihal Beyan Formu</a:t>
            </a:r>
            <a:endParaRPr lang="tr-TR" sz="37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3700" dirty="0">
                <a:solidFill>
                  <a:srgbClr val="00B0F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Tez Veri Giriş Formu</a:t>
            </a:r>
            <a:endParaRPr lang="tr-TR" sz="3700" dirty="0">
              <a:solidFill>
                <a:srgbClr val="00B0F0"/>
              </a:solidFill>
              <a:latin typeface="Times New Roman" panose="02020603050405020304" pitchFamily="18" charset="0"/>
              <a:cs typeface="Times New Roman" panose="02020603050405020304" pitchFamily="18" charset="0"/>
            </a:endParaRPr>
          </a:p>
          <a:p>
            <a:pPr marL="0" indent="0">
              <a:buNone/>
            </a:pPr>
            <a:endParaRPr lang="tr-TR" sz="3700" dirty="0">
              <a:latin typeface="Times New Roman" panose="02020603050405020304" pitchFamily="18" charset="0"/>
              <a:cs typeface="Times New Roman" panose="02020603050405020304" pitchFamily="18" charset="0"/>
            </a:endParaRPr>
          </a:p>
          <a:p>
            <a:pPr marL="0" indent="0">
              <a:buNone/>
            </a:pPr>
            <a:r>
              <a:rPr lang="tr-TR" sz="3700" dirty="0">
                <a:latin typeface="Times New Roman" panose="02020603050405020304" pitchFamily="18" charset="0"/>
                <a:cs typeface="Times New Roman" panose="02020603050405020304" pitchFamily="18" charset="0"/>
              </a:rPr>
              <a:t>İlgili Formlar Öğrenci ve Danışmanla birlikte doldurulup, Öğrenci Bilgi Sistemi (ÖBS)’</a:t>
            </a:r>
            <a:r>
              <a:rPr lang="tr-TR" sz="3700" dirty="0" err="1">
                <a:latin typeface="Times New Roman" panose="02020603050405020304" pitchFamily="18" charset="0"/>
                <a:cs typeface="Times New Roman" panose="02020603050405020304" pitchFamily="18" charset="0"/>
              </a:rPr>
              <a:t>nde</a:t>
            </a:r>
            <a:r>
              <a:rPr lang="tr-TR" sz="3700" dirty="0">
                <a:latin typeface="Times New Roman" panose="02020603050405020304" pitchFamily="18" charset="0"/>
                <a:cs typeface="Times New Roman" panose="02020603050405020304" pitchFamily="18" charset="0"/>
              </a:rPr>
              <a:t> bulunan </a:t>
            </a:r>
            <a:r>
              <a:rPr lang="tr-TR" sz="3700" dirty="0">
                <a:solidFill>
                  <a:srgbClr val="FF0000"/>
                </a:solidFill>
                <a:latin typeface="Times New Roman" panose="02020603050405020304" pitchFamily="18" charset="0"/>
                <a:cs typeface="Times New Roman" panose="02020603050405020304" pitchFamily="18" charset="0"/>
              </a:rPr>
              <a:t>«Lisansüstü Etkinlikler» </a:t>
            </a:r>
            <a:r>
              <a:rPr lang="tr-TR" sz="3700" dirty="0" smtClean="0">
                <a:latin typeface="Times New Roman" panose="02020603050405020304" pitchFamily="18" charset="0"/>
                <a:cs typeface="Times New Roman" panose="02020603050405020304" pitchFamily="18" charset="0"/>
              </a:rPr>
              <a:t>menüsüne yüklenerek başvuru </a:t>
            </a:r>
            <a:r>
              <a:rPr lang="tr-TR" sz="3700" dirty="0">
                <a:latin typeface="Times New Roman" panose="02020603050405020304" pitchFamily="18" charset="0"/>
                <a:cs typeface="Times New Roman" panose="02020603050405020304" pitchFamily="18" charset="0"/>
              </a:rPr>
              <a:t>yapılmadır.</a:t>
            </a:r>
          </a:p>
          <a:p>
            <a:pPr marL="0" indent="0">
              <a:buNone/>
            </a:pPr>
            <a:r>
              <a:rPr lang="tr-TR" sz="3700" dirty="0">
                <a:solidFill>
                  <a:srgbClr val="00B0F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Lisansüstü Etkinlikler Kullanım Kılavuzu</a:t>
            </a:r>
            <a:endParaRPr lang="tr-TR" sz="3700" dirty="0">
              <a:solidFill>
                <a:srgbClr val="00B0F0"/>
              </a:solidFill>
              <a:latin typeface="Times New Roman" panose="02020603050405020304" pitchFamily="18" charset="0"/>
              <a:cs typeface="Times New Roman" panose="02020603050405020304" pitchFamily="18" charset="0"/>
            </a:endParaRPr>
          </a:p>
          <a:p>
            <a:pPr marL="0" indent="0">
              <a:buNone/>
            </a:pPr>
            <a:endParaRPr lang="tr-TR" dirty="0"/>
          </a:p>
        </p:txBody>
      </p:sp>
      <p:sp>
        <p:nvSpPr>
          <p:cNvPr id="9" name="Metin Yer Tutucusu 8">
            <a:extLst>
              <a:ext uri="{FF2B5EF4-FFF2-40B4-BE49-F238E27FC236}">
                <a16:creationId xmlns="" xmlns:a16="http://schemas.microsoft.com/office/drawing/2014/main" id="{D12D513A-85F0-4927-A137-8C198682AE55}"/>
              </a:ext>
            </a:extLst>
          </p:cNvPr>
          <p:cNvSpPr>
            <a:spLocks noGrp="1"/>
          </p:cNvSpPr>
          <p:nvPr>
            <p:ph type="body" sz="quarter" idx="3"/>
          </p:nvPr>
        </p:nvSpPr>
        <p:spPr/>
        <p:txBody>
          <a:bodyPr>
            <a:normAutofit/>
          </a:bodyPr>
          <a:lstStyle/>
          <a:p>
            <a:r>
              <a:rPr lang="tr-TR" sz="14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DOKTORA TEZ KONUSU BAŞVURUSU</a:t>
            </a:r>
          </a:p>
        </p:txBody>
      </p:sp>
      <p:sp>
        <p:nvSpPr>
          <p:cNvPr id="10" name="İçerik Yer Tutucusu 9">
            <a:extLst>
              <a:ext uri="{FF2B5EF4-FFF2-40B4-BE49-F238E27FC236}">
                <a16:creationId xmlns="" xmlns:a16="http://schemas.microsoft.com/office/drawing/2014/main" id="{A7A00E8E-94F9-4AD1-85EA-354840B7EC62}"/>
              </a:ext>
            </a:extLst>
          </p:cNvPr>
          <p:cNvSpPr>
            <a:spLocks noGrp="1"/>
          </p:cNvSpPr>
          <p:nvPr>
            <p:ph sz="quarter" idx="4"/>
          </p:nvPr>
        </p:nvSpPr>
        <p:spPr/>
        <p:style>
          <a:lnRef idx="2">
            <a:schemeClr val="accent2"/>
          </a:lnRef>
          <a:fillRef idx="1">
            <a:schemeClr val="lt1"/>
          </a:fillRef>
          <a:effectRef idx="0">
            <a:schemeClr val="accent2"/>
          </a:effectRef>
          <a:fontRef idx="minor">
            <a:schemeClr val="dk1"/>
          </a:fontRef>
        </p:style>
        <p:txBody>
          <a:bodyPr>
            <a:normAutofit/>
          </a:bodyPr>
          <a:lstStyle/>
          <a:p>
            <a:pPr>
              <a:buClr>
                <a:srgbClr val="C00000"/>
              </a:buClr>
              <a:buFont typeface="Wingdings" panose="05000000000000000000" pitchFamily="2" charset="2"/>
              <a:buChar char="Ø"/>
            </a:pPr>
            <a:r>
              <a:rPr lang="tr-TR" sz="1200" dirty="0">
                <a:latin typeface="Times New Roman" panose="02020603050405020304" pitchFamily="18" charset="0"/>
                <a:cs typeface="Times New Roman" panose="02020603050405020304" pitchFamily="18" charset="0"/>
              </a:rPr>
              <a:t>Etik Kurul Onayı</a:t>
            </a:r>
          </a:p>
          <a:p>
            <a:pPr>
              <a:buClr>
                <a:srgbClr val="C00000"/>
              </a:buClr>
              <a:buFont typeface="Wingdings" panose="05000000000000000000" pitchFamily="2" charset="2"/>
              <a:buChar char="Ø"/>
            </a:pPr>
            <a:r>
              <a:rPr lang="tr-TR" sz="1200" dirty="0">
                <a:solidFill>
                  <a:srgbClr val="00B0F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Tez Konusu Önerisi Şablonu</a:t>
            </a:r>
            <a:endParaRPr lang="tr-TR" sz="12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1200" dirty="0">
                <a:solidFill>
                  <a:srgbClr val="00B0F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Tez Önerisi Etik Bildirim ve İntihal Beyan Formu</a:t>
            </a:r>
            <a:endParaRPr lang="tr-TR" sz="12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1200" dirty="0">
                <a:solidFill>
                  <a:srgbClr val="00B0F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Tez Veri Giriş Formu</a:t>
            </a:r>
            <a:endParaRPr lang="tr-TR" sz="12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1200" dirty="0">
                <a:latin typeface="Times New Roman" panose="02020603050405020304" pitchFamily="18" charset="0"/>
                <a:cs typeface="Times New Roman" panose="02020603050405020304" pitchFamily="18" charset="0"/>
              </a:rPr>
              <a:t>Tez Konusu Önerisinin </a:t>
            </a:r>
            <a:r>
              <a:rPr lang="tr-TR" sz="1200" dirty="0">
                <a:solidFill>
                  <a:srgbClr val="FF0000"/>
                </a:solidFill>
                <a:latin typeface="Times New Roman" panose="02020603050405020304" pitchFamily="18" charset="0"/>
                <a:cs typeface="Times New Roman" panose="02020603050405020304" pitchFamily="18" charset="0"/>
              </a:rPr>
              <a:t>«Proje» </a:t>
            </a:r>
            <a:r>
              <a:rPr lang="tr-TR" sz="1200" dirty="0">
                <a:latin typeface="Times New Roman" panose="02020603050405020304" pitchFamily="18" charset="0"/>
                <a:cs typeface="Times New Roman" panose="02020603050405020304" pitchFamily="18" charset="0"/>
              </a:rPr>
              <a:t>kapsamında desteklendiğine ilişkin belge</a:t>
            </a:r>
            <a:r>
              <a:rPr lang="tr-TR" sz="1200" dirty="0" smtClean="0">
                <a:latin typeface="Times New Roman" panose="02020603050405020304" pitchFamily="18" charset="0"/>
                <a:cs typeface="Times New Roman" panose="02020603050405020304" pitchFamily="18" charset="0"/>
              </a:rPr>
              <a:t>.</a:t>
            </a:r>
            <a:endParaRPr lang="tr-TR" sz="1200" dirty="0">
              <a:latin typeface="Times New Roman" panose="02020603050405020304" pitchFamily="18" charset="0"/>
              <a:cs typeface="Times New Roman" panose="02020603050405020304" pitchFamily="18" charset="0"/>
            </a:endParaRPr>
          </a:p>
          <a:p>
            <a:pPr marL="0" lvl="0" indent="0">
              <a:buNone/>
            </a:pPr>
            <a:r>
              <a:rPr lang="tr-TR" sz="1200" dirty="0">
                <a:solidFill>
                  <a:prstClr val="black"/>
                </a:solidFill>
                <a:latin typeface="Times New Roman" panose="02020603050405020304" pitchFamily="18" charset="0"/>
                <a:cs typeface="Times New Roman" panose="02020603050405020304" pitchFamily="18" charset="0"/>
              </a:rPr>
              <a:t>İlgili Formlar Öğrenci ve Danışmanla birlikte doldurulup, Öğrenci Bilgi Sistemi (ÖBS)’</a:t>
            </a:r>
            <a:r>
              <a:rPr lang="tr-TR" sz="1200" dirty="0" err="1">
                <a:solidFill>
                  <a:prstClr val="black"/>
                </a:solidFill>
                <a:latin typeface="Times New Roman" panose="02020603050405020304" pitchFamily="18" charset="0"/>
                <a:cs typeface="Times New Roman" panose="02020603050405020304" pitchFamily="18" charset="0"/>
              </a:rPr>
              <a:t>nde</a:t>
            </a:r>
            <a:r>
              <a:rPr lang="tr-TR" sz="1200" dirty="0">
                <a:solidFill>
                  <a:prstClr val="black"/>
                </a:solidFill>
                <a:latin typeface="Times New Roman" panose="02020603050405020304" pitchFamily="18" charset="0"/>
                <a:cs typeface="Times New Roman" panose="02020603050405020304" pitchFamily="18" charset="0"/>
              </a:rPr>
              <a:t> bulunan </a:t>
            </a:r>
            <a:r>
              <a:rPr lang="tr-TR" sz="1200" dirty="0">
                <a:solidFill>
                  <a:srgbClr val="FF0000"/>
                </a:solidFill>
                <a:latin typeface="Times New Roman" panose="02020603050405020304" pitchFamily="18" charset="0"/>
                <a:cs typeface="Times New Roman" panose="02020603050405020304" pitchFamily="18" charset="0"/>
              </a:rPr>
              <a:t>«Lisansüstü Etkinlikler» </a:t>
            </a:r>
            <a:r>
              <a:rPr lang="tr-TR" sz="1200" dirty="0" smtClean="0">
                <a:solidFill>
                  <a:prstClr val="black"/>
                </a:solidFill>
                <a:latin typeface="Times New Roman" panose="02020603050405020304" pitchFamily="18" charset="0"/>
                <a:cs typeface="Times New Roman" panose="02020603050405020304" pitchFamily="18" charset="0"/>
              </a:rPr>
              <a:t>menüsüne yüklenerek </a:t>
            </a:r>
            <a:r>
              <a:rPr lang="tr-TR" sz="1200" dirty="0">
                <a:solidFill>
                  <a:prstClr val="black"/>
                </a:solidFill>
                <a:latin typeface="Times New Roman" panose="02020603050405020304" pitchFamily="18" charset="0"/>
                <a:cs typeface="Times New Roman" panose="02020603050405020304" pitchFamily="18" charset="0"/>
              </a:rPr>
              <a:t>başvuru </a:t>
            </a:r>
            <a:r>
              <a:rPr lang="tr-TR" sz="1200" dirty="0" smtClean="0">
                <a:solidFill>
                  <a:prstClr val="black"/>
                </a:solidFill>
                <a:latin typeface="Times New Roman" panose="02020603050405020304" pitchFamily="18" charset="0"/>
                <a:cs typeface="Times New Roman" panose="02020603050405020304" pitchFamily="18" charset="0"/>
              </a:rPr>
              <a:t>yapılmalı ve </a:t>
            </a:r>
            <a:r>
              <a:rPr lang="tr-TR" sz="1200" dirty="0">
                <a:solidFill>
                  <a:prstClr val="black"/>
                </a:solidFill>
                <a:latin typeface="Times New Roman" panose="02020603050405020304" pitchFamily="18" charset="0"/>
                <a:cs typeface="Times New Roman" panose="02020603050405020304" pitchFamily="18" charset="0"/>
              </a:rPr>
              <a:t>tez izleme komitesi tarafından onaylanmalıdır.</a:t>
            </a:r>
          </a:p>
          <a:p>
            <a:pPr marL="0" lvl="0" indent="0">
              <a:buNone/>
            </a:pPr>
            <a:r>
              <a:rPr lang="tr-TR" sz="1200" dirty="0">
                <a:solidFill>
                  <a:srgbClr val="00B0F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Lisansüstü Etkinlikler Kullanım Kılavuzu</a:t>
            </a:r>
            <a:endParaRPr lang="tr-TR" sz="1200" dirty="0">
              <a:solidFill>
                <a:srgbClr val="00B0F0"/>
              </a:solidFill>
              <a:latin typeface="Times New Roman" panose="02020603050405020304" pitchFamily="18" charset="0"/>
              <a:cs typeface="Times New Roman" panose="02020603050405020304" pitchFamily="18" charset="0"/>
            </a:endParaRPr>
          </a:p>
          <a:p>
            <a:pPr marL="0" lvl="0" indent="0">
              <a:buNone/>
            </a:pPr>
            <a:r>
              <a:rPr lang="tr-TR" sz="1200" dirty="0">
                <a:solidFill>
                  <a:srgbClr val="FF0000"/>
                </a:solidFill>
                <a:latin typeface="Times New Roman" panose="02020603050405020304" pitchFamily="18" charset="0"/>
                <a:cs typeface="Times New Roman" panose="02020603050405020304" pitchFamily="18" charset="0"/>
              </a:rPr>
              <a:t>«Lisansüstü Etkinliklerde» kaydı bulunmayan öğrenciler ilgili formları Ana Bilim Dalı Başkanlığı aracılığı ile göndermelidir</a:t>
            </a:r>
            <a:r>
              <a:rPr lang="tr-TR" sz="1200" dirty="0" smtClean="0">
                <a:solidFill>
                  <a:srgbClr val="FF0000"/>
                </a:solidFill>
                <a:latin typeface="Times New Roman" panose="02020603050405020304" pitchFamily="18" charset="0"/>
                <a:cs typeface="Times New Roman" panose="02020603050405020304" pitchFamily="18" charset="0"/>
              </a:rPr>
              <a:t>.</a:t>
            </a:r>
            <a:endParaRPr lang="tr-TR" sz="700" dirty="0"/>
          </a:p>
        </p:txBody>
      </p:sp>
      <p:pic>
        <p:nvPicPr>
          <p:cNvPr id="11" name="Resi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3476272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çerik Yer Tutucusu 14">
            <a:extLst>
              <a:ext uri="{FF2B5EF4-FFF2-40B4-BE49-F238E27FC236}">
                <a16:creationId xmlns="" xmlns:a16="http://schemas.microsoft.com/office/drawing/2014/main" id="{42A256C8-E751-405C-83A6-2023FC1D43C2}"/>
              </a:ext>
            </a:extLst>
          </p:cNvPr>
          <p:cNvSpPr>
            <a:spLocks noGrp="1"/>
          </p:cNvSpPr>
          <p:nvPr>
            <p:ph sz="quarter" idx="13"/>
          </p:nvPr>
        </p:nvSpPr>
        <p:spPr>
          <a:xfrm>
            <a:off x="685800" y="2156178"/>
            <a:ext cx="10394707" cy="3218407"/>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tr-TR" sz="2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DOKTORA TEZ İZLEME KOMİTESİ ARA RAPORLAR</a:t>
            </a:r>
          </a:p>
          <a:p>
            <a:pPr>
              <a:buClr>
                <a:srgbClr val="FF0000"/>
              </a:buClr>
              <a:buFont typeface="Wingdings" panose="05000000000000000000" pitchFamily="2" charset="2"/>
              <a:buChar char="Ø"/>
            </a:pPr>
            <a:r>
              <a:rPr lang="tr-TR" sz="1600" b="1"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 Öğrenci tarafından doldurulan </a:t>
            </a:r>
            <a:r>
              <a:rPr lang="tr-TR" sz="1600" dirty="0">
                <a:latin typeface="Times New Roman" panose="02020603050405020304" pitchFamily="18" charset="0"/>
                <a:cs typeface="Times New Roman" panose="02020603050405020304" pitchFamily="18" charset="0"/>
                <a:hlinkClick r:id="rId2"/>
              </a:rPr>
              <a:t>DR_09_Tez İzleme Komitesi Ara Rapor Formu </a:t>
            </a:r>
            <a:r>
              <a:rPr lang="tr-TR" sz="1600" dirty="0">
                <a:latin typeface="Times New Roman" panose="02020603050405020304" pitchFamily="18" charset="0"/>
                <a:cs typeface="Times New Roman" panose="02020603050405020304" pitchFamily="18" charset="0"/>
              </a:rPr>
              <a:t> Öğrenci Bilgi Sistemi (ÖBS)’</a:t>
            </a:r>
            <a:r>
              <a:rPr lang="tr-TR" sz="1600" dirty="0" err="1">
                <a:latin typeface="Times New Roman" panose="02020603050405020304" pitchFamily="18" charset="0"/>
                <a:cs typeface="Times New Roman" panose="02020603050405020304" pitchFamily="18" charset="0"/>
              </a:rPr>
              <a:t>nde</a:t>
            </a:r>
            <a:r>
              <a:rPr lang="tr-TR" sz="1600" dirty="0">
                <a:latin typeface="Times New Roman" panose="02020603050405020304" pitchFamily="18" charset="0"/>
                <a:cs typeface="Times New Roman" panose="02020603050405020304" pitchFamily="18" charset="0"/>
              </a:rPr>
              <a:t> bulunan </a:t>
            </a:r>
            <a:r>
              <a:rPr lang="tr-TR" sz="1600" b="1" dirty="0">
                <a:latin typeface="Times New Roman" panose="02020603050405020304" pitchFamily="18" charset="0"/>
                <a:cs typeface="Times New Roman" panose="02020603050405020304" pitchFamily="18" charset="0"/>
              </a:rPr>
              <a:t>«Lisansüstü Etkinlikler» </a:t>
            </a:r>
            <a:r>
              <a:rPr lang="tr-TR" sz="1600" dirty="0">
                <a:latin typeface="Times New Roman" panose="02020603050405020304" pitchFamily="18" charset="0"/>
                <a:cs typeface="Times New Roman" panose="02020603050405020304" pitchFamily="18" charset="0"/>
              </a:rPr>
              <a:t>menüsüne yüklendikten sonra tez izleme komitesinin Öğrenci Bilgi Sistemi (ÖBS)’</a:t>
            </a:r>
            <a:r>
              <a:rPr lang="tr-TR" sz="1600" dirty="0" err="1">
                <a:latin typeface="Times New Roman" panose="02020603050405020304" pitchFamily="18" charset="0"/>
                <a:cs typeface="Times New Roman" panose="02020603050405020304" pitchFamily="18" charset="0"/>
              </a:rPr>
              <a:t>nde</a:t>
            </a:r>
            <a:r>
              <a:rPr lang="tr-TR" sz="1600" dirty="0">
                <a:latin typeface="Times New Roman" panose="02020603050405020304" pitchFamily="18" charset="0"/>
                <a:cs typeface="Times New Roman" panose="02020603050405020304" pitchFamily="18" charset="0"/>
              </a:rPr>
              <a:t> eğitim-öğretim menüsünde yer alan </a:t>
            </a:r>
            <a:r>
              <a:rPr lang="tr-TR" sz="1600" b="1" dirty="0">
                <a:latin typeface="Times New Roman" panose="02020603050405020304" pitchFamily="18" charset="0"/>
                <a:cs typeface="Times New Roman" panose="02020603050405020304" pitchFamily="18" charset="0"/>
              </a:rPr>
              <a:t>«Lisansüstü Etkinlik Jüri» </a:t>
            </a:r>
            <a:r>
              <a:rPr lang="tr-TR" sz="1600" dirty="0">
                <a:latin typeface="Times New Roman" panose="02020603050405020304" pitchFamily="18" charset="0"/>
                <a:cs typeface="Times New Roman" panose="02020603050405020304" pitchFamily="18" charset="0"/>
              </a:rPr>
              <a:t>menüsünden</a:t>
            </a:r>
            <a:r>
              <a:rPr lang="tr-TR" sz="1600" b="1"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onaylama işlemini yapması gerekmektedir.</a:t>
            </a:r>
          </a:p>
          <a:p>
            <a:pPr>
              <a:buClr>
                <a:srgbClr val="FF0000"/>
              </a:buClr>
              <a:buFont typeface="Wingdings" panose="05000000000000000000" pitchFamily="2" charset="2"/>
              <a:buChar char="Ø"/>
            </a:pPr>
            <a:r>
              <a:rPr lang="tr-TR" sz="1600" dirty="0">
                <a:latin typeface="Times New Roman" panose="02020603050405020304" pitchFamily="18" charset="0"/>
                <a:cs typeface="Times New Roman" panose="02020603050405020304" pitchFamily="18" charset="0"/>
              </a:rPr>
              <a:t>Tez önerisi kabul edilen öğrenci için tez izleme komitesi, </a:t>
            </a:r>
            <a:r>
              <a:rPr lang="tr-TR" sz="1600" dirty="0">
                <a:solidFill>
                  <a:srgbClr val="C00000"/>
                </a:solidFill>
                <a:latin typeface="Times New Roman" panose="02020603050405020304" pitchFamily="18" charset="0"/>
                <a:cs typeface="Times New Roman" panose="02020603050405020304" pitchFamily="18" charset="0"/>
              </a:rPr>
              <a:t>Ocak-Haziran</a:t>
            </a:r>
            <a:r>
              <a:rPr lang="tr-TR" sz="1600" dirty="0">
                <a:latin typeface="Times New Roman" panose="02020603050405020304" pitchFamily="18" charset="0"/>
                <a:cs typeface="Times New Roman" panose="02020603050405020304" pitchFamily="18" charset="0"/>
              </a:rPr>
              <a:t> ve </a:t>
            </a:r>
            <a:r>
              <a:rPr lang="tr-TR" sz="1600" dirty="0">
                <a:solidFill>
                  <a:srgbClr val="C00000"/>
                </a:solidFill>
                <a:latin typeface="Times New Roman" panose="02020603050405020304" pitchFamily="18" charset="0"/>
                <a:cs typeface="Times New Roman" panose="02020603050405020304" pitchFamily="18" charset="0"/>
              </a:rPr>
              <a:t>Temmuz-Aralık</a:t>
            </a:r>
            <a:r>
              <a:rPr lang="tr-TR" sz="1600" dirty="0">
                <a:latin typeface="Times New Roman" panose="02020603050405020304" pitchFamily="18" charset="0"/>
                <a:cs typeface="Times New Roman" panose="02020603050405020304" pitchFamily="18" charset="0"/>
              </a:rPr>
              <a:t> ayları arasında birer defa olmak üzere yılda en az iki kez toplanır. </a:t>
            </a:r>
          </a:p>
          <a:p>
            <a:pPr>
              <a:buClr>
                <a:srgbClr val="FF0000"/>
              </a:buClr>
              <a:buFont typeface="Wingdings" panose="05000000000000000000" pitchFamily="2" charset="2"/>
              <a:buChar char="Ø"/>
            </a:pPr>
            <a:r>
              <a:rPr lang="tr-TR" sz="1600" dirty="0">
                <a:latin typeface="Times New Roman" panose="02020603050405020304" pitchFamily="18" charset="0"/>
                <a:cs typeface="Times New Roman" panose="02020603050405020304" pitchFamily="18" charset="0"/>
              </a:rPr>
              <a:t>Öğrenci, toplantı tarihinden en az bir ay önce komite üyelerine yazılı bir rapor sunar. </a:t>
            </a:r>
          </a:p>
          <a:p>
            <a:pPr>
              <a:buClr>
                <a:srgbClr val="FF0000"/>
              </a:buClr>
              <a:buFont typeface="Wingdings" panose="05000000000000000000" pitchFamily="2" charset="2"/>
              <a:buChar char="Ø"/>
            </a:pPr>
            <a:r>
              <a:rPr lang="tr-TR" sz="1600" dirty="0">
                <a:latin typeface="Times New Roman" panose="02020603050405020304" pitchFamily="18" charset="0"/>
                <a:cs typeface="Times New Roman" panose="02020603050405020304" pitchFamily="18" charset="0"/>
              </a:rPr>
              <a:t>Bu raporda o ana kadar yapılan çalışmaların özeti ve bir sonraki dönemde yapılacak çalışma planı belirtilir. Öğrencinin tez çalışması, komite tarafından başarılı veya başarısız olarak belirlenir. Komite tarafından </a:t>
            </a:r>
            <a:r>
              <a:rPr lang="tr-TR" sz="1600" dirty="0">
                <a:solidFill>
                  <a:srgbClr val="C00000"/>
                </a:solidFill>
                <a:latin typeface="Times New Roman" panose="02020603050405020304" pitchFamily="18" charset="0"/>
                <a:cs typeface="Times New Roman" panose="02020603050405020304" pitchFamily="18" charset="0"/>
              </a:rPr>
              <a:t>üst üste iki kez veya aralıklı olarak üç kez başarısız bulunan </a:t>
            </a:r>
            <a:r>
              <a:rPr lang="tr-TR" sz="1600" dirty="0" smtClean="0">
                <a:solidFill>
                  <a:srgbClr val="C00000"/>
                </a:solidFill>
                <a:latin typeface="Times New Roman" panose="02020603050405020304" pitchFamily="18" charset="0"/>
                <a:cs typeface="Times New Roman" panose="02020603050405020304" pitchFamily="18" charset="0"/>
              </a:rPr>
              <a:t>veya zamanında teslim edilmeyen ara raporlar başarısız olarak değerlendirilerek öğrencinin </a:t>
            </a:r>
            <a:r>
              <a:rPr lang="tr-TR" sz="1600" dirty="0">
                <a:solidFill>
                  <a:srgbClr val="C00000"/>
                </a:solidFill>
                <a:latin typeface="Times New Roman" panose="02020603050405020304" pitchFamily="18" charset="0"/>
                <a:cs typeface="Times New Roman" panose="02020603050405020304" pitchFamily="18" charset="0"/>
              </a:rPr>
              <a:t>yükseköğretim kurumu ile ilişiği kesilir.</a:t>
            </a:r>
          </a:p>
          <a:p>
            <a:pPr marL="0" indent="0">
              <a:buClr>
                <a:srgbClr val="FF0000"/>
              </a:buClr>
              <a:buNone/>
            </a:pPr>
            <a:r>
              <a:rPr lang="tr-TR" sz="1600" dirty="0" smtClean="0">
                <a:solidFill>
                  <a:schemeClr val="tx1"/>
                </a:solidFill>
                <a:latin typeface="Times New Roman" panose="02020603050405020304" pitchFamily="18" charset="0"/>
                <a:cs typeface="Times New Roman" panose="02020603050405020304" pitchFamily="18" charset="0"/>
              </a:rPr>
              <a:t>«</a:t>
            </a:r>
            <a:r>
              <a:rPr lang="tr-TR" sz="1600" dirty="0">
                <a:solidFill>
                  <a:schemeClr val="tx1"/>
                </a:solidFill>
                <a:latin typeface="Times New Roman" panose="02020603050405020304" pitchFamily="18" charset="0"/>
                <a:cs typeface="Times New Roman" panose="02020603050405020304" pitchFamily="18" charset="0"/>
              </a:rPr>
              <a:t>Lisansüstü Etkinliklere» dahil olmayan </a:t>
            </a:r>
            <a:r>
              <a:rPr lang="tr-TR" sz="1600" dirty="0" smtClean="0">
                <a:solidFill>
                  <a:schemeClr val="tx1"/>
                </a:solidFill>
                <a:latin typeface="Times New Roman" panose="02020603050405020304" pitchFamily="18" charset="0"/>
                <a:cs typeface="Times New Roman" panose="02020603050405020304" pitchFamily="18" charset="0"/>
              </a:rPr>
              <a:t>öğrenciler (</a:t>
            </a:r>
            <a:r>
              <a:rPr lang="tr-TR" sz="1600" dirty="0">
                <a:solidFill>
                  <a:schemeClr val="tx1"/>
                </a:solidFill>
                <a:latin typeface="Times New Roman" panose="02020603050405020304" pitchFamily="18" charset="0"/>
                <a:cs typeface="Times New Roman" panose="02020603050405020304" pitchFamily="18" charset="0"/>
              </a:rPr>
              <a:t>01.01.2017 tarihi </a:t>
            </a:r>
            <a:r>
              <a:rPr lang="tr-TR" sz="1600" dirty="0" smtClean="0">
                <a:solidFill>
                  <a:schemeClr val="tx1"/>
                </a:solidFill>
                <a:latin typeface="Times New Roman" panose="02020603050405020304" pitchFamily="18" charset="0"/>
                <a:cs typeface="Times New Roman" panose="02020603050405020304" pitchFamily="18" charset="0"/>
              </a:rPr>
              <a:t>öncesinde Enstitümüz </a:t>
            </a:r>
            <a:r>
              <a:rPr lang="tr-TR" sz="1600" dirty="0">
                <a:solidFill>
                  <a:schemeClr val="tx1"/>
                </a:solidFill>
                <a:latin typeface="Times New Roman" panose="02020603050405020304" pitchFamily="18" charset="0"/>
                <a:cs typeface="Times New Roman" panose="02020603050405020304" pitchFamily="18" charset="0"/>
              </a:rPr>
              <a:t>Lisansüstü </a:t>
            </a:r>
            <a:r>
              <a:rPr lang="tr-TR" sz="1600" dirty="0" smtClean="0">
                <a:solidFill>
                  <a:schemeClr val="tx1"/>
                </a:solidFill>
                <a:latin typeface="Times New Roman" panose="02020603050405020304" pitchFamily="18" charset="0"/>
                <a:cs typeface="Times New Roman" panose="02020603050405020304" pitchFamily="18" charset="0"/>
              </a:rPr>
              <a:t>programlarına </a:t>
            </a:r>
            <a:r>
              <a:rPr lang="tr-TR" sz="1600" dirty="0">
                <a:solidFill>
                  <a:schemeClr val="tx1"/>
                </a:solidFill>
                <a:latin typeface="Times New Roman" panose="02020603050405020304" pitchFamily="18" charset="0"/>
                <a:cs typeface="Times New Roman" panose="02020603050405020304" pitchFamily="18" charset="0"/>
              </a:rPr>
              <a:t>kayıt yaptıran </a:t>
            </a:r>
            <a:r>
              <a:rPr lang="tr-TR" sz="1600" dirty="0" smtClean="0">
                <a:solidFill>
                  <a:schemeClr val="tx1"/>
                </a:solidFill>
                <a:latin typeface="Times New Roman" panose="02020603050405020304" pitchFamily="18" charset="0"/>
                <a:cs typeface="Times New Roman" panose="02020603050405020304" pitchFamily="18" charset="0"/>
              </a:rPr>
              <a:t>öğrenciler) </a:t>
            </a:r>
            <a:r>
              <a:rPr lang="tr-TR" sz="1600" dirty="0">
                <a:solidFill>
                  <a:schemeClr val="tx1"/>
                </a:solidFill>
                <a:latin typeface="Times New Roman" panose="02020603050405020304" pitchFamily="18" charset="0"/>
                <a:cs typeface="Times New Roman" panose="02020603050405020304" pitchFamily="18" charset="0"/>
              </a:rPr>
              <a:t>tarafından </a:t>
            </a:r>
            <a:r>
              <a:rPr lang="tr-TR" sz="1600"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DR_09_Tez İzleme Komitesi Ara Rapor Formunu</a:t>
            </a:r>
            <a:r>
              <a:rPr lang="tr-TR" sz="1600" dirty="0">
                <a:solidFill>
                  <a:schemeClr val="tx1"/>
                </a:solidFill>
                <a:latin typeface="Times New Roman" panose="02020603050405020304" pitchFamily="18" charset="0"/>
                <a:cs typeface="Times New Roman" panose="02020603050405020304" pitchFamily="18" charset="0"/>
              </a:rPr>
              <a:t> Ana Bilim Dalı Başkanlığı aracılığı ile </a:t>
            </a:r>
            <a:r>
              <a:rPr lang="tr-TR" sz="1600" dirty="0" smtClean="0">
                <a:solidFill>
                  <a:schemeClr val="tx1"/>
                </a:solidFill>
                <a:latin typeface="Times New Roman" panose="02020603050405020304" pitchFamily="18" charset="0"/>
                <a:cs typeface="Times New Roman" panose="02020603050405020304" pitchFamily="18" charset="0"/>
              </a:rPr>
              <a:t>gönderilmelidir</a:t>
            </a:r>
            <a:r>
              <a:rPr lang="tr-TR" sz="1600" dirty="0">
                <a:solidFill>
                  <a:schemeClr val="tx1"/>
                </a:solidFill>
                <a:latin typeface="Times New Roman" panose="02020603050405020304" pitchFamily="18" charset="0"/>
                <a:cs typeface="Times New Roman" panose="02020603050405020304" pitchFamily="18" charset="0"/>
              </a:rPr>
              <a:t>.</a:t>
            </a:r>
          </a:p>
          <a:p>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1937840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Yer Tutucusu 7">
            <a:extLst>
              <a:ext uri="{FF2B5EF4-FFF2-40B4-BE49-F238E27FC236}">
                <a16:creationId xmlns="" xmlns:a16="http://schemas.microsoft.com/office/drawing/2014/main" id="{33CF1104-189A-4E84-8F03-30138C986877}"/>
              </a:ext>
            </a:extLst>
          </p:cNvPr>
          <p:cNvSpPr>
            <a:spLocks noGrp="1"/>
          </p:cNvSpPr>
          <p:nvPr>
            <p:ph type="body" idx="1"/>
          </p:nvPr>
        </p:nvSpPr>
        <p:spPr/>
        <p:txBody>
          <a:bodyPr>
            <a:normAutofit/>
          </a:bodyPr>
          <a:lstStyle/>
          <a:p>
            <a:r>
              <a:rPr lang="tr-TR" sz="14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TEZLİ YÜKSEK LİSANS TEZ SAVUNMA BAŞVURUSU </a:t>
            </a:r>
          </a:p>
        </p:txBody>
      </p:sp>
      <p:sp>
        <p:nvSpPr>
          <p:cNvPr id="5" name="İçerik Yer Tutucusu 4">
            <a:extLst>
              <a:ext uri="{FF2B5EF4-FFF2-40B4-BE49-F238E27FC236}">
                <a16:creationId xmlns="" xmlns:a16="http://schemas.microsoft.com/office/drawing/2014/main" id="{FA32C235-BDE6-4213-89A1-556D96887988}"/>
              </a:ext>
            </a:extLst>
          </p:cNvPr>
          <p:cNvSpPr>
            <a:spLocks noGrp="1"/>
          </p:cNvSpPr>
          <p:nvPr>
            <p:ph sz="half" idx="2"/>
          </p:nvPr>
        </p:nvSpPr>
        <p:spPr>
          <a:xfrm>
            <a:off x="1097280" y="2582334"/>
            <a:ext cx="4937760" cy="3428171"/>
          </a:xfrm>
        </p:spPr>
        <p:style>
          <a:lnRef idx="2">
            <a:schemeClr val="accent3"/>
          </a:lnRef>
          <a:fillRef idx="1">
            <a:schemeClr val="lt1"/>
          </a:fillRef>
          <a:effectRef idx="0">
            <a:schemeClr val="accent3"/>
          </a:effectRef>
          <a:fontRef idx="minor">
            <a:schemeClr val="dk1"/>
          </a:fontRef>
        </p:style>
        <p:txBody>
          <a:bodyPr>
            <a:normAutofit fontScale="25000" lnSpcReduction="20000"/>
          </a:bodyPr>
          <a:lstStyle/>
          <a:p>
            <a:pPr>
              <a:buClr>
                <a:srgbClr val="C00000"/>
              </a:buClr>
              <a:buFont typeface="Wingdings" panose="05000000000000000000" pitchFamily="2" charset="2"/>
              <a:buChar char="Ø"/>
            </a:pPr>
            <a:r>
              <a:rPr lang="tr-TR" sz="4400" dirty="0">
                <a:latin typeface="Times New Roman" panose="02020603050405020304" pitchFamily="18" charset="0"/>
                <a:cs typeface="Times New Roman" panose="02020603050405020304" pitchFamily="18" charset="0"/>
              </a:rPr>
              <a:t>Tez Sınavı Jürisi Önerisi</a:t>
            </a:r>
          </a:p>
          <a:p>
            <a:pPr>
              <a:buClr>
                <a:srgbClr val="C00000"/>
              </a:buClr>
              <a:buFont typeface="Wingdings" panose="05000000000000000000" pitchFamily="2" charset="2"/>
              <a:buChar char="Ø"/>
            </a:pPr>
            <a:r>
              <a:rPr lang="tr-TR" sz="4400" dirty="0">
                <a:solidFill>
                  <a:srgbClr val="00B0F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Etik Bildirim ve İntihal Beyan Formu</a:t>
            </a:r>
            <a:endParaRPr lang="tr-TR" sz="44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4400" dirty="0">
                <a:latin typeface="Times New Roman" panose="02020603050405020304" pitchFamily="18" charset="0"/>
                <a:cs typeface="Times New Roman" panose="02020603050405020304" pitchFamily="18" charset="0"/>
              </a:rPr>
              <a:t>Tez</a:t>
            </a:r>
          </a:p>
          <a:p>
            <a:pPr marL="0" indent="0">
              <a:buClr>
                <a:srgbClr val="C00000"/>
              </a:buClr>
              <a:buNone/>
            </a:pPr>
            <a:r>
              <a:rPr lang="tr-TR" sz="4400" b="1" dirty="0">
                <a:latin typeface="Times New Roman" panose="02020603050405020304" pitchFamily="18" charset="0"/>
                <a:cs typeface="Times New Roman" panose="02020603050405020304" pitchFamily="18" charset="0"/>
              </a:rPr>
              <a:t>Yukarıda belirtilen maddeler Öğrenci Bilgi Sisteminde (ÖBS)’</a:t>
            </a:r>
            <a:r>
              <a:rPr lang="tr-TR" sz="4400" b="1" dirty="0" err="1">
                <a:latin typeface="Times New Roman" panose="02020603050405020304" pitchFamily="18" charset="0"/>
                <a:cs typeface="Times New Roman" panose="02020603050405020304" pitchFamily="18" charset="0"/>
              </a:rPr>
              <a:t>nde</a:t>
            </a:r>
            <a:r>
              <a:rPr lang="tr-TR" sz="4400" b="1" dirty="0">
                <a:latin typeface="Times New Roman" panose="02020603050405020304" pitchFamily="18" charset="0"/>
                <a:cs typeface="Times New Roman" panose="02020603050405020304" pitchFamily="18" charset="0"/>
              </a:rPr>
              <a:t>  </a:t>
            </a:r>
            <a:r>
              <a:rPr lang="tr-TR" sz="4400" b="1" dirty="0">
                <a:solidFill>
                  <a:srgbClr val="FF0000"/>
                </a:solidFill>
                <a:latin typeface="Times New Roman" panose="02020603050405020304" pitchFamily="18" charset="0"/>
                <a:cs typeface="Times New Roman" panose="02020603050405020304" pitchFamily="18" charset="0"/>
              </a:rPr>
              <a:t>«Lisansüstü Etkinlikler» </a:t>
            </a:r>
            <a:r>
              <a:rPr lang="tr-TR" sz="4400" b="1" dirty="0">
                <a:solidFill>
                  <a:schemeClr val="tx1"/>
                </a:solidFill>
                <a:latin typeface="Times New Roman" panose="02020603050405020304" pitchFamily="18" charset="0"/>
                <a:cs typeface="Times New Roman" panose="02020603050405020304" pitchFamily="18" charset="0"/>
              </a:rPr>
              <a:t>menüsünü kullanan  </a:t>
            </a:r>
            <a:r>
              <a:rPr lang="tr-TR" sz="4400" b="1" dirty="0">
                <a:latin typeface="Times New Roman" panose="02020603050405020304" pitchFamily="18" charset="0"/>
                <a:cs typeface="Times New Roman" panose="02020603050405020304" pitchFamily="18" charset="0"/>
              </a:rPr>
              <a:t>öğrenciler tarafından yapılacaktır.</a:t>
            </a:r>
          </a:p>
          <a:p>
            <a:pPr>
              <a:buClr>
                <a:srgbClr val="C00000"/>
              </a:buClr>
              <a:buFont typeface="Wingdings" panose="05000000000000000000" pitchFamily="2" charset="2"/>
              <a:buChar char="Ø"/>
            </a:pPr>
            <a:r>
              <a:rPr lang="tr-TR" sz="4400" dirty="0">
                <a:solidFill>
                  <a:srgbClr val="00B0F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YL_02_Tez Savunma Öncesi Kontrol Formu</a:t>
            </a:r>
            <a:endParaRPr lang="tr-TR" sz="44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4400" dirty="0">
                <a:solidFill>
                  <a:srgbClr val="00B0F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Etik Bildirim ve İntihal Beyan Formu</a:t>
            </a:r>
            <a:endParaRPr lang="tr-TR" sz="44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nn-NO" sz="4400" dirty="0">
                <a:solidFill>
                  <a:srgbClr val="00B0F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OF_10_Tez Yazım Kurallarına Uygunluk Kontrol Formu</a:t>
            </a:r>
            <a:endParaRPr lang="tr-TR" sz="44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4400" dirty="0">
                <a:solidFill>
                  <a:srgbClr val="00B0F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YL_03_Yüksek Lisans Tez Savunma Jürisi Öneri Formu</a:t>
            </a:r>
            <a:endParaRPr lang="tr-TR" sz="44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4400" dirty="0">
                <a:solidFill>
                  <a:schemeClr val="tx1"/>
                </a:solidFill>
                <a:latin typeface="Times New Roman" panose="02020603050405020304" pitchFamily="18" charset="0"/>
                <a:cs typeface="Times New Roman" panose="02020603050405020304" pitchFamily="18" charset="0"/>
              </a:rPr>
              <a:t>Tez</a:t>
            </a:r>
          </a:p>
          <a:p>
            <a:pPr marL="0" indent="0">
              <a:buNone/>
            </a:pPr>
            <a:r>
              <a:rPr lang="tr-TR" sz="4400" b="1" dirty="0">
                <a:latin typeface="Times New Roman" panose="02020603050405020304" pitchFamily="18" charset="0"/>
                <a:cs typeface="Times New Roman" panose="02020603050405020304" pitchFamily="18" charset="0"/>
              </a:rPr>
              <a:t>Yukarıda belirtilen formlar </a:t>
            </a:r>
            <a:r>
              <a:rPr lang="tr-TR" sz="4400" b="1" dirty="0">
                <a:solidFill>
                  <a:srgbClr val="FF0000"/>
                </a:solidFill>
                <a:latin typeface="Times New Roman" panose="02020603050405020304" pitchFamily="18" charset="0"/>
                <a:cs typeface="Times New Roman" panose="02020603050405020304" pitchFamily="18" charset="0"/>
              </a:rPr>
              <a:t>«Lisansüstü Etkinliklere» </a:t>
            </a:r>
            <a:r>
              <a:rPr lang="tr-TR" sz="4400" b="1" dirty="0">
                <a:solidFill>
                  <a:schemeClr val="tx1"/>
                </a:solidFill>
                <a:latin typeface="Times New Roman" panose="02020603050405020304" pitchFamily="18" charset="0"/>
                <a:cs typeface="Times New Roman" panose="02020603050405020304" pitchFamily="18" charset="0"/>
              </a:rPr>
              <a:t>dahil olmayan </a:t>
            </a:r>
            <a:r>
              <a:rPr lang="tr-TR" sz="4400" b="1" dirty="0">
                <a:latin typeface="Times New Roman" panose="02020603050405020304" pitchFamily="18" charset="0"/>
                <a:cs typeface="Times New Roman" panose="02020603050405020304" pitchFamily="18" charset="0"/>
              </a:rPr>
              <a:t>öğrenciler tarafından </a:t>
            </a:r>
            <a:r>
              <a:rPr lang="tr-TR" sz="4400" b="1" dirty="0">
                <a:solidFill>
                  <a:srgbClr val="FF0000"/>
                </a:solidFill>
                <a:latin typeface="Times New Roman" panose="02020603050405020304" pitchFamily="18" charset="0"/>
                <a:cs typeface="Times New Roman" panose="02020603050405020304" pitchFamily="18" charset="0"/>
              </a:rPr>
              <a:t>Ana Bilim Dalı Başkanlığı </a:t>
            </a:r>
            <a:r>
              <a:rPr lang="tr-TR" sz="4400" b="1" dirty="0">
                <a:latin typeface="Times New Roman" panose="02020603050405020304" pitchFamily="18" charset="0"/>
                <a:cs typeface="Times New Roman" panose="02020603050405020304" pitchFamily="18" charset="0"/>
              </a:rPr>
              <a:t>aracılığı ile Enstitüye gönderilmelidir</a:t>
            </a:r>
            <a:r>
              <a:rPr lang="tr-TR" sz="4800" b="1" dirty="0" smtClean="0">
                <a:latin typeface="Times New Roman" panose="02020603050405020304" pitchFamily="18" charset="0"/>
                <a:cs typeface="Times New Roman" panose="02020603050405020304" pitchFamily="18" charset="0"/>
              </a:rPr>
              <a:t>.</a:t>
            </a:r>
            <a:endParaRPr lang="tr-TR" dirty="0"/>
          </a:p>
        </p:txBody>
      </p:sp>
      <p:sp>
        <p:nvSpPr>
          <p:cNvPr id="9" name="Metin Yer Tutucusu 8">
            <a:extLst>
              <a:ext uri="{FF2B5EF4-FFF2-40B4-BE49-F238E27FC236}">
                <a16:creationId xmlns="" xmlns:a16="http://schemas.microsoft.com/office/drawing/2014/main" id="{D12D513A-85F0-4927-A137-8C198682AE55}"/>
              </a:ext>
            </a:extLst>
          </p:cNvPr>
          <p:cNvSpPr>
            <a:spLocks noGrp="1"/>
          </p:cNvSpPr>
          <p:nvPr>
            <p:ph type="body" sz="quarter" idx="3"/>
          </p:nvPr>
        </p:nvSpPr>
        <p:spPr/>
        <p:txBody>
          <a:bodyPr>
            <a:normAutofit/>
          </a:bodyPr>
          <a:lstStyle/>
          <a:p>
            <a:r>
              <a:rPr lang="tr-TR" sz="14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DOKTORA TEZ SAVUNMA BAŞVURUSU</a:t>
            </a:r>
          </a:p>
        </p:txBody>
      </p:sp>
      <p:sp>
        <p:nvSpPr>
          <p:cNvPr id="10" name="İçerik Yer Tutucusu 9">
            <a:extLst>
              <a:ext uri="{FF2B5EF4-FFF2-40B4-BE49-F238E27FC236}">
                <a16:creationId xmlns="" xmlns:a16="http://schemas.microsoft.com/office/drawing/2014/main" id="{A7A00E8E-94F9-4AD1-85EA-354840B7EC62}"/>
              </a:ext>
            </a:extLst>
          </p:cNvPr>
          <p:cNvSpPr>
            <a:spLocks noGrp="1"/>
          </p:cNvSpPr>
          <p:nvPr>
            <p:ph sz="quarter" idx="4"/>
          </p:nvPr>
        </p:nvSpPr>
        <p:spPr>
          <a:xfrm>
            <a:off x="6217920" y="2582333"/>
            <a:ext cx="4937760" cy="3428173"/>
          </a:xfrm>
        </p:spPr>
        <p:style>
          <a:lnRef idx="2">
            <a:schemeClr val="accent3"/>
          </a:lnRef>
          <a:fillRef idx="1">
            <a:schemeClr val="lt1"/>
          </a:fillRef>
          <a:effectRef idx="0">
            <a:schemeClr val="accent3"/>
          </a:effectRef>
          <a:fontRef idx="minor">
            <a:schemeClr val="dk1"/>
          </a:fontRef>
        </p:style>
        <p:txBody>
          <a:bodyPr>
            <a:normAutofit fontScale="25000" lnSpcReduction="20000"/>
          </a:bodyPr>
          <a:lstStyle/>
          <a:p>
            <a:pPr lvl="0">
              <a:buClr>
                <a:srgbClr val="C00000"/>
              </a:buClr>
              <a:buFont typeface="Wingdings" panose="05000000000000000000" pitchFamily="2" charset="2"/>
              <a:buChar char="Ø"/>
            </a:pPr>
            <a:r>
              <a:rPr lang="tr-TR" sz="3200" dirty="0">
                <a:solidFill>
                  <a:srgbClr val="000000">
                    <a:lumMod val="75000"/>
                    <a:lumOff val="25000"/>
                  </a:srgbClr>
                </a:solidFill>
                <a:latin typeface="Times New Roman" panose="02020603050405020304" pitchFamily="18" charset="0"/>
                <a:cs typeface="Times New Roman" panose="02020603050405020304" pitchFamily="18" charset="0"/>
              </a:rPr>
              <a:t>Tez Sınavı Jürisi Önerisi</a:t>
            </a:r>
          </a:p>
          <a:p>
            <a:pPr lvl="0">
              <a:buClr>
                <a:srgbClr val="C00000"/>
              </a:buClr>
              <a:buFont typeface="Wingdings" panose="05000000000000000000" pitchFamily="2" charset="2"/>
              <a:buChar char="Ø"/>
            </a:pPr>
            <a:r>
              <a:rPr lang="tr-TR" sz="3200" dirty="0">
                <a:solidFill>
                  <a:srgbClr val="00B0F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Etik Bildirim ve İntihal Beyan Formu</a:t>
            </a:r>
            <a:endParaRPr lang="tr-TR" sz="3200" dirty="0">
              <a:solidFill>
                <a:srgbClr val="00B0F0"/>
              </a:solidFill>
              <a:latin typeface="Times New Roman" panose="02020603050405020304" pitchFamily="18" charset="0"/>
              <a:cs typeface="Times New Roman" panose="02020603050405020304" pitchFamily="18" charset="0"/>
            </a:endParaRPr>
          </a:p>
          <a:p>
            <a:pPr lvl="0">
              <a:buClr>
                <a:srgbClr val="C00000"/>
              </a:buClr>
              <a:buFont typeface="Wingdings" panose="05000000000000000000" pitchFamily="2" charset="2"/>
              <a:buChar char="Ø"/>
            </a:pPr>
            <a:r>
              <a:rPr lang="tr-TR" sz="3200" dirty="0">
                <a:solidFill>
                  <a:srgbClr val="000000">
                    <a:lumMod val="75000"/>
                    <a:lumOff val="25000"/>
                  </a:srgbClr>
                </a:solidFill>
                <a:latin typeface="Times New Roman" panose="02020603050405020304" pitchFamily="18" charset="0"/>
                <a:cs typeface="Times New Roman" panose="02020603050405020304" pitchFamily="18" charset="0"/>
              </a:rPr>
              <a:t>Tez</a:t>
            </a:r>
          </a:p>
          <a:p>
            <a:pPr>
              <a:buClr>
                <a:srgbClr val="C00000"/>
              </a:buClr>
              <a:buFont typeface="Wingdings" panose="05000000000000000000" pitchFamily="2" charset="2"/>
              <a:buChar char="Ø"/>
            </a:pPr>
            <a:r>
              <a:rPr lang="tr-TR" sz="3200" dirty="0">
                <a:latin typeface="Times New Roman" panose="02020603050405020304" pitchFamily="18" charset="0"/>
                <a:cs typeface="Times New Roman" panose="02020603050405020304" pitchFamily="18" charset="0"/>
              </a:rPr>
              <a:t>SCI, SCIEXP, SSCI veya AHCI indekslerinde taranan dergilerde </a:t>
            </a:r>
            <a:r>
              <a:rPr lang="tr-TR" sz="3200" dirty="0" smtClean="0">
                <a:latin typeface="Times New Roman" panose="02020603050405020304" pitchFamily="18" charset="0"/>
                <a:cs typeface="Times New Roman" panose="02020603050405020304" pitchFamily="18" charset="0"/>
              </a:rPr>
              <a:t>veya Alan Eğitimi çalışan öğrenciler için alan </a:t>
            </a:r>
            <a:r>
              <a:rPr lang="tr-TR" sz="3200" dirty="0" err="1" smtClean="0">
                <a:latin typeface="Times New Roman" panose="02020603050405020304" pitchFamily="18" charset="0"/>
                <a:cs typeface="Times New Roman" panose="02020603050405020304" pitchFamily="18" charset="0"/>
              </a:rPr>
              <a:t>indexlerine</a:t>
            </a:r>
            <a:r>
              <a:rPr lang="tr-TR" sz="3200" dirty="0" smtClean="0">
                <a:latin typeface="Times New Roman" panose="02020603050405020304" pitchFamily="18" charset="0"/>
                <a:cs typeface="Times New Roman" panose="02020603050405020304" pitchFamily="18" charset="0"/>
              </a:rPr>
              <a:t> giren dergilerde en </a:t>
            </a:r>
            <a:r>
              <a:rPr lang="tr-TR" sz="3200" dirty="0">
                <a:latin typeface="Times New Roman" panose="02020603050405020304" pitchFamily="18" charset="0"/>
                <a:cs typeface="Times New Roman" panose="02020603050405020304" pitchFamily="18" charset="0"/>
              </a:rPr>
              <a:t>az bir adet tam metin makale yayın yapıldığına ilişkin belge.</a:t>
            </a:r>
            <a:endParaRPr lang="tr-TR" sz="3200" dirty="0">
              <a:solidFill>
                <a:srgbClr val="000000">
                  <a:lumMod val="75000"/>
                  <a:lumOff val="25000"/>
                </a:srgbClr>
              </a:solidFill>
              <a:latin typeface="Times New Roman" panose="02020603050405020304" pitchFamily="18" charset="0"/>
              <a:cs typeface="Times New Roman" panose="02020603050405020304" pitchFamily="18" charset="0"/>
            </a:endParaRPr>
          </a:p>
          <a:p>
            <a:pPr lvl="0">
              <a:buClr>
                <a:srgbClr val="C00000"/>
              </a:buClr>
              <a:buFont typeface="Wingdings" panose="05000000000000000000" pitchFamily="2" charset="2"/>
              <a:buChar char="Ø"/>
            </a:pPr>
            <a:r>
              <a:rPr lang="tr-TR" sz="3200" b="1" dirty="0">
                <a:solidFill>
                  <a:srgbClr val="000000">
                    <a:lumMod val="75000"/>
                    <a:lumOff val="25000"/>
                  </a:srgbClr>
                </a:solidFill>
                <a:latin typeface="Times New Roman" panose="02020603050405020304" pitchFamily="18" charset="0"/>
                <a:cs typeface="Times New Roman" panose="02020603050405020304" pitchFamily="18" charset="0"/>
              </a:rPr>
              <a:t>Yukarıda belirtilen maddeler Öğrenci Bilgi Sistemi (ÖBS)’</a:t>
            </a:r>
            <a:r>
              <a:rPr lang="tr-TR" sz="3200" b="1" dirty="0" err="1">
                <a:solidFill>
                  <a:srgbClr val="000000">
                    <a:lumMod val="75000"/>
                    <a:lumOff val="25000"/>
                  </a:srgbClr>
                </a:solidFill>
                <a:latin typeface="Times New Roman" panose="02020603050405020304" pitchFamily="18" charset="0"/>
                <a:cs typeface="Times New Roman" panose="02020603050405020304" pitchFamily="18" charset="0"/>
              </a:rPr>
              <a:t>nde</a:t>
            </a:r>
            <a:r>
              <a:rPr lang="tr-TR" sz="3200" b="1" dirty="0">
                <a:solidFill>
                  <a:srgbClr val="000000">
                    <a:lumMod val="75000"/>
                    <a:lumOff val="25000"/>
                  </a:srgbClr>
                </a:solidFill>
                <a:latin typeface="Times New Roman" panose="02020603050405020304" pitchFamily="18" charset="0"/>
                <a:cs typeface="Times New Roman" panose="02020603050405020304" pitchFamily="18" charset="0"/>
              </a:rPr>
              <a:t> bulunan </a:t>
            </a:r>
            <a:r>
              <a:rPr lang="tr-TR" sz="3200" b="1" dirty="0">
                <a:solidFill>
                  <a:srgbClr val="FF0000"/>
                </a:solidFill>
                <a:latin typeface="Times New Roman" panose="02020603050405020304" pitchFamily="18" charset="0"/>
                <a:cs typeface="Times New Roman" panose="02020603050405020304" pitchFamily="18" charset="0"/>
              </a:rPr>
              <a:t>«Lisansüstü Etkinlikler» </a:t>
            </a:r>
            <a:r>
              <a:rPr lang="tr-TR" sz="3200" b="1" dirty="0">
                <a:solidFill>
                  <a:srgbClr val="000000">
                    <a:lumMod val="75000"/>
                    <a:lumOff val="25000"/>
                  </a:srgbClr>
                </a:solidFill>
                <a:latin typeface="Times New Roman" panose="02020603050405020304" pitchFamily="18" charset="0"/>
                <a:cs typeface="Times New Roman" panose="02020603050405020304" pitchFamily="18" charset="0"/>
              </a:rPr>
              <a:t>menüsünü kullanan öğrenciler tarafından yapılacaktır.</a:t>
            </a:r>
          </a:p>
          <a:p>
            <a:pPr lvl="0">
              <a:buClr>
                <a:srgbClr val="C00000"/>
              </a:buClr>
              <a:buFont typeface="Wingdings" panose="05000000000000000000" pitchFamily="2" charset="2"/>
              <a:buChar char="Ø"/>
            </a:pPr>
            <a:r>
              <a:rPr lang="tr-TR" sz="3200" dirty="0">
                <a:solidFill>
                  <a:srgbClr val="00B0F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DR_10_Doktora Tez Savunma Öncesi Kontrol Formu</a:t>
            </a:r>
            <a:endParaRPr lang="tr-TR" sz="3200" dirty="0">
              <a:solidFill>
                <a:srgbClr val="00B0F0"/>
              </a:solidFill>
              <a:latin typeface="Times New Roman" panose="02020603050405020304" pitchFamily="18" charset="0"/>
              <a:cs typeface="Times New Roman" panose="02020603050405020304" pitchFamily="18" charset="0"/>
            </a:endParaRPr>
          </a:p>
          <a:p>
            <a:pPr lvl="0">
              <a:buClr>
                <a:srgbClr val="C00000"/>
              </a:buClr>
              <a:buFont typeface="Wingdings" panose="05000000000000000000" pitchFamily="2" charset="2"/>
              <a:buChar char="Ø"/>
            </a:pPr>
            <a:r>
              <a:rPr lang="tr-TR" sz="3200" dirty="0">
                <a:solidFill>
                  <a:srgbClr val="00B0F0"/>
                </a:solidFill>
                <a:latin typeface="Times New Roman" panose="02020603050405020304" pitchFamily="18" charset="0"/>
                <a:cs typeface="Times New Roman" panose="02020603050405020304" pitchFamily="18" charset="0"/>
              </a:rPr>
              <a:t> </a:t>
            </a:r>
            <a:r>
              <a:rPr lang="nn-NO" sz="3200" dirty="0">
                <a:solidFill>
                  <a:srgbClr val="00B0F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OF_10_Tez Yazım Kurallarına Uygunluk Kontrol Formu</a:t>
            </a:r>
            <a:endParaRPr lang="tr-TR" sz="3200" dirty="0">
              <a:solidFill>
                <a:srgbClr val="00B0F0"/>
              </a:solidFill>
              <a:latin typeface="Times New Roman" panose="02020603050405020304" pitchFamily="18" charset="0"/>
              <a:cs typeface="Times New Roman" panose="02020603050405020304" pitchFamily="18" charset="0"/>
            </a:endParaRPr>
          </a:p>
          <a:p>
            <a:pPr lvl="0">
              <a:buClr>
                <a:srgbClr val="C00000"/>
              </a:buClr>
              <a:buFont typeface="Wingdings" panose="05000000000000000000" pitchFamily="2" charset="2"/>
              <a:buChar char="Ø"/>
            </a:pPr>
            <a:r>
              <a:rPr lang="tr-TR" sz="3200" dirty="0">
                <a:solidFill>
                  <a:srgbClr val="00B0F0"/>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xmlns="" val="tx"/>
                    </a:ext>
                  </a:extLst>
                </a:hlinkClick>
              </a:rPr>
              <a:t>DR_11_Doktora Tez Savunma Sınavı Jüri Öneri Formu</a:t>
            </a:r>
            <a:endParaRPr lang="tr-TR" sz="32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3200" dirty="0">
                <a:solidFill>
                  <a:srgbClr val="00B0F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Etik Bildirim ve İntihal Beyan Formu</a:t>
            </a:r>
            <a:endParaRPr lang="tr-TR" sz="32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3200" dirty="0">
                <a:latin typeface="Times New Roman" panose="02020603050405020304" pitchFamily="18" charset="0"/>
                <a:cs typeface="Times New Roman" panose="02020603050405020304" pitchFamily="18" charset="0"/>
              </a:rPr>
              <a:t>SCI, SCIEXP, SSCI veya AHCI indekslerinde taranan dergilerde veya Alan Eğitimi çalışan öğrenciler için alan </a:t>
            </a:r>
            <a:r>
              <a:rPr lang="tr-TR" sz="3200" dirty="0" err="1">
                <a:latin typeface="Times New Roman" panose="02020603050405020304" pitchFamily="18" charset="0"/>
                <a:cs typeface="Times New Roman" panose="02020603050405020304" pitchFamily="18" charset="0"/>
              </a:rPr>
              <a:t>indexlerine</a:t>
            </a:r>
            <a:r>
              <a:rPr lang="tr-TR" sz="3200" dirty="0">
                <a:latin typeface="Times New Roman" panose="02020603050405020304" pitchFamily="18" charset="0"/>
                <a:cs typeface="Times New Roman" panose="02020603050405020304" pitchFamily="18" charset="0"/>
              </a:rPr>
              <a:t> giren dergilerde en az bir adet tam metin makale yayın yapıldığına ilişkin belge.</a:t>
            </a:r>
            <a:endParaRPr lang="tr-TR" sz="3200" dirty="0">
              <a:solidFill>
                <a:srgbClr val="000000">
                  <a:lumMod val="75000"/>
                  <a:lumOff val="25000"/>
                </a:srgbClr>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3200" dirty="0" smtClean="0">
                <a:solidFill>
                  <a:srgbClr val="000000">
                    <a:lumMod val="75000"/>
                    <a:lumOff val="25000"/>
                  </a:srgbClr>
                </a:solidFill>
                <a:latin typeface="Times New Roman" panose="02020603050405020304" pitchFamily="18" charset="0"/>
                <a:cs typeface="Times New Roman" panose="02020603050405020304" pitchFamily="18" charset="0"/>
              </a:rPr>
              <a:t>Tez</a:t>
            </a:r>
            <a:endParaRPr lang="tr-TR" sz="3200" dirty="0">
              <a:solidFill>
                <a:srgbClr val="000000">
                  <a:lumMod val="75000"/>
                  <a:lumOff val="25000"/>
                </a:srgbClr>
              </a:solidFill>
              <a:latin typeface="Times New Roman" panose="02020603050405020304" pitchFamily="18" charset="0"/>
              <a:cs typeface="Times New Roman" panose="02020603050405020304" pitchFamily="18" charset="0"/>
            </a:endParaRPr>
          </a:p>
          <a:p>
            <a:pPr marL="0" lvl="0" indent="0">
              <a:buClr>
                <a:srgbClr val="C00000"/>
              </a:buClr>
              <a:buNone/>
            </a:pPr>
            <a:r>
              <a:rPr lang="tr-TR" sz="3200" b="1" dirty="0">
                <a:solidFill>
                  <a:srgbClr val="000000">
                    <a:lumMod val="75000"/>
                    <a:lumOff val="25000"/>
                  </a:srgbClr>
                </a:solidFill>
                <a:latin typeface="Times New Roman" panose="02020603050405020304" pitchFamily="18" charset="0"/>
                <a:cs typeface="Times New Roman" panose="02020603050405020304" pitchFamily="18" charset="0"/>
              </a:rPr>
              <a:t>Yukarıda belirtilen formlar </a:t>
            </a:r>
            <a:r>
              <a:rPr lang="tr-TR" sz="3200" b="1" dirty="0">
                <a:solidFill>
                  <a:srgbClr val="FF0000"/>
                </a:solidFill>
                <a:latin typeface="Times New Roman" panose="02020603050405020304" pitchFamily="18" charset="0"/>
                <a:cs typeface="Times New Roman" panose="02020603050405020304" pitchFamily="18" charset="0"/>
              </a:rPr>
              <a:t>«Lisansüstü Etkinliklere» </a:t>
            </a:r>
            <a:r>
              <a:rPr lang="tr-TR" sz="3200" b="1" dirty="0">
                <a:solidFill>
                  <a:schemeClr val="tx1"/>
                </a:solidFill>
                <a:latin typeface="Times New Roman" panose="02020603050405020304" pitchFamily="18" charset="0"/>
                <a:cs typeface="Times New Roman" panose="02020603050405020304" pitchFamily="18" charset="0"/>
              </a:rPr>
              <a:t>dahil olmayan </a:t>
            </a:r>
            <a:r>
              <a:rPr lang="tr-TR" sz="3200" b="1" dirty="0">
                <a:solidFill>
                  <a:srgbClr val="000000">
                    <a:lumMod val="75000"/>
                    <a:lumOff val="25000"/>
                  </a:srgbClr>
                </a:solidFill>
                <a:latin typeface="Times New Roman" panose="02020603050405020304" pitchFamily="18" charset="0"/>
                <a:cs typeface="Times New Roman" panose="02020603050405020304" pitchFamily="18" charset="0"/>
              </a:rPr>
              <a:t>öğrenciler tarafından </a:t>
            </a:r>
            <a:r>
              <a:rPr lang="tr-TR" sz="3200" b="1" dirty="0">
                <a:solidFill>
                  <a:srgbClr val="FF0000"/>
                </a:solidFill>
                <a:latin typeface="Times New Roman" panose="02020603050405020304" pitchFamily="18" charset="0"/>
                <a:cs typeface="Times New Roman" panose="02020603050405020304" pitchFamily="18" charset="0"/>
              </a:rPr>
              <a:t>Ana Bilim Dalı Başkanlığı </a:t>
            </a:r>
            <a:r>
              <a:rPr lang="tr-TR" sz="3200" b="1" dirty="0">
                <a:solidFill>
                  <a:srgbClr val="000000">
                    <a:lumMod val="75000"/>
                    <a:lumOff val="25000"/>
                  </a:srgbClr>
                </a:solidFill>
                <a:latin typeface="Times New Roman" panose="02020603050405020304" pitchFamily="18" charset="0"/>
                <a:cs typeface="Times New Roman" panose="02020603050405020304" pitchFamily="18" charset="0"/>
              </a:rPr>
              <a:t>aracılığı ile Enstitüye gönderilmelidir</a:t>
            </a:r>
            <a:r>
              <a:rPr lang="tr-TR" sz="3200" b="1" dirty="0">
                <a:solidFill>
                  <a:srgbClr val="000000">
                    <a:lumMod val="75000"/>
                    <a:lumOff val="25000"/>
                  </a:srgbClr>
                </a:solidFill>
              </a:rPr>
              <a:t>.</a:t>
            </a:r>
          </a:p>
          <a:p>
            <a:endParaRPr lang="tr-TR" dirty="0"/>
          </a:p>
        </p:txBody>
      </p:sp>
      <p:pic>
        <p:nvPicPr>
          <p:cNvPr id="12" name="Resim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2851406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Yer Tutucusu 7">
            <a:extLst>
              <a:ext uri="{FF2B5EF4-FFF2-40B4-BE49-F238E27FC236}">
                <a16:creationId xmlns="" xmlns:a16="http://schemas.microsoft.com/office/drawing/2014/main" id="{33CF1104-189A-4E84-8F03-30138C986877}"/>
              </a:ext>
            </a:extLst>
          </p:cNvPr>
          <p:cNvSpPr>
            <a:spLocks noGrp="1"/>
          </p:cNvSpPr>
          <p:nvPr>
            <p:ph type="body" idx="1"/>
          </p:nvPr>
        </p:nvSpPr>
        <p:spPr/>
        <p:txBody>
          <a:bodyPr>
            <a:normAutofit/>
          </a:bodyPr>
          <a:lstStyle/>
          <a:p>
            <a:r>
              <a:rPr lang="tr-TR" sz="14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TEZLİ YÜKSEK LİSANS TEZ SAVUNMA SINAVI KULLANICAK FORMLAR </a:t>
            </a:r>
          </a:p>
        </p:txBody>
      </p:sp>
      <p:sp>
        <p:nvSpPr>
          <p:cNvPr id="5" name="İçerik Yer Tutucusu 4">
            <a:extLst>
              <a:ext uri="{FF2B5EF4-FFF2-40B4-BE49-F238E27FC236}">
                <a16:creationId xmlns="" xmlns:a16="http://schemas.microsoft.com/office/drawing/2014/main" id="{FA32C235-BDE6-4213-89A1-556D96887988}"/>
              </a:ext>
            </a:extLst>
          </p:cNvPr>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normAutofit fontScale="40000" lnSpcReduction="20000"/>
          </a:bodyPr>
          <a:lstStyle/>
          <a:p>
            <a:pPr>
              <a:buClr>
                <a:srgbClr val="C00000"/>
              </a:buClr>
              <a:buFont typeface="Wingdings" panose="05000000000000000000" pitchFamily="2" charset="2"/>
              <a:buChar char="Ø"/>
            </a:pPr>
            <a:r>
              <a:rPr lang="tr-TR" sz="4200" dirty="0">
                <a:solidFill>
                  <a:srgbClr val="00B0F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OF_14_Savunma Sonrası Jüri Üyelerine Tez Teslim Beyan Formu</a:t>
            </a:r>
            <a:endParaRPr lang="tr-TR" sz="42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4200" dirty="0">
                <a:solidFill>
                  <a:srgbClr val="00B0F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OF_27_Tez Onay Formu</a:t>
            </a:r>
            <a:endParaRPr lang="tr-TR" sz="4200" dirty="0">
              <a:solidFill>
                <a:srgbClr val="00B0F0"/>
              </a:solidFill>
              <a:latin typeface="Times New Roman" panose="02020603050405020304" pitchFamily="18" charset="0"/>
              <a:cs typeface="Times New Roman" panose="02020603050405020304" pitchFamily="18" charset="0"/>
            </a:endParaRPr>
          </a:p>
          <a:p>
            <a:pPr marL="0" lvl="0" indent="0">
              <a:buNone/>
            </a:pPr>
            <a:r>
              <a:rPr lang="tr-TR" sz="4200" dirty="0">
                <a:solidFill>
                  <a:prstClr val="black"/>
                </a:solidFill>
                <a:latin typeface="Times New Roman" panose="02020603050405020304" pitchFamily="18" charset="0"/>
                <a:cs typeface="Times New Roman" panose="02020603050405020304" pitchFamily="18" charset="0"/>
              </a:rPr>
              <a:t>İlgili Formlar Öğrenci ve Danışmanla birlikte doldurulup, Öğrenci Bilgi Sistemi(ÖBS)’</a:t>
            </a:r>
            <a:r>
              <a:rPr lang="tr-TR" sz="4200" dirty="0" err="1">
                <a:solidFill>
                  <a:prstClr val="black"/>
                </a:solidFill>
                <a:latin typeface="Times New Roman" panose="02020603050405020304" pitchFamily="18" charset="0"/>
                <a:cs typeface="Times New Roman" panose="02020603050405020304" pitchFamily="18" charset="0"/>
              </a:rPr>
              <a:t>nde</a:t>
            </a:r>
            <a:r>
              <a:rPr lang="tr-TR" sz="4200" dirty="0">
                <a:solidFill>
                  <a:prstClr val="black"/>
                </a:solidFill>
                <a:latin typeface="Times New Roman" panose="02020603050405020304" pitchFamily="18" charset="0"/>
                <a:cs typeface="Times New Roman" panose="02020603050405020304" pitchFamily="18" charset="0"/>
              </a:rPr>
              <a:t> bulunan </a:t>
            </a:r>
            <a:r>
              <a:rPr lang="tr-TR" sz="4200" dirty="0">
                <a:solidFill>
                  <a:srgbClr val="FF0000"/>
                </a:solidFill>
                <a:latin typeface="Times New Roman" panose="02020603050405020304" pitchFamily="18" charset="0"/>
                <a:cs typeface="Times New Roman" panose="02020603050405020304" pitchFamily="18" charset="0"/>
              </a:rPr>
              <a:t>«Lisansüstü Etkinlikler» </a:t>
            </a:r>
            <a:r>
              <a:rPr lang="tr-TR" sz="4200" dirty="0">
                <a:solidFill>
                  <a:prstClr val="black"/>
                </a:solidFill>
                <a:latin typeface="Times New Roman" panose="02020603050405020304" pitchFamily="18" charset="0"/>
                <a:cs typeface="Times New Roman" panose="02020603050405020304" pitchFamily="18" charset="0"/>
              </a:rPr>
              <a:t>menüsünden başvuru yapılarak tez izleme komitesi tarafından onaylanmalıdır.</a:t>
            </a:r>
          </a:p>
          <a:p>
            <a:pPr marL="0" lvl="0" indent="0">
              <a:buNone/>
            </a:pPr>
            <a:r>
              <a:rPr lang="tr-TR" sz="4200" dirty="0">
                <a:solidFill>
                  <a:srgbClr val="00B0F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Lisansüstü Etkinlikler Kullanım Kılavuzu</a:t>
            </a:r>
            <a:endParaRPr lang="tr-TR" sz="4200" dirty="0">
              <a:solidFill>
                <a:srgbClr val="00B0F0"/>
              </a:solidFill>
              <a:latin typeface="Times New Roman" panose="02020603050405020304" pitchFamily="18" charset="0"/>
              <a:cs typeface="Times New Roman" panose="02020603050405020304" pitchFamily="18" charset="0"/>
            </a:endParaRPr>
          </a:p>
          <a:p>
            <a:pPr marL="0" lvl="0" indent="0">
              <a:buNone/>
            </a:pPr>
            <a:r>
              <a:rPr lang="tr-TR" sz="4200" dirty="0">
                <a:solidFill>
                  <a:srgbClr val="FF0000"/>
                </a:solidFill>
                <a:latin typeface="Times New Roman" panose="02020603050405020304" pitchFamily="18" charset="0"/>
                <a:cs typeface="Times New Roman" panose="02020603050405020304" pitchFamily="18" charset="0"/>
              </a:rPr>
              <a:t>«Lisansüstü Etkinliklerde» </a:t>
            </a:r>
            <a:r>
              <a:rPr lang="tr-TR" sz="4200" dirty="0">
                <a:solidFill>
                  <a:schemeClr val="tx1"/>
                </a:solidFill>
                <a:latin typeface="Times New Roman" panose="02020603050405020304" pitchFamily="18" charset="0"/>
                <a:cs typeface="Times New Roman" panose="02020603050405020304" pitchFamily="18" charset="0"/>
              </a:rPr>
              <a:t>kaydı bulunmayan öğrenciler ilgili formları </a:t>
            </a:r>
            <a:r>
              <a:rPr lang="tr-TR" sz="4200" dirty="0">
                <a:solidFill>
                  <a:srgbClr val="FF0000"/>
                </a:solidFill>
                <a:latin typeface="Times New Roman" panose="02020603050405020304" pitchFamily="18" charset="0"/>
                <a:cs typeface="Times New Roman" panose="02020603050405020304" pitchFamily="18" charset="0"/>
              </a:rPr>
              <a:t>Ana Bilim Dalı Başkanlığı </a:t>
            </a:r>
            <a:r>
              <a:rPr lang="tr-TR" sz="4200" dirty="0">
                <a:solidFill>
                  <a:schemeClr val="tx1"/>
                </a:solidFill>
                <a:latin typeface="Times New Roman" panose="02020603050405020304" pitchFamily="18" charset="0"/>
                <a:cs typeface="Times New Roman" panose="02020603050405020304" pitchFamily="18" charset="0"/>
              </a:rPr>
              <a:t>aracılığı ile göndermelidir.</a:t>
            </a:r>
          </a:p>
          <a:p>
            <a:pPr marL="0" indent="0">
              <a:buNone/>
            </a:pPr>
            <a:endParaRPr lang="tr-TR" dirty="0"/>
          </a:p>
        </p:txBody>
      </p:sp>
      <p:sp>
        <p:nvSpPr>
          <p:cNvPr id="9" name="Metin Yer Tutucusu 8">
            <a:extLst>
              <a:ext uri="{FF2B5EF4-FFF2-40B4-BE49-F238E27FC236}">
                <a16:creationId xmlns="" xmlns:a16="http://schemas.microsoft.com/office/drawing/2014/main" id="{D12D513A-85F0-4927-A137-8C198682AE55}"/>
              </a:ext>
            </a:extLst>
          </p:cNvPr>
          <p:cNvSpPr>
            <a:spLocks noGrp="1"/>
          </p:cNvSpPr>
          <p:nvPr>
            <p:ph type="body" sz="quarter" idx="3"/>
          </p:nvPr>
        </p:nvSpPr>
        <p:spPr/>
        <p:txBody>
          <a:bodyPr>
            <a:normAutofit/>
          </a:bodyPr>
          <a:lstStyle/>
          <a:p>
            <a:r>
              <a:rPr lang="tr-TR" sz="14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DOKTORA TEZ SAVUNMA SINAVINDA KULLANICAK FORMLAR</a:t>
            </a:r>
          </a:p>
        </p:txBody>
      </p:sp>
      <p:sp>
        <p:nvSpPr>
          <p:cNvPr id="10" name="İçerik Yer Tutucusu 9">
            <a:extLst>
              <a:ext uri="{FF2B5EF4-FFF2-40B4-BE49-F238E27FC236}">
                <a16:creationId xmlns="" xmlns:a16="http://schemas.microsoft.com/office/drawing/2014/main" id="{A7A00E8E-94F9-4AD1-85EA-354840B7EC62}"/>
              </a:ext>
            </a:extLst>
          </p:cNvPr>
          <p:cNvSpPr>
            <a:spLocks noGrp="1"/>
          </p:cNvSpPr>
          <p:nvPr>
            <p:ph sz="quarter" idx="4"/>
          </p:nvPr>
        </p:nvSpPr>
        <p:spPr/>
        <p:style>
          <a:lnRef idx="2">
            <a:schemeClr val="accent3"/>
          </a:lnRef>
          <a:fillRef idx="1">
            <a:schemeClr val="lt1"/>
          </a:fillRef>
          <a:effectRef idx="0">
            <a:schemeClr val="accent3"/>
          </a:effectRef>
          <a:fontRef idx="minor">
            <a:schemeClr val="dk1"/>
          </a:fontRef>
        </p:style>
        <p:txBody>
          <a:bodyPr>
            <a:normAutofit fontScale="32500" lnSpcReduction="20000"/>
          </a:bodyPr>
          <a:lstStyle/>
          <a:p>
            <a:pPr>
              <a:buClr>
                <a:srgbClr val="C00000"/>
              </a:buClr>
              <a:buFont typeface="Wingdings" panose="05000000000000000000" pitchFamily="2" charset="2"/>
              <a:buChar char="Ø"/>
            </a:pPr>
            <a:r>
              <a:rPr lang="tr-TR" sz="4200" dirty="0">
                <a:solidFill>
                  <a:srgbClr val="00B0F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OF_12_Lisansüstü Tez Değerlendirme Formu</a:t>
            </a:r>
            <a:endParaRPr lang="tr-TR" sz="42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4200" dirty="0">
                <a:solidFill>
                  <a:srgbClr val="00B0F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OF_13_Tez Savunma Sınav Sonucu Ortak Rapor Formu</a:t>
            </a:r>
            <a:endParaRPr lang="tr-TR" sz="42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4200" dirty="0">
                <a:solidFill>
                  <a:srgbClr val="00B0F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OF_14_Savunma Sonrası Jüri Üyelerine Tez Teslim Beyan Formu</a:t>
            </a:r>
            <a:endParaRPr lang="tr-TR" sz="42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4200" dirty="0">
                <a:solidFill>
                  <a:srgbClr val="00B0F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OF_27_Tez Onay Formu</a:t>
            </a:r>
            <a:endParaRPr lang="tr-TR" sz="4200" dirty="0">
              <a:solidFill>
                <a:srgbClr val="00B0F0"/>
              </a:solidFill>
              <a:latin typeface="Times New Roman" panose="02020603050405020304" pitchFamily="18" charset="0"/>
              <a:cs typeface="Times New Roman" panose="02020603050405020304" pitchFamily="18" charset="0"/>
            </a:endParaRPr>
          </a:p>
          <a:p>
            <a:pPr marL="0" indent="0">
              <a:buNone/>
            </a:pPr>
            <a:r>
              <a:rPr lang="tr-TR" sz="4200" dirty="0">
                <a:latin typeface="Times New Roman" panose="02020603050405020304" pitchFamily="18" charset="0"/>
                <a:cs typeface="Times New Roman" panose="02020603050405020304" pitchFamily="18" charset="0"/>
              </a:rPr>
              <a:t>Yukarıda belirtilen formlar </a:t>
            </a:r>
            <a:r>
              <a:rPr lang="tr-TR" sz="4200" dirty="0">
                <a:solidFill>
                  <a:srgbClr val="FF0000"/>
                </a:solidFill>
                <a:latin typeface="Times New Roman" panose="02020603050405020304" pitchFamily="18" charset="0"/>
                <a:cs typeface="Times New Roman" panose="02020603050405020304" pitchFamily="18" charset="0"/>
              </a:rPr>
              <a:t>«Lisansüstü Etkinliklere» </a:t>
            </a:r>
            <a:r>
              <a:rPr lang="tr-TR" sz="4200" dirty="0">
                <a:solidFill>
                  <a:schemeClr val="tx1"/>
                </a:solidFill>
                <a:latin typeface="Times New Roman" panose="02020603050405020304" pitchFamily="18" charset="0"/>
                <a:cs typeface="Times New Roman" panose="02020603050405020304" pitchFamily="18" charset="0"/>
              </a:rPr>
              <a:t>dahil olmayan </a:t>
            </a:r>
            <a:r>
              <a:rPr lang="tr-TR" sz="4200" dirty="0">
                <a:latin typeface="Times New Roman" panose="02020603050405020304" pitchFamily="18" charset="0"/>
                <a:cs typeface="Times New Roman" panose="02020603050405020304" pitchFamily="18" charset="0"/>
              </a:rPr>
              <a:t>öğrenciler tarafından </a:t>
            </a:r>
            <a:r>
              <a:rPr lang="tr-TR" sz="4200" dirty="0">
                <a:solidFill>
                  <a:srgbClr val="FF0000"/>
                </a:solidFill>
                <a:latin typeface="Times New Roman" panose="02020603050405020304" pitchFamily="18" charset="0"/>
                <a:cs typeface="Times New Roman" panose="02020603050405020304" pitchFamily="18" charset="0"/>
              </a:rPr>
              <a:t>Ana Bilim Dalı Başkanlığı </a:t>
            </a:r>
            <a:r>
              <a:rPr lang="tr-TR" sz="4200" dirty="0">
                <a:latin typeface="Times New Roman" panose="02020603050405020304" pitchFamily="18" charset="0"/>
                <a:cs typeface="Times New Roman" panose="02020603050405020304" pitchFamily="18" charset="0"/>
              </a:rPr>
              <a:t>aracılığı ile gönderilmelidir.</a:t>
            </a:r>
          </a:p>
          <a:p>
            <a:pPr>
              <a:buClr>
                <a:srgbClr val="C00000"/>
              </a:buClr>
              <a:buFont typeface="Wingdings" panose="05000000000000000000" pitchFamily="2" charset="2"/>
              <a:buChar char="Ø"/>
            </a:pPr>
            <a:r>
              <a:rPr lang="tr-TR" sz="4200" dirty="0">
                <a:solidFill>
                  <a:srgbClr val="00B0F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OF_14_Savunma Sonrası Jüri Üyelerine Tez Teslim Beyan Formu</a:t>
            </a:r>
            <a:endParaRPr lang="tr-TR" sz="42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4200" dirty="0">
                <a:solidFill>
                  <a:srgbClr val="00B0F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OF_27_Tez Onay Formu</a:t>
            </a:r>
            <a:endParaRPr lang="tr-TR" sz="4200" dirty="0">
              <a:solidFill>
                <a:srgbClr val="00B0F0"/>
              </a:solidFill>
              <a:latin typeface="Times New Roman" panose="02020603050405020304" pitchFamily="18" charset="0"/>
              <a:cs typeface="Times New Roman" panose="02020603050405020304" pitchFamily="18" charset="0"/>
            </a:endParaRPr>
          </a:p>
          <a:p>
            <a:pPr marL="0" indent="0">
              <a:buNone/>
            </a:pPr>
            <a:r>
              <a:rPr lang="tr-TR" sz="4200" dirty="0">
                <a:latin typeface="Times New Roman" panose="02020603050405020304" pitchFamily="18" charset="0"/>
                <a:cs typeface="Times New Roman" panose="02020603050405020304" pitchFamily="18" charset="0"/>
              </a:rPr>
              <a:t>Yukarıda belirtilen formlar Öğrenci Bilgi Sistemi (ÖBS)’</a:t>
            </a:r>
            <a:r>
              <a:rPr lang="tr-TR" sz="4200" dirty="0" err="1">
                <a:latin typeface="Times New Roman" panose="02020603050405020304" pitchFamily="18" charset="0"/>
                <a:cs typeface="Times New Roman" panose="02020603050405020304" pitchFamily="18" charset="0"/>
              </a:rPr>
              <a:t>nde</a:t>
            </a:r>
            <a:r>
              <a:rPr lang="tr-TR" sz="4200" dirty="0">
                <a:latin typeface="Times New Roman" panose="02020603050405020304" pitchFamily="18" charset="0"/>
                <a:cs typeface="Times New Roman" panose="02020603050405020304" pitchFamily="18" charset="0"/>
              </a:rPr>
              <a:t> bulunan </a:t>
            </a:r>
            <a:r>
              <a:rPr lang="tr-TR" sz="4200" dirty="0">
                <a:solidFill>
                  <a:srgbClr val="FF0000"/>
                </a:solidFill>
                <a:latin typeface="Times New Roman" panose="02020603050405020304" pitchFamily="18" charset="0"/>
                <a:cs typeface="Times New Roman" panose="02020603050405020304" pitchFamily="18" charset="0"/>
              </a:rPr>
              <a:t>«Lisansüstü Etkinliklere» </a:t>
            </a:r>
            <a:r>
              <a:rPr lang="tr-TR" sz="4200" dirty="0">
                <a:solidFill>
                  <a:schemeClr val="tx1"/>
                </a:solidFill>
                <a:latin typeface="Times New Roman" panose="02020603050405020304" pitchFamily="18" charset="0"/>
                <a:cs typeface="Times New Roman" panose="02020603050405020304" pitchFamily="18" charset="0"/>
              </a:rPr>
              <a:t>menüsü kullanmayan </a:t>
            </a:r>
            <a:r>
              <a:rPr lang="tr-TR" sz="4200" dirty="0">
                <a:latin typeface="Times New Roman" panose="02020603050405020304" pitchFamily="18" charset="0"/>
                <a:cs typeface="Times New Roman" panose="02020603050405020304" pitchFamily="18" charset="0"/>
              </a:rPr>
              <a:t>öğrenciler tarafından </a:t>
            </a:r>
            <a:r>
              <a:rPr lang="tr-TR" sz="4200" dirty="0">
                <a:solidFill>
                  <a:srgbClr val="FF0000"/>
                </a:solidFill>
                <a:latin typeface="Times New Roman" panose="02020603050405020304" pitchFamily="18" charset="0"/>
                <a:cs typeface="Times New Roman" panose="02020603050405020304" pitchFamily="18" charset="0"/>
              </a:rPr>
              <a:t>Ana Bilim Dalı Başkanlığı </a:t>
            </a:r>
            <a:r>
              <a:rPr lang="tr-TR" sz="4200" dirty="0">
                <a:latin typeface="Times New Roman" panose="02020603050405020304" pitchFamily="18" charset="0"/>
                <a:cs typeface="Times New Roman" panose="02020603050405020304" pitchFamily="18" charset="0"/>
              </a:rPr>
              <a:t>aracılığı ile gönderilmelidir.</a:t>
            </a:r>
          </a:p>
          <a:p>
            <a:endParaRPr lang="tr-TR" dirty="0"/>
          </a:p>
        </p:txBody>
      </p:sp>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2645513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 xmlns:a16="http://schemas.microsoft.com/office/drawing/2014/main" id="{38ECE5EB-E2BB-4134-8985-3895865A5D68}"/>
              </a:ext>
            </a:extLst>
          </p:cNvPr>
          <p:cNvSpPr>
            <a:spLocks noGrp="1"/>
          </p:cNvSpPr>
          <p:nvPr>
            <p:ph type="body" idx="1"/>
          </p:nvPr>
        </p:nvSpPr>
        <p:spPr/>
        <p:txBody>
          <a:bodyPr/>
          <a:lstStyle/>
          <a:p>
            <a:r>
              <a:rPr lang="tr-TR" dirty="0">
                <a:latin typeface="Times New Roman" panose="02020603050405020304" pitchFamily="18" charset="0"/>
                <a:cs typeface="Times New Roman" panose="02020603050405020304" pitchFamily="18" charset="0"/>
              </a:rPr>
              <a:t>Enstitümüz,</a:t>
            </a:r>
          </a:p>
        </p:txBody>
      </p:sp>
      <p:sp>
        <p:nvSpPr>
          <p:cNvPr id="4" name="İçerik Yer Tutucusu 3">
            <a:extLst>
              <a:ext uri="{FF2B5EF4-FFF2-40B4-BE49-F238E27FC236}">
                <a16:creationId xmlns="" xmlns:a16="http://schemas.microsoft.com/office/drawing/2014/main" id="{032ED00B-AAB5-46D9-A8A3-63E7A58DC78C}"/>
              </a:ext>
            </a:extLst>
          </p:cNvPr>
          <p:cNvSpPr>
            <a:spLocks noGrp="1"/>
          </p:cNvSpPr>
          <p:nvPr>
            <p:ph sz="half" idx="2"/>
          </p:nvPr>
        </p:nvSpPr>
        <p:spPr/>
        <p:txBody>
          <a:bodyPr>
            <a:normAutofit/>
          </a:bodyPr>
          <a:lstStyle/>
          <a:p>
            <a:pPr algn="just"/>
            <a:r>
              <a:rPr lang="tr-TR" sz="1800" dirty="0">
                <a:latin typeface="Times New Roman" panose="02020603050405020304" pitchFamily="18" charset="0"/>
                <a:cs typeface="Times New Roman" panose="02020603050405020304" pitchFamily="18" charset="0"/>
              </a:rPr>
              <a:t>Eğitim Bilimleri Enstitüsü [EBE], Bakanlar Kurulu’nun 01/02/2010 tarihinde almış olduğu karar ve bu kararın 26.02.2010 tarih 27505 sayılı Resmi </a:t>
            </a:r>
            <a:r>
              <a:rPr lang="tr-TR" sz="1800" dirty="0" err="1">
                <a:latin typeface="Times New Roman" panose="02020603050405020304" pitchFamily="18" charset="0"/>
                <a:cs typeface="Times New Roman" panose="02020603050405020304" pitchFamily="18" charset="0"/>
              </a:rPr>
              <a:t>Gazete’de</a:t>
            </a:r>
            <a:r>
              <a:rPr lang="tr-TR" sz="1800" dirty="0">
                <a:latin typeface="Times New Roman" panose="02020603050405020304" pitchFamily="18" charset="0"/>
                <a:cs typeface="Times New Roman" panose="02020603050405020304" pitchFamily="18" charset="0"/>
              </a:rPr>
              <a:t> yayınlanmasıyla </a:t>
            </a:r>
            <a:r>
              <a:rPr lang="tr-TR" sz="1800" dirty="0" smtClean="0">
                <a:latin typeface="Times New Roman" panose="02020603050405020304" pitchFamily="18" charset="0"/>
                <a:cs typeface="Times New Roman" panose="02020603050405020304" pitchFamily="18" charset="0"/>
              </a:rPr>
              <a:t>kurulmuş olup,</a:t>
            </a:r>
            <a:r>
              <a:rPr lang="tr-TR" sz="1800" dirty="0" smtClean="0"/>
              <a:t> </a:t>
            </a:r>
            <a:r>
              <a:rPr lang="tr-TR" sz="1800" i="0" dirty="0" smtClean="0">
                <a:effectLst/>
                <a:latin typeface="Times New Roman" panose="02020603050405020304" pitchFamily="18" charset="0"/>
                <a:cs typeface="Times New Roman" panose="02020603050405020304" pitchFamily="18" charset="0"/>
              </a:rPr>
              <a:t>kendi </a:t>
            </a:r>
            <a:r>
              <a:rPr lang="tr-TR" sz="1800" i="0" dirty="0">
                <a:effectLst/>
                <a:latin typeface="Times New Roman" panose="02020603050405020304" pitchFamily="18" charset="0"/>
                <a:cs typeface="Times New Roman" panose="02020603050405020304" pitchFamily="18" charset="0"/>
              </a:rPr>
              <a:t>bünyesinde lisansüstü eğitim - öğretim düzenleyen, yürüten ve denetleyen bir kuruluştur.</a:t>
            </a:r>
            <a:endParaRPr lang="tr-TR" sz="1800" dirty="0">
              <a:latin typeface="Times New Roman" panose="02020603050405020304" pitchFamily="18" charset="0"/>
              <a:cs typeface="Times New Roman" panose="02020603050405020304" pitchFamily="18" charset="0"/>
            </a:endParaRPr>
          </a:p>
        </p:txBody>
      </p:sp>
      <p:graphicFrame>
        <p:nvGraphicFramePr>
          <p:cNvPr id="13" name="Tablo 13">
            <a:extLst>
              <a:ext uri="{FF2B5EF4-FFF2-40B4-BE49-F238E27FC236}">
                <a16:creationId xmlns="" xmlns:a16="http://schemas.microsoft.com/office/drawing/2014/main" id="{9421F99F-D2DA-4EB7-8381-F8DEAD63155F}"/>
              </a:ext>
            </a:extLst>
          </p:cNvPr>
          <p:cNvGraphicFramePr>
            <a:graphicFrameLocks noGrp="1"/>
          </p:cNvGraphicFramePr>
          <p:nvPr>
            <p:ph sz="quarter" idx="4"/>
            <p:extLst>
              <p:ext uri="{D42A27DB-BD31-4B8C-83A1-F6EECF244321}">
                <p14:modId xmlns:p14="http://schemas.microsoft.com/office/powerpoint/2010/main" val="208225472"/>
              </p:ext>
            </p:extLst>
          </p:nvPr>
        </p:nvGraphicFramePr>
        <p:xfrm>
          <a:off x="6393264" y="2173481"/>
          <a:ext cx="4734156" cy="3664773"/>
        </p:xfrm>
        <a:graphic>
          <a:graphicData uri="http://schemas.openxmlformats.org/drawingml/2006/table">
            <a:tbl>
              <a:tblPr firstRow="1" bandRow="1">
                <a:tableStyleId>{5DA37D80-6434-44D0-A028-1B22A696006F}</a:tableStyleId>
              </a:tblPr>
              <a:tblGrid>
                <a:gridCol w="1427671">
                  <a:extLst>
                    <a:ext uri="{9D8B030D-6E8A-4147-A177-3AD203B41FA5}">
                      <a16:colId xmlns="" xmlns:a16="http://schemas.microsoft.com/office/drawing/2014/main" val="1638478921"/>
                    </a:ext>
                  </a:extLst>
                </a:gridCol>
                <a:gridCol w="3306485">
                  <a:extLst>
                    <a:ext uri="{9D8B030D-6E8A-4147-A177-3AD203B41FA5}">
                      <a16:colId xmlns="" xmlns:a16="http://schemas.microsoft.com/office/drawing/2014/main" val="4127717716"/>
                    </a:ext>
                  </a:extLst>
                </a:gridCol>
              </a:tblGrid>
              <a:tr h="458310">
                <a:tc>
                  <a:txBody>
                    <a:bodyPr/>
                    <a:lstStyle/>
                    <a:p>
                      <a:r>
                        <a:rPr lang="tr-TR" dirty="0">
                          <a:latin typeface="Times New Roman" panose="02020603050405020304" pitchFamily="18" charset="0"/>
                          <a:cs typeface="Times New Roman" panose="02020603050405020304" pitchFamily="18" charset="0"/>
                        </a:rPr>
                        <a:t>Eğitim Dili</a:t>
                      </a:r>
                    </a:p>
                  </a:txBody>
                  <a:tcPr/>
                </a:tc>
                <a:tc>
                  <a:txBody>
                    <a:bodyPr/>
                    <a:lstStyle/>
                    <a:p>
                      <a:r>
                        <a:rPr lang="tr-TR" dirty="0">
                          <a:latin typeface="Times New Roman" panose="02020603050405020304" pitchFamily="18" charset="0"/>
                          <a:cs typeface="Times New Roman" panose="02020603050405020304" pitchFamily="18" charset="0"/>
                        </a:rPr>
                        <a:t>%100 Türkçe</a:t>
                      </a:r>
                    </a:p>
                  </a:txBody>
                  <a:tcPr/>
                </a:tc>
                <a:extLst>
                  <a:ext uri="{0D108BD9-81ED-4DB2-BD59-A6C34878D82A}">
                    <a16:rowId xmlns="" xmlns:a16="http://schemas.microsoft.com/office/drawing/2014/main" val="2945281964"/>
                  </a:ext>
                </a:extLst>
              </a:tr>
              <a:tr h="1469103">
                <a:tc>
                  <a:txBody>
                    <a:bodyPr/>
                    <a:lstStyle/>
                    <a:p>
                      <a:r>
                        <a:rPr lang="tr-TR" dirty="0">
                          <a:latin typeface="Times New Roman" panose="02020603050405020304" pitchFamily="18" charset="0"/>
                          <a:cs typeface="Times New Roman" panose="02020603050405020304" pitchFamily="18" charset="0"/>
                        </a:rPr>
                        <a:t>Eğitim Süresi</a:t>
                      </a:r>
                    </a:p>
                  </a:txBody>
                  <a:tcPr/>
                </a:tc>
                <a:tc>
                  <a:txBody>
                    <a:bodyPr/>
                    <a:lstStyle/>
                    <a:p>
                      <a:r>
                        <a:rPr lang="tr-TR" dirty="0">
                          <a:latin typeface="Times New Roman" panose="02020603050405020304" pitchFamily="18" charset="0"/>
                          <a:cs typeface="Times New Roman" panose="02020603050405020304" pitchFamily="18" charset="0"/>
                        </a:rPr>
                        <a:t>6 Yarıyıl (Yüksek Lisans) </a:t>
                      </a:r>
                    </a:p>
                    <a:p>
                      <a:r>
                        <a:rPr lang="tr-TR" dirty="0">
                          <a:latin typeface="Times New Roman" panose="02020603050405020304" pitchFamily="18" charset="0"/>
                          <a:cs typeface="Times New Roman" panose="02020603050405020304" pitchFamily="18" charset="0"/>
                        </a:rPr>
                        <a:t>12 Yarıyıl (Doktora) </a:t>
                      </a:r>
                    </a:p>
                    <a:p>
                      <a:r>
                        <a:rPr lang="tr-TR" dirty="0">
                          <a:latin typeface="Times New Roman" panose="02020603050405020304" pitchFamily="18" charset="0"/>
                          <a:cs typeface="Times New Roman" panose="02020603050405020304" pitchFamily="18" charset="0"/>
                        </a:rPr>
                        <a:t>14 Yarıyıl (Lisans Mezuniyetiyle Doktora) </a:t>
                      </a:r>
                    </a:p>
                  </a:txBody>
                  <a:tcPr/>
                </a:tc>
                <a:extLst>
                  <a:ext uri="{0D108BD9-81ED-4DB2-BD59-A6C34878D82A}">
                    <a16:rowId xmlns="" xmlns:a16="http://schemas.microsoft.com/office/drawing/2014/main" val="3169982796"/>
                  </a:ext>
                </a:extLst>
              </a:tr>
              <a:tr h="1595779">
                <a:tc>
                  <a:txBody>
                    <a:bodyPr/>
                    <a:lstStyle/>
                    <a:p>
                      <a:r>
                        <a:rPr lang="tr-TR" dirty="0">
                          <a:latin typeface="Times New Roman" panose="02020603050405020304" pitchFamily="18" charset="0"/>
                          <a:cs typeface="Times New Roman" panose="02020603050405020304" pitchFamily="18" charset="0"/>
                        </a:rPr>
                        <a:t>İletişim Bilgileri</a:t>
                      </a:r>
                    </a:p>
                  </a:txBody>
                  <a:tcPr/>
                </a:tc>
                <a:tc>
                  <a:txBody>
                    <a:bodyPr/>
                    <a:lstStyle/>
                    <a:p>
                      <a:r>
                        <a:rPr lang="tr-TR" sz="1800" b="1" i="0" kern="1200" dirty="0">
                          <a:solidFill>
                            <a:schemeClr val="tx1"/>
                          </a:solidFill>
                          <a:effectLst/>
                          <a:latin typeface="Times New Roman" panose="02020603050405020304" pitchFamily="18" charset="0"/>
                          <a:ea typeface="+mn-ea"/>
                          <a:cs typeface="Times New Roman" panose="02020603050405020304" pitchFamily="18" charset="0"/>
                        </a:rPr>
                        <a:t>Adres </a:t>
                      </a:r>
                      <a:r>
                        <a:rPr lang="tr-TR" sz="1800" b="0" i="0" kern="1200" dirty="0">
                          <a:solidFill>
                            <a:schemeClr val="tx1"/>
                          </a:solidFill>
                          <a:effectLst/>
                          <a:latin typeface="Times New Roman" panose="02020603050405020304" pitchFamily="18" charset="0"/>
                          <a:ea typeface="+mn-ea"/>
                          <a:cs typeface="Times New Roman" panose="02020603050405020304" pitchFamily="18" charset="0"/>
                        </a:rPr>
                        <a:t>Atatürk Üniversitesi </a:t>
                      </a:r>
                      <a:r>
                        <a:rPr lang="tr-TR" sz="1800" b="0" i="0" kern="1200" dirty="0" smtClean="0">
                          <a:solidFill>
                            <a:schemeClr val="tx1"/>
                          </a:solidFill>
                          <a:effectLst/>
                          <a:latin typeface="Times New Roman" panose="02020603050405020304" pitchFamily="18" charset="0"/>
                          <a:ea typeface="+mn-ea"/>
                          <a:cs typeface="Times New Roman" panose="02020603050405020304" pitchFamily="18" charset="0"/>
                        </a:rPr>
                        <a:t>Eğitim Bilimleri Enstitüsü </a:t>
                      </a:r>
                      <a:r>
                        <a:rPr lang="tr-TR" sz="1800" b="0" i="0" kern="1200" dirty="0">
                          <a:solidFill>
                            <a:schemeClr val="tx1"/>
                          </a:solidFill>
                          <a:effectLst/>
                          <a:latin typeface="Times New Roman" panose="02020603050405020304" pitchFamily="18" charset="0"/>
                          <a:ea typeface="+mn-ea"/>
                          <a:cs typeface="Times New Roman" panose="02020603050405020304" pitchFamily="18" charset="0"/>
                        </a:rPr>
                        <a:t>Binası (Yabancı Diller Yüksek Okulu Yanı) Kat: </a:t>
                      </a:r>
                      <a:r>
                        <a:rPr lang="tr-TR" sz="1800" b="0" i="0" kern="1200" dirty="0" smtClean="0">
                          <a:solidFill>
                            <a:schemeClr val="tx1"/>
                          </a:solidFill>
                          <a:effectLst/>
                          <a:latin typeface="Times New Roman" panose="02020603050405020304" pitchFamily="18" charset="0"/>
                          <a:ea typeface="+mn-ea"/>
                          <a:cs typeface="Times New Roman" panose="02020603050405020304" pitchFamily="18" charset="0"/>
                        </a:rPr>
                        <a:t>2, </a:t>
                      </a:r>
                      <a:r>
                        <a:rPr lang="tr-TR" sz="1800" b="0" i="0" kern="1200" dirty="0">
                          <a:solidFill>
                            <a:schemeClr val="tx1"/>
                          </a:solidFill>
                          <a:effectLst/>
                          <a:latin typeface="Times New Roman" panose="02020603050405020304" pitchFamily="18" charset="0"/>
                          <a:ea typeface="+mn-ea"/>
                          <a:cs typeface="Times New Roman" panose="02020603050405020304" pitchFamily="18" charset="0"/>
                        </a:rPr>
                        <a:t>25240 – Erzurum</a:t>
                      </a:r>
                    </a:p>
                    <a:p>
                      <a:r>
                        <a:rPr lang="tr-TR" sz="1800" b="1" i="0" kern="1200" dirty="0">
                          <a:solidFill>
                            <a:schemeClr val="tx1"/>
                          </a:solidFill>
                          <a:effectLst/>
                          <a:latin typeface="Times New Roman" panose="02020603050405020304" pitchFamily="18" charset="0"/>
                          <a:ea typeface="+mn-ea"/>
                          <a:cs typeface="Times New Roman" panose="02020603050405020304" pitchFamily="18" charset="0"/>
                        </a:rPr>
                        <a:t>E-Posta</a:t>
                      </a:r>
                      <a:r>
                        <a:rPr lang="tr-TR" sz="1800" b="0" i="0" kern="1200" dirty="0">
                          <a:solidFill>
                            <a:schemeClr val="tx1"/>
                          </a:solidFill>
                          <a:effectLst/>
                          <a:latin typeface="Times New Roman" panose="02020603050405020304" pitchFamily="18" charset="0"/>
                          <a:ea typeface="+mn-ea"/>
                          <a:cs typeface="Times New Roman" panose="02020603050405020304" pitchFamily="18" charset="0"/>
                        </a:rPr>
                        <a:t> </a:t>
                      </a:r>
                      <a:r>
                        <a:rPr lang="tr-TR" sz="1800" b="0" i="0" u="none" kern="1200" dirty="0" smtClean="0">
                          <a:solidFill>
                            <a:schemeClr val="tx1"/>
                          </a:solidFill>
                          <a:effectLst/>
                          <a:latin typeface="Times New Roman" panose="02020603050405020304" pitchFamily="18" charset="0"/>
                          <a:ea typeface="+mn-ea"/>
                          <a:cs typeface="Times New Roman" panose="02020603050405020304" pitchFamily="18" charset="0"/>
                        </a:rPr>
                        <a:t>egitbil@atauni.edu.tr</a:t>
                      </a:r>
                      <a:endParaRPr lang="tr-TR" sz="1800" b="0" i="0" u="none" kern="1200" dirty="0">
                        <a:solidFill>
                          <a:schemeClr val="tx1"/>
                        </a:solidFill>
                        <a:effectLst/>
                        <a:latin typeface="Times New Roman" panose="02020603050405020304" pitchFamily="18" charset="0"/>
                        <a:ea typeface="+mn-ea"/>
                        <a:cs typeface="Times New Roman" panose="02020603050405020304" pitchFamily="18" charset="0"/>
                      </a:endParaRPr>
                    </a:p>
                    <a:p>
                      <a:r>
                        <a:rPr lang="tr-TR" sz="1800" b="1" i="0" u="none" kern="1200" dirty="0">
                          <a:solidFill>
                            <a:schemeClr val="tx1"/>
                          </a:solidFill>
                          <a:effectLst/>
                          <a:latin typeface="Times New Roman" panose="02020603050405020304" pitchFamily="18" charset="0"/>
                          <a:ea typeface="+mn-ea"/>
                          <a:cs typeface="Times New Roman" panose="02020603050405020304" pitchFamily="18" charset="0"/>
                        </a:rPr>
                        <a:t>Telefon </a:t>
                      </a:r>
                      <a:r>
                        <a:rPr lang="tr-TR" sz="1800" b="0" i="0" u="none" kern="1200" dirty="0">
                          <a:solidFill>
                            <a:schemeClr val="tx1"/>
                          </a:solidFill>
                          <a:effectLst/>
                          <a:latin typeface="Times New Roman" panose="02020603050405020304" pitchFamily="18" charset="0"/>
                          <a:ea typeface="+mn-ea"/>
                          <a:cs typeface="Times New Roman" panose="02020603050405020304" pitchFamily="18" charset="0"/>
                        </a:rPr>
                        <a:t>0442 231 </a:t>
                      </a:r>
                      <a:r>
                        <a:rPr lang="tr-TR" sz="1800" b="0" i="0" u="none" kern="1200" dirty="0" smtClean="0">
                          <a:solidFill>
                            <a:schemeClr val="tx1"/>
                          </a:solidFill>
                          <a:effectLst/>
                          <a:latin typeface="Times New Roman" panose="02020603050405020304" pitchFamily="18" charset="0"/>
                          <a:ea typeface="+mn-ea"/>
                          <a:cs typeface="Times New Roman" panose="02020603050405020304" pitchFamily="18" charset="0"/>
                        </a:rPr>
                        <a:t>5630</a:t>
                      </a:r>
                      <a:endParaRPr lang="tr-TR" u="none"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170665103"/>
                  </a:ext>
                </a:extLst>
              </a:tr>
            </a:tbl>
          </a:graphicData>
        </a:graphic>
      </p:graphicFrame>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4052989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Yer Tutucusu 7">
            <a:extLst>
              <a:ext uri="{FF2B5EF4-FFF2-40B4-BE49-F238E27FC236}">
                <a16:creationId xmlns="" xmlns:a16="http://schemas.microsoft.com/office/drawing/2014/main" id="{33CF1104-189A-4E84-8F03-30138C986877}"/>
              </a:ext>
            </a:extLst>
          </p:cNvPr>
          <p:cNvSpPr>
            <a:spLocks noGrp="1"/>
          </p:cNvSpPr>
          <p:nvPr>
            <p:ph type="body" idx="1"/>
          </p:nvPr>
        </p:nvSpPr>
        <p:spPr/>
        <p:txBody>
          <a:bodyPr>
            <a:normAutofit/>
          </a:bodyPr>
          <a:lstStyle/>
          <a:p>
            <a:r>
              <a:rPr lang="tr-TR" sz="14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TEZLİ YÜKSEK LİSANS MEZUNİYET İÇİN TESLİM EDİLMESİ GEREKEN FORMLAR</a:t>
            </a:r>
          </a:p>
        </p:txBody>
      </p:sp>
      <p:sp>
        <p:nvSpPr>
          <p:cNvPr id="5" name="İçerik Yer Tutucusu 4">
            <a:extLst>
              <a:ext uri="{FF2B5EF4-FFF2-40B4-BE49-F238E27FC236}">
                <a16:creationId xmlns="" xmlns:a16="http://schemas.microsoft.com/office/drawing/2014/main" id="{FA32C235-BDE6-4213-89A1-556D96887988}"/>
              </a:ext>
            </a:extLst>
          </p:cNvPr>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normAutofit/>
          </a:bodyPr>
          <a:lstStyle/>
          <a:p>
            <a:pPr>
              <a:buClr>
                <a:srgbClr val="C00000"/>
              </a:buClr>
              <a:buFont typeface="Wingdings" panose="05000000000000000000" pitchFamily="2" charset="2"/>
              <a:buChar char="Ø"/>
            </a:pPr>
            <a:r>
              <a:rPr lang="tr-TR" sz="1400" dirty="0">
                <a:latin typeface="Times New Roman" panose="02020603050405020304" pitchFamily="18" charset="0"/>
                <a:cs typeface="Times New Roman" panose="02020603050405020304" pitchFamily="18" charset="0"/>
              </a:rPr>
              <a:t>1 Adet Ciltlenmiş Tez</a:t>
            </a:r>
          </a:p>
          <a:p>
            <a:pPr>
              <a:buClr>
                <a:srgbClr val="C00000"/>
              </a:buClr>
              <a:buFont typeface="Wingdings" panose="05000000000000000000" pitchFamily="2" charset="2"/>
              <a:buChar char="Ø"/>
            </a:pPr>
            <a:r>
              <a:rPr lang="tr-TR" sz="1400" dirty="0">
                <a:solidFill>
                  <a:srgbClr val="00B0F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Tez Veri Giriş Formu</a:t>
            </a:r>
            <a:endParaRPr lang="tr-TR" sz="14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1400" dirty="0">
                <a:solidFill>
                  <a:srgbClr val="00B0F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OF_14_Savunma Sonrası Jüri Üyelerine Tez Teslim Beyan Formu</a:t>
            </a:r>
            <a:endParaRPr lang="tr-TR" sz="14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1400" dirty="0">
                <a:latin typeface="Times New Roman" panose="02020603050405020304" pitchFamily="18" charset="0"/>
                <a:cs typeface="Times New Roman" panose="02020603050405020304" pitchFamily="18" charset="0"/>
              </a:rPr>
              <a:t> </a:t>
            </a:r>
            <a:r>
              <a:rPr lang="tr-TR" sz="1400" dirty="0" smtClean="0">
                <a:latin typeface="Times New Roman" panose="02020603050405020304" pitchFamily="18" charset="0"/>
                <a:cs typeface="Times New Roman" panose="02020603050405020304" pitchFamily="18" charset="0"/>
              </a:rPr>
              <a:t>2 </a:t>
            </a:r>
            <a:r>
              <a:rPr lang="tr-TR" sz="1400" dirty="0">
                <a:latin typeface="Times New Roman" panose="02020603050405020304" pitchFamily="18" charset="0"/>
                <a:cs typeface="Times New Roman" panose="02020603050405020304" pitchFamily="18" charset="0"/>
              </a:rPr>
              <a:t>Adet CD </a:t>
            </a:r>
            <a:r>
              <a:rPr lang="tr-TR" sz="1400" dirty="0" smtClean="0">
                <a:latin typeface="Times New Roman" panose="02020603050405020304" pitchFamily="18" charset="0"/>
                <a:cs typeface="Times New Roman" panose="02020603050405020304" pitchFamily="18" charset="0"/>
              </a:rPr>
              <a:t>(</a:t>
            </a:r>
            <a:r>
              <a:rPr lang="tr-TR" sz="1400" dirty="0" err="1" smtClean="0">
                <a:latin typeface="Times New Roman" panose="02020603050405020304" pitchFamily="18" charset="0"/>
                <a:cs typeface="Times New Roman" panose="02020603050405020304" pitchFamily="18" charset="0"/>
              </a:rPr>
              <a:t>word</a:t>
            </a:r>
            <a:r>
              <a:rPr lang="tr-TR" sz="1400" dirty="0" smtClean="0">
                <a:latin typeface="Times New Roman" panose="02020603050405020304" pitchFamily="18" charset="0"/>
                <a:cs typeface="Times New Roman" panose="02020603050405020304" pitchFamily="18" charset="0"/>
              </a:rPr>
              <a:t> ve </a:t>
            </a:r>
            <a:r>
              <a:rPr lang="tr-TR" sz="1400" dirty="0" err="1" smtClean="0">
                <a:latin typeface="Times New Roman" panose="02020603050405020304" pitchFamily="18" charset="0"/>
                <a:cs typeface="Times New Roman" panose="02020603050405020304" pitchFamily="18" charset="0"/>
              </a:rPr>
              <a:t>pdf</a:t>
            </a:r>
            <a:r>
              <a:rPr lang="tr-TR" sz="1400" dirty="0" smtClean="0">
                <a:latin typeface="Times New Roman" panose="02020603050405020304" pitchFamily="18" charset="0"/>
                <a:cs typeface="Times New Roman" panose="02020603050405020304" pitchFamily="18" charset="0"/>
              </a:rPr>
              <a:t> formatında)</a:t>
            </a:r>
            <a:endParaRPr lang="tr-TR" sz="1400" dirty="0">
              <a:latin typeface="Times New Roman" panose="02020603050405020304" pitchFamily="18" charset="0"/>
              <a:cs typeface="Times New Roman" panose="02020603050405020304" pitchFamily="18" charset="0"/>
            </a:endParaRPr>
          </a:p>
          <a:p>
            <a:pPr marL="0" indent="0">
              <a:buNone/>
            </a:pPr>
            <a:r>
              <a:rPr lang="tr-TR" sz="1400" dirty="0">
                <a:latin typeface="Times New Roman" panose="02020603050405020304" pitchFamily="18" charset="0"/>
                <a:cs typeface="Times New Roman" panose="02020603050405020304" pitchFamily="18" charset="0"/>
              </a:rPr>
              <a:t>Yukarıda belirtilen tüm formlar öğrenci tarafından </a:t>
            </a:r>
            <a:r>
              <a:rPr lang="tr-TR" sz="1400" dirty="0">
                <a:solidFill>
                  <a:srgbClr val="FF0000"/>
                </a:solidFill>
                <a:latin typeface="Times New Roman" panose="02020603050405020304" pitchFamily="18" charset="0"/>
                <a:cs typeface="Times New Roman" panose="02020603050405020304" pitchFamily="18" charset="0"/>
              </a:rPr>
              <a:t>Enstitüye elden teslim edilecektir.</a:t>
            </a:r>
          </a:p>
          <a:p>
            <a:pPr marL="0" indent="0">
              <a:buNone/>
            </a:pPr>
            <a:endParaRPr lang="tr-TR" dirty="0"/>
          </a:p>
        </p:txBody>
      </p:sp>
      <p:sp>
        <p:nvSpPr>
          <p:cNvPr id="9" name="Metin Yer Tutucusu 8">
            <a:extLst>
              <a:ext uri="{FF2B5EF4-FFF2-40B4-BE49-F238E27FC236}">
                <a16:creationId xmlns="" xmlns:a16="http://schemas.microsoft.com/office/drawing/2014/main" id="{D12D513A-85F0-4927-A137-8C198682AE55}"/>
              </a:ext>
            </a:extLst>
          </p:cNvPr>
          <p:cNvSpPr>
            <a:spLocks noGrp="1"/>
          </p:cNvSpPr>
          <p:nvPr>
            <p:ph type="body" sz="quarter" idx="3"/>
          </p:nvPr>
        </p:nvSpPr>
        <p:spPr/>
        <p:txBody>
          <a:bodyPr>
            <a:normAutofit/>
          </a:bodyPr>
          <a:lstStyle/>
          <a:p>
            <a:r>
              <a:rPr lang="tr-TR" sz="14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DOKTORA MEZUNİYET İÇİN EDİLMESİ GEREKEN FORMLAR</a:t>
            </a:r>
          </a:p>
        </p:txBody>
      </p:sp>
      <p:sp>
        <p:nvSpPr>
          <p:cNvPr id="10" name="İçerik Yer Tutucusu 9">
            <a:extLst>
              <a:ext uri="{FF2B5EF4-FFF2-40B4-BE49-F238E27FC236}">
                <a16:creationId xmlns="" xmlns:a16="http://schemas.microsoft.com/office/drawing/2014/main" id="{A7A00E8E-94F9-4AD1-85EA-354840B7EC62}"/>
              </a:ext>
            </a:extLst>
          </p:cNvPr>
          <p:cNvSpPr>
            <a:spLocks noGrp="1"/>
          </p:cNvSpPr>
          <p:nvPr>
            <p:ph sz="quarter" idx="4"/>
          </p:nvPr>
        </p:nvSpPr>
        <p:spPr/>
        <p:style>
          <a:lnRef idx="2">
            <a:schemeClr val="accent3"/>
          </a:lnRef>
          <a:fillRef idx="1">
            <a:schemeClr val="lt1"/>
          </a:fillRef>
          <a:effectRef idx="0">
            <a:schemeClr val="accent3"/>
          </a:effectRef>
          <a:fontRef idx="minor">
            <a:schemeClr val="dk1"/>
          </a:fontRef>
        </p:style>
        <p:txBody>
          <a:bodyPr>
            <a:normAutofit/>
          </a:bodyPr>
          <a:lstStyle/>
          <a:p>
            <a:pPr>
              <a:buClr>
                <a:srgbClr val="C00000"/>
              </a:buClr>
              <a:buFont typeface="Wingdings" panose="05000000000000000000" pitchFamily="2" charset="2"/>
              <a:buChar char="Ø"/>
            </a:pPr>
            <a:r>
              <a:rPr lang="tr-TR" sz="1400" dirty="0">
                <a:latin typeface="Times New Roman" panose="02020603050405020304" pitchFamily="18" charset="0"/>
                <a:cs typeface="Times New Roman" panose="02020603050405020304" pitchFamily="18" charset="0"/>
              </a:rPr>
              <a:t>1 Adet Ciltlenmiş Tez</a:t>
            </a:r>
          </a:p>
          <a:p>
            <a:pPr>
              <a:buClr>
                <a:srgbClr val="C00000"/>
              </a:buClr>
              <a:buFont typeface="Wingdings" panose="05000000000000000000" pitchFamily="2" charset="2"/>
              <a:buChar char="Ø"/>
            </a:pPr>
            <a:r>
              <a:rPr lang="tr-TR" sz="1400" dirty="0">
                <a:solidFill>
                  <a:srgbClr val="00B0F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Tez Veri Giriş Formu</a:t>
            </a:r>
            <a:endParaRPr lang="tr-TR" sz="14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1400" dirty="0">
                <a:solidFill>
                  <a:srgbClr val="00B0F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OF_14_Savunma Sonrası Jüri Üyelerine Tez Teslim Beyan Formu</a:t>
            </a:r>
            <a:endParaRPr lang="tr-TR" sz="14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1400" dirty="0">
                <a:latin typeface="Times New Roman" panose="02020603050405020304" pitchFamily="18" charset="0"/>
                <a:cs typeface="Times New Roman" panose="02020603050405020304" pitchFamily="18" charset="0"/>
              </a:rPr>
              <a:t> </a:t>
            </a:r>
            <a:r>
              <a:rPr lang="tr-TR" sz="1400" dirty="0" smtClean="0">
                <a:latin typeface="Times New Roman" panose="02020603050405020304" pitchFamily="18" charset="0"/>
                <a:cs typeface="Times New Roman" panose="02020603050405020304" pitchFamily="18" charset="0"/>
              </a:rPr>
              <a:t>2 </a:t>
            </a:r>
            <a:r>
              <a:rPr lang="tr-TR" sz="1400" dirty="0">
                <a:latin typeface="Times New Roman" panose="02020603050405020304" pitchFamily="18" charset="0"/>
                <a:cs typeface="Times New Roman" panose="02020603050405020304" pitchFamily="18" charset="0"/>
              </a:rPr>
              <a:t>Adet CD (</a:t>
            </a:r>
            <a:r>
              <a:rPr lang="tr-TR" sz="1400" dirty="0" err="1">
                <a:latin typeface="Times New Roman" panose="02020603050405020304" pitchFamily="18" charset="0"/>
                <a:cs typeface="Times New Roman" panose="02020603050405020304" pitchFamily="18" charset="0"/>
              </a:rPr>
              <a:t>word</a:t>
            </a:r>
            <a:r>
              <a:rPr lang="tr-TR" sz="1400" dirty="0">
                <a:latin typeface="Times New Roman" panose="02020603050405020304" pitchFamily="18" charset="0"/>
                <a:cs typeface="Times New Roman" panose="02020603050405020304" pitchFamily="18" charset="0"/>
              </a:rPr>
              <a:t> ve </a:t>
            </a:r>
            <a:r>
              <a:rPr lang="tr-TR" sz="1400" dirty="0" err="1">
                <a:latin typeface="Times New Roman" panose="02020603050405020304" pitchFamily="18" charset="0"/>
                <a:cs typeface="Times New Roman" panose="02020603050405020304" pitchFamily="18" charset="0"/>
              </a:rPr>
              <a:t>pdf</a:t>
            </a:r>
            <a:r>
              <a:rPr lang="tr-TR" sz="1400" dirty="0">
                <a:latin typeface="Times New Roman" panose="02020603050405020304" pitchFamily="18" charset="0"/>
                <a:cs typeface="Times New Roman" panose="02020603050405020304" pitchFamily="18" charset="0"/>
              </a:rPr>
              <a:t> formatında)</a:t>
            </a:r>
          </a:p>
          <a:p>
            <a:pPr marL="0" indent="0">
              <a:buNone/>
            </a:pPr>
            <a:r>
              <a:rPr lang="tr-TR" sz="1400" dirty="0" smtClean="0">
                <a:latin typeface="Times New Roman" panose="02020603050405020304" pitchFamily="18" charset="0"/>
                <a:cs typeface="Times New Roman" panose="02020603050405020304" pitchFamily="18" charset="0"/>
              </a:rPr>
              <a:t>Yukarıda </a:t>
            </a:r>
            <a:r>
              <a:rPr lang="tr-TR" sz="1400" dirty="0">
                <a:latin typeface="Times New Roman" panose="02020603050405020304" pitchFamily="18" charset="0"/>
                <a:cs typeface="Times New Roman" panose="02020603050405020304" pitchFamily="18" charset="0"/>
              </a:rPr>
              <a:t>belirtilen tüm formlar öğrenci tarafından </a:t>
            </a:r>
            <a:r>
              <a:rPr lang="tr-TR" sz="1400" dirty="0">
                <a:solidFill>
                  <a:srgbClr val="FF0000"/>
                </a:solidFill>
                <a:latin typeface="Times New Roman" panose="02020603050405020304" pitchFamily="18" charset="0"/>
                <a:cs typeface="Times New Roman" panose="02020603050405020304" pitchFamily="18" charset="0"/>
              </a:rPr>
              <a:t>Enstitüye elden teslim edilecektir.</a:t>
            </a:r>
          </a:p>
          <a:p>
            <a:endParaRPr lang="tr-TR" dirty="0"/>
          </a:p>
        </p:txBody>
      </p:sp>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1508322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Yer Tutucusu 7">
            <a:extLst>
              <a:ext uri="{FF2B5EF4-FFF2-40B4-BE49-F238E27FC236}">
                <a16:creationId xmlns="" xmlns:a16="http://schemas.microsoft.com/office/drawing/2014/main" id="{7DCD773F-B620-4969-884D-6338C23B2945}"/>
              </a:ext>
            </a:extLst>
          </p:cNvPr>
          <p:cNvSpPr>
            <a:spLocks noGrp="1"/>
          </p:cNvSpPr>
          <p:nvPr>
            <p:ph type="body" idx="1"/>
          </p:nvPr>
        </p:nvSpPr>
        <p:spPr/>
        <p:txBody>
          <a:bodyPr/>
          <a:lstStyle/>
          <a:p>
            <a:r>
              <a:rPr lang="tr-TR" sz="1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DOKTORA SSS</a:t>
            </a:r>
          </a:p>
        </p:txBody>
      </p:sp>
      <p:sp>
        <p:nvSpPr>
          <p:cNvPr id="11" name="Metin Yer Tutucusu 10">
            <a:extLst>
              <a:ext uri="{FF2B5EF4-FFF2-40B4-BE49-F238E27FC236}">
                <a16:creationId xmlns="" xmlns:a16="http://schemas.microsoft.com/office/drawing/2014/main" id="{68650165-A9A7-4FE9-9A1E-A09AEFD3A39B}"/>
              </a:ext>
            </a:extLst>
          </p:cNvPr>
          <p:cNvSpPr>
            <a:spLocks noGrp="1"/>
          </p:cNvSpPr>
          <p:nvPr>
            <p:ph type="body" sz="half" idx="15"/>
          </p:nvPr>
        </p:nvSpPr>
        <p:spPr/>
        <p:style>
          <a:lnRef idx="2">
            <a:schemeClr val="accent3"/>
          </a:lnRef>
          <a:fillRef idx="1">
            <a:schemeClr val="lt1"/>
          </a:fillRef>
          <a:effectRef idx="0">
            <a:schemeClr val="accent3"/>
          </a:effectRef>
          <a:fontRef idx="minor">
            <a:schemeClr val="dk1"/>
          </a:fontRef>
        </p:style>
        <p:txBody>
          <a:bodyPr/>
          <a:lstStyle/>
          <a:p>
            <a:pPr marL="285750" indent="-285750">
              <a:buFont typeface="Wingdings" panose="05000000000000000000" pitchFamily="2" charset="2"/>
              <a:buChar char="Ø"/>
            </a:pPr>
            <a:r>
              <a:rPr lang="tr-TR" cap="none" dirty="0">
                <a:latin typeface="Times New Roman" panose="02020603050405020304" pitchFamily="18" charset="0"/>
                <a:cs typeface="Times New Roman" panose="02020603050405020304" pitchFamily="18" charset="0"/>
              </a:rPr>
              <a:t>Doktora Eğitimi İle İlgili Sıkça Sorulan Sorulara </a:t>
            </a:r>
            <a:r>
              <a:rPr lang="tr-TR" cap="none" dirty="0">
                <a:solidFill>
                  <a:srgbClr val="00B0F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tıklayınız</a:t>
            </a:r>
            <a:endParaRPr lang="tr-TR" cap="none" dirty="0">
              <a:solidFill>
                <a:srgbClr val="00B0F0"/>
              </a:solidFill>
              <a:latin typeface="Times New Roman" panose="02020603050405020304" pitchFamily="18" charset="0"/>
              <a:cs typeface="Times New Roman" panose="02020603050405020304" pitchFamily="18" charset="0"/>
            </a:endParaRPr>
          </a:p>
        </p:txBody>
      </p:sp>
      <p:sp>
        <p:nvSpPr>
          <p:cNvPr id="9" name="Metin Yer Tutucusu 8">
            <a:extLst>
              <a:ext uri="{FF2B5EF4-FFF2-40B4-BE49-F238E27FC236}">
                <a16:creationId xmlns="" xmlns:a16="http://schemas.microsoft.com/office/drawing/2014/main" id="{3BCB5B72-5FF6-48BD-A84B-C97938F374D9}"/>
              </a:ext>
            </a:extLst>
          </p:cNvPr>
          <p:cNvSpPr>
            <a:spLocks noGrp="1"/>
          </p:cNvSpPr>
          <p:nvPr>
            <p:ph type="body" sz="quarter" idx="3"/>
          </p:nvPr>
        </p:nvSpPr>
        <p:spPr/>
        <p:txBody>
          <a:bodyPr/>
          <a:lstStyle/>
          <a:p>
            <a:r>
              <a:rPr lang="tr-TR" sz="1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TEZLİ YL SSS</a:t>
            </a:r>
          </a:p>
        </p:txBody>
      </p:sp>
      <p:sp>
        <p:nvSpPr>
          <p:cNvPr id="12" name="Metin Yer Tutucusu 11">
            <a:extLst>
              <a:ext uri="{FF2B5EF4-FFF2-40B4-BE49-F238E27FC236}">
                <a16:creationId xmlns="" xmlns:a16="http://schemas.microsoft.com/office/drawing/2014/main" id="{1FBC6E9C-41D7-4BE0-BC98-A2B81B76AD5B}"/>
              </a:ext>
            </a:extLst>
          </p:cNvPr>
          <p:cNvSpPr>
            <a:spLocks noGrp="1"/>
          </p:cNvSpPr>
          <p:nvPr>
            <p:ph type="body" sz="half" idx="16"/>
          </p:nvPr>
        </p:nvSpPr>
        <p:spPr/>
        <p:style>
          <a:lnRef idx="2">
            <a:schemeClr val="accent3"/>
          </a:lnRef>
          <a:fillRef idx="1">
            <a:schemeClr val="lt1"/>
          </a:fillRef>
          <a:effectRef idx="0">
            <a:schemeClr val="accent3"/>
          </a:effectRef>
          <a:fontRef idx="minor">
            <a:schemeClr val="dk1"/>
          </a:fontRef>
        </p:style>
        <p:txBody>
          <a:bodyPr/>
          <a:lstStyle/>
          <a:p>
            <a:pPr marL="285750" indent="-285750">
              <a:buFont typeface="Wingdings" panose="05000000000000000000" pitchFamily="2" charset="2"/>
              <a:buChar char="Ø"/>
            </a:pPr>
            <a:r>
              <a:rPr lang="tr-TR" cap="none" dirty="0">
                <a:latin typeface="Times New Roman" panose="02020603050405020304" pitchFamily="18" charset="0"/>
                <a:cs typeface="Times New Roman" panose="02020603050405020304" pitchFamily="18" charset="0"/>
              </a:rPr>
              <a:t>Tezli Yüksek Lisans Eğitimi İle İlgili Sıkça Sorulan Sorulara </a:t>
            </a:r>
            <a:r>
              <a:rPr lang="tr-TR" cap="none" dirty="0">
                <a:solidFill>
                  <a:srgbClr val="00B0F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tıklayınız</a:t>
            </a:r>
            <a:endParaRPr lang="tr-TR" cap="none" dirty="0">
              <a:solidFill>
                <a:srgbClr val="00B0F0"/>
              </a:solidFill>
              <a:latin typeface="Times New Roman" panose="02020603050405020304" pitchFamily="18" charset="0"/>
              <a:cs typeface="Times New Roman" panose="02020603050405020304" pitchFamily="18" charset="0"/>
            </a:endParaRPr>
          </a:p>
          <a:p>
            <a:endParaRPr lang="tr-TR" dirty="0"/>
          </a:p>
        </p:txBody>
      </p:sp>
      <p:sp>
        <p:nvSpPr>
          <p:cNvPr id="10" name="Metin Yer Tutucusu 9">
            <a:extLst>
              <a:ext uri="{FF2B5EF4-FFF2-40B4-BE49-F238E27FC236}">
                <a16:creationId xmlns="" xmlns:a16="http://schemas.microsoft.com/office/drawing/2014/main" id="{8A1C5252-F0A2-4A8E-8300-C7E20D64B0A5}"/>
              </a:ext>
            </a:extLst>
          </p:cNvPr>
          <p:cNvSpPr>
            <a:spLocks noGrp="1"/>
          </p:cNvSpPr>
          <p:nvPr>
            <p:ph type="body" sz="quarter" idx="13"/>
          </p:nvPr>
        </p:nvSpPr>
        <p:spPr/>
        <p:txBody>
          <a:bodyPr/>
          <a:lstStyle/>
          <a:p>
            <a:r>
              <a:rPr lang="tr-TR" sz="1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TEZSİZ YL SSS</a:t>
            </a:r>
          </a:p>
        </p:txBody>
      </p:sp>
      <p:sp>
        <p:nvSpPr>
          <p:cNvPr id="13" name="Metin Yer Tutucusu 12">
            <a:extLst>
              <a:ext uri="{FF2B5EF4-FFF2-40B4-BE49-F238E27FC236}">
                <a16:creationId xmlns="" xmlns:a16="http://schemas.microsoft.com/office/drawing/2014/main" id="{118E01C9-1EDF-4847-BE54-03CC232AB294}"/>
              </a:ext>
            </a:extLst>
          </p:cNvPr>
          <p:cNvSpPr>
            <a:spLocks noGrp="1"/>
          </p:cNvSpPr>
          <p:nvPr>
            <p:ph type="body" sz="half" idx="17"/>
          </p:nvPr>
        </p:nvSpPr>
        <p:spPr/>
        <p:style>
          <a:lnRef idx="2">
            <a:schemeClr val="accent3"/>
          </a:lnRef>
          <a:fillRef idx="1">
            <a:schemeClr val="lt1"/>
          </a:fillRef>
          <a:effectRef idx="0">
            <a:schemeClr val="accent3"/>
          </a:effectRef>
          <a:fontRef idx="minor">
            <a:schemeClr val="dk1"/>
          </a:fontRef>
        </p:style>
        <p:txBody>
          <a:bodyPr/>
          <a:lstStyle/>
          <a:p>
            <a:pPr marL="285750" indent="-285750">
              <a:buFont typeface="Wingdings" panose="05000000000000000000" pitchFamily="2" charset="2"/>
              <a:buChar char="Ø"/>
            </a:pPr>
            <a:r>
              <a:rPr lang="tr-TR" cap="none" dirty="0">
                <a:latin typeface="Times New Roman" panose="02020603050405020304" pitchFamily="18" charset="0"/>
                <a:cs typeface="Times New Roman" panose="02020603050405020304" pitchFamily="18" charset="0"/>
              </a:rPr>
              <a:t>Tezsiz Yüksek Lisans İle İlgili Sıkça Sorulan Sorulara </a:t>
            </a:r>
            <a:r>
              <a:rPr lang="tr-TR" cap="none" dirty="0">
                <a:solidFill>
                  <a:srgbClr val="00B0F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tıklayınız</a:t>
            </a:r>
            <a:endParaRPr lang="tr-TR" cap="none" dirty="0">
              <a:solidFill>
                <a:srgbClr val="00B0F0"/>
              </a:solidFill>
              <a:latin typeface="Times New Roman" panose="02020603050405020304" pitchFamily="18" charset="0"/>
              <a:cs typeface="Times New Roman" panose="02020603050405020304" pitchFamily="18" charset="0"/>
            </a:endParaRPr>
          </a:p>
          <a:p>
            <a:endParaRPr lang="tr-TR" dirty="0"/>
          </a:p>
        </p:txBody>
      </p:sp>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3646952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çerik Yer Tutucusu 14">
            <a:extLst>
              <a:ext uri="{FF2B5EF4-FFF2-40B4-BE49-F238E27FC236}">
                <a16:creationId xmlns="" xmlns:a16="http://schemas.microsoft.com/office/drawing/2014/main" id="{6461C97C-4D1E-42D6-BB1C-830CD92FC267}"/>
              </a:ext>
            </a:extLst>
          </p:cNvPr>
          <p:cNvSpPr>
            <a:spLocks noGrp="1"/>
          </p:cNvSpPr>
          <p:nvPr>
            <p:ph idx="1"/>
          </p:nvPr>
        </p:nvSpPr>
        <p:spPr>
          <a:ln>
            <a:solidFill>
              <a:schemeClr val="accent1">
                <a:lumMod val="20000"/>
                <a:lumOff val="80000"/>
              </a:schemeClr>
            </a:solidFill>
          </a:ln>
        </p:spPr>
        <p:txBody>
          <a:bodyPr/>
          <a:lstStyle/>
          <a:p>
            <a:pPr marL="0" indent="0">
              <a:buNone/>
            </a:pPr>
            <a:r>
              <a:rPr lang="tr-TR"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EĞİTİM-ÖĞRETİM MEVZUATI</a:t>
            </a:r>
          </a:p>
          <a:p>
            <a:pPr>
              <a:buClr>
                <a:srgbClr val="C00000"/>
              </a:buClr>
              <a:buFont typeface="Wingdings" panose="05000000000000000000" pitchFamily="2" charset="2"/>
              <a:buChar char="Ø"/>
            </a:pPr>
            <a:r>
              <a:rPr lang="tr-TR" dirty="0">
                <a:solidFill>
                  <a:srgbClr val="6EAC1C"/>
                </a:solidFill>
                <a:hlinkClick r:id="rId2">
                  <a:extLst>
                    <a:ext uri="{A12FA001-AC4F-418D-AE19-62706E023703}">
                      <ahyp:hlinkClr xmlns:ahyp="http://schemas.microsoft.com/office/drawing/2018/hyperlinkcolor" xmlns="" val="tx"/>
                    </a:ext>
                  </a:extLst>
                </a:hlinkClick>
              </a:rPr>
              <a:t> </a:t>
            </a:r>
            <a:r>
              <a:rPr lang="tr-TR" sz="1600" dirty="0">
                <a:solidFill>
                  <a:srgbClr val="00B0F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Lisansüstü Eğitim-Öğretim Yönetmeliği</a:t>
            </a:r>
            <a:endParaRPr lang="tr-TR" sz="16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1600" dirty="0">
                <a:solidFill>
                  <a:srgbClr val="00B0F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Üniversitemiz Lisansüstü Eğitim-Öğretim Yönetmeliği</a:t>
            </a:r>
            <a:endParaRPr lang="tr-TR" sz="1600" dirty="0">
              <a:solidFill>
                <a:srgbClr val="00B0F0"/>
              </a:solidFill>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sz="1600" dirty="0">
                <a:solidFill>
                  <a:srgbClr val="00B0F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Lisansüstü Eğitim-Öğretim Uygulama Esasları</a:t>
            </a:r>
            <a:endParaRPr lang="tr-TR" sz="1600" dirty="0">
              <a:solidFill>
                <a:srgbClr val="00B0F0"/>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2114228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a:extLst>
              <a:ext uri="{FF2B5EF4-FFF2-40B4-BE49-F238E27FC236}">
                <a16:creationId xmlns="" xmlns:a16="http://schemas.microsoft.com/office/drawing/2014/main" id="{8BBCCB9F-2410-4021-AECA-DC513E70179F}"/>
              </a:ext>
            </a:extLst>
          </p:cNvPr>
          <p:cNvGrpSpPr/>
          <p:nvPr/>
        </p:nvGrpSpPr>
        <p:grpSpPr>
          <a:xfrm>
            <a:off x="1074896" y="1827114"/>
            <a:ext cx="10053496" cy="4349848"/>
            <a:chOff x="1074896" y="1827114"/>
            <a:chExt cx="10053496" cy="4349848"/>
          </a:xfrm>
        </p:grpSpPr>
        <p:sp>
          <p:nvSpPr>
            <p:cNvPr id="20" name="Dikdörtgen: Köşeleri Yuvarlatılmış 19">
              <a:extLst>
                <a:ext uri="{FF2B5EF4-FFF2-40B4-BE49-F238E27FC236}">
                  <a16:creationId xmlns="" xmlns:a16="http://schemas.microsoft.com/office/drawing/2014/main" id="{04302F6A-2496-4BE6-9354-2EBC4660C2CA}"/>
                </a:ext>
              </a:extLst>
            </p:cNvPr>
            <p:cNvSpPr/>
            <p:nvPr/>
          </p:nvSpPr>
          <p:spPr>
            <a:xfrm>
              <a:off x="5676633" y="1827114"/>
              <a:ext cx="1677464" cy="1065189"/>
            </a:xfrm>
            <a:prstGeom prst="roundRect">
              <a:avLst>
                <a:gd name="adj" fmla="val 10000"/>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alpha val="80000"/>
                <a:hueOff val="0"/>
                <a:satOff val="0"/>
                <a:lumOff val="0"/>
                <a:alphaOff val="0"/>
              </a:schemeClr>
            </a:fillRef>
            <a:effectRef idx="0">
              <a:schemeClr val="accent6">
                <a:alpha val="80000"/>
                <a:hueOff val="0"/>
                <a:satOff val="0"/>
                <a:lumOff val="0"/>
                <a:alphaOff val="0"/>
              </a:schemeClr>
            </a:effectRef>
            <a:fontRef idx="minor">
              <a:schemeClr val="lt1"/>
            </a:fontRef>
          </p:style>
          <p:txBody>
            <a:bodyPr/>
            <a:lstStyle/>
            <a:p>
              <a:endParaRPr lang="tr-TR" dirty="0"/>
            </a:p>
          </p:txBody>
        </p:sp>
        <p:sp>
          <p:nvSpPr>
            <p:cNvPr id="21" name="Serbest Form: Şekil 20">
              <a:extLst>
                <a:ext uri="{FF2B5EF4-FFF2-40B4-BE49-F238E27FC236}">
                  <a16:creationId xmlns="" xmlns:a16="http://schemas.microsoft.com/office/drawing/2014/main" id="{397D13E3-1F59-4891-A417-E29E61252D0A}"/>
                </a:ext>
              </a:extLst>
            </p:cNvPr>
            <p:cNvSpPr/>
            <p:nvPr/>
          </p:nvSpPr>
          <p:spPr>
            <a:xfrm>
              <a:off x="5863018" y="2004179"/>
              <a:ext cx="1677464" cy="1065189"/>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scene3d>
              <a:camera prst="orthographicFront"/>
              <a:lightRig rig="chilly" dir="t"/>
            </a:scene3d>
            <a:sp3d z="12700" extrusionH="1700" prstMaterial="dkEdge">
              <a:bevelT w="25400" h="6350" prst="softRound"/>
              <a:bevelB w="0" h="0" prst="convex"/>
            </a:sp3d>
          </p:spPr>
          <p:style>
            <a:lnRef idx="1">
              <a:schemeClr val="accent6">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Prof</a:t>
              </a:r>
              <a:r>
                <a:rPr lang="tr-TR" sz="1200" kern="1200" dirty="0" smtClean="0">
                  <a:latin typeface="Times New Roman" panose="02020603050405020304" pitchFamily="18" charset="0"/>
                  <a:cs typeface="Times New Roman" panose="02020603050405020304" pitchFamily="18" charset="0"/>
                </a:rPr>
                <a:t>. Dr</a:t>
              </a:r>
              <a:r>
                <a:rPr lang="tr-TR" sz="1200" kern="1200" dirty="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Adnan KÜÇÜKOĞLU</a:t>
              </a:r>
              <a:endParaRPr lang="tr-TR"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(Enstitü Müdürü)</a:t>
              </a:r>
            </a:p>
          </p:txBody>
        </p:sp>
        <p:sp>
          <p:nvSpPr>
            <p:cNvPr id="22" name="Dikdörtgen: Köşeleri Yuvarlatılmış 21">
              <a:extLst>
                <a:ext uri="{FF2B5EF4-FFF2-40B4-BE49-F238E27FC236}">
                  <a16:creationId xmlns="" xmlns:a16="http://schemas.microsoft.com/office/drawing/2014/main" id="{35508E90-9117-4F47-B5D0-E4FB2B3D0D4B}"/>
                </a:ext>
              </a:extLst>
            </p:cNvPr>
            <p:cNvSpPr/>
            <p:nvPr/>
          </p:nvSpPr>
          <p:spPr>
            <a:xfrm>
              <a:off x="2088724" y="3380166"/>
              <a:ext cx="1677464" cy="1065189"/>
            </a:xfrm>
            <a:prstGeom prst="roundRect">
              <a:avLst>
                <a:gd name="adj" fmla="val 10000"/>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alpha val="70000"/>
                <a:hueOff val="0"/>
                <a:satOff val="0"/>
                <a:lumOff val="0"/>
                <a:alphaOff val="0"/>
              </a:schemeClr>
            </a:fillRef>
            <a:effectRef idx="0">
              <a:schemeClr val="accent6">
                <a:alpha val="70000"/>
                <a:hueOff val="0"/>
                <a:satOff val="0"/>
                <a:lumOff val="0"/>
                <a:alphaOff val="0"/>
              </a:schemeClr>
            </a:effectRef>
            <a:fontRef idx="minor">
              <a:schemeClr val="lt1"/>
            </a:fontRef>
          </p:style>
          <p:txBody>
            <a:bodyPr/>
            <a:lstStyle/>
            <a:p>
              <a:endParaRPr lang="tr-TR" dirty="0"/>
            </a:p>
          </p:txBody>
        </p:sp>
        <p:sp>
          <p:nvSpPr>
            <p:cNvPr id="23" name="Serbest Form: Şekil 22">
              <a:extLst>
                <a:ext uri="{FF2B5EF4-FFF2-40B4-BE49-F238E27FC236}">
                  <a16:creationId xmlns="" xmlns:a16="http://schemas.microsoft.com/office/drawing/2014/main" id="{890F2624-C316-4875-BECB-BB729A11D7F7}"/>
                </a:ext>
              </a:extLst>
            </p:cNvPr>
            <p:cNvSpPr/>
            <p:nvPr/>
          </p:nvSpPr>
          <p:spPr>
            <a:xfrm>
              <a:off x="2275109" y="3557231"/>
              <a:ext cx="1677464" cy="1065189"/>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scene3d>
              <a:camera prst="orthographicFront"/>
              <a:lightRig rig="chilly" dir="t"/>
            </a:scene3d>
            <a:sp3d z="12700" extrusionH="1700" prstMaterial="dkEdge">
              <a:bevelT w="25400" h="6350" prst="softRound"/>
              <a:bevelB w="0" h="0" prst="convex"/>
            </a:sp3d>
          </p:spPr>
          <p:style>
            <a:lnRef idx="1">
              <a:schemeClr val="accent6">
                <a:tint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Prof</a:t>
              </a:r>
              <a:r>
                <a:rPr lang="tr-TR" sz="1200" kern="1200" dirty="0" smtClean="0">
                  <a:latin typeface="Times New Roman" panose="02020603050405020304" pitchFamily="18" charset="0"/>
                  <a:cs typeface="Times New Roman" panose="02020603050405020304" pitchFamily="18" charset="0"/>
                </a:rPr>
                <a:t>. Dr</a:t>
              </a:r>
              <a:r>
                <a:rPr lang="tr-TR" sz="1200" kern="1200" dirty="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Refik DİLBER</a:t>
              </a:r>
              <a:endParaRPr lang="tr-TR"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(Müdür </a:t>
              </a:r>
              <a:r>
                <a:rPr lang="tr-TR" sz="1200" b="1"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Yrd</a:t>
              </a:r>
              <a:r>
                <a:rPr lang="tr-TR" sz="1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24" name="Dikdörtgen: Köşeleri Yuvarlatılmış 23">
              <a:extLst>
                <a:ext uri="{FF2B5EF4-FFF2-40B4-BE49-F238E27FC236}">
                  <a16:creationId xmlns="" xmlns:a16="http://schemas.microsoft.com/office/drawing/2014/main" id="{F54A5345-D5FD-4F8E-973D-10572EA4707F}"/>
                </a:ext>
              </a:extLst>
            </p:cNvPr>
            <p:cNvSpPr/>
            <p:nvPr/>
          </p:nvSpPr>
          <p:spPr>
            <a:xfrm>
              <a:off x="1074896" y="4934707"/>
              <a:ext cx="1677464" cy="1065189"/>
            </a:xfrm>
            <a:prstGeom prst="roundRect">
              <a:avLst>
                <a:gd name="adj" fmla="val 10000"/>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lt1"/>
            </a:fontRef>
          </p:style>
        </p:sp>
        <p:sp>
          <p:nvSpPr>
            <p:cNvPr id="25" name="Serbest Form: Şekil 24">
              <a:extLst>
                <a:ext uri="{FF2B5EF4-FFF2-40B4-BE49-F238E27FC236}">
                  <a16:creationId xmlns="" xmlns:a16="http://schemas.microsoft.com/office/drawing/2014/main" id="{820F64DF-C0F1-4358-B0F0-0E224FC04FFC}"/>
                </a:ext>
              </a:extLst>
            </p:cNvPr>
            <p:cNvSpPr/>
            <p:nvPr/>
          </p:nvSpPr>
          <p:spPr>
            <a:xfrm>
              <a:off x="1261281" y="5111773"/>
              <a:ext cx="1677464" cy="1065189"/>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scene3d>
              <a:camera prst="orthographicFront"/>
              <a:lightRig rig="chilly" dir="t"/>
            </a:scene3d>
            <a:sp3d z="12700" extrusionH="1700" prstMaterial="dkEdge">
              <a:bevelT w="25400" h="6350" prst="softRound"/>
              <a:bevelB w="0" h="0" prst="convex"/>
            </a:sp3d>
          </p:spPr>
          <p:style>
            <a:lnRef idx="1">
              <a:schemeClr val="accent6">
                <a:tint val="7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dirty="0" smtClean="0">
                  <a:latin typeface="Times New Roman" panose="02020603050405020304" pitchFamily="18" charset="0"/>
                  <a:cs typeface="Times New Roman" panose="02020603050405020304" pitchFamily="18" charset="0"/>
                </a:rPr>
                <a:t>Mahmut ADIGÜZEL</a:t>
              </a:r>
              <a:endParaRPr lang="tr-TR" sz="1200" kern="1200" dirty="0" smtClean="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dirty="0" smtClean="0">
                  <a:latin typeface="Times New Roman" panose="02020603050405020304" pitchFamily="18" charset="0"/>
                  <a:cs typeface="Times New Roman" panose="02020603050405020304" pitchFamily="18" charset="0"/>
                </a:rPr>
                <a:t>Kübra YILDIRIM</a:t>
              </a:r>
              <a:endParaRPr lang="tr-TR" sz="1200" kern="1200" dirty="0" smtClean="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tr-TR" sz="1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Öğrenci İşleri)</a:t>
              </a:r>
            </a:p>
          </p:txBody>
        </p:sp>
        <p:sp>
          <p:nvSpPr>
            <p:cNvPr id="26" name="Dikdörtgen: Köşeleri Yuvarlatılmış 25">
              <a:extLst>
                <a:ext uri="{FF2B5EF4-FFF2-40B4-BE49-F238E27FC236}">
                  <a16:creationId xmlns="" xmlns:a16="http://schemas.microsoft.com/office/drawing/2014/main" id="{A41B3F52-F21D-4032-9170-74F4C748A768}"/>
                </a:ext>
              </a:extLst>
            </p:cNvPr>
            <p:cNvSpPr/>
            <p:nvPr/>
          </p:nvSpPr>
          <p:spPr>
            <a:xfrm>
              <a:off x="3113841" y="4933218"/>
              <a:ext cx="1677464" cy="1065189"/>
            </a:xfrm>
            <a:prstGeom prst="roundRect">
              <a:avLst>
                <a:gd name="adj" fmla="val 10000"/>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lt1"/>
            </a:fontRef>
          </p:style>
        </p:sp>
        <p:sp>
          <p:nvSpPr>
            <p:cNvPr id="27" name="Serbest Form: Şekil 26">
              <a:extLst>
                <a:ext uri="{FF2B5EF4-FFF2-40B4-BE49-F238E27FC236}">
                  <a16:creationId xmlns="" xmlns:a16="http://schemas.microsoft.com/office/drawing/2014/main" id="{B68BB497-2CC9-4F02-9AF5-23D3403E58CE}"/>
                </a:ext>
              </a:extLst>
            </p:cNvPr>
            <p:cNvSpPr/>
            <p:nvPr/>
          </p:nvSpPr>
          <p:spPr>
            <a:xfrm>
              <a:off x="3300226" y="5110284"/>
              <a:ext cx="1677464" cy="1065189"/>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scene3d>
              <a:camera prst="orthographicFront"/>
              <a:lightRig rig="chilly" dir="t"/>
            </a:scene3d>
            <a:sp3d z="12700" extrusionH="1700" prstMaterial="dkEdge">
              <a:bevelT w="25400" h="6350" prst="softRound"/>
              <a:bevelB w="0" h="0" prst="convex"/>
            </a:sp3d>
          </p:spPr>
          <p:style>
            <a:lnRef idx="1">
              <a:schemeClr val="accent6">
                <a:tint val="7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dirty="0" smtClean="0">
                  <a:latin typeface="Times New Roman" panose="02020603050405020304" pitchFamily="18" charset="0"/>
                  <a:cs typeface="Times New Roman" panose="02020603050405020304" pitchFamily="18" charset="0"/>
                </a:rPr>
                <a:t>Mahmut ADIGÜZEL</a:t>
              </a:r>
            </a:p>
            <a:p>
              <a:pPr marL="0" lvl="0" indent="0" algn="ctr" defTabSz="533400">
                <a:lnSpc>
                  <a:spcPct val="90000"/>
                </a:lnSpc>
                <a:spcBef>
                  <a:spcPct val="0"/>
                </a:spcBef>
                <a:spcAft>
                  <a:spcPct val="35000"/>
                </a:spcAft>
                <a:buNone/>
              </a:pPr>
              <a:r>
                <a:rPr lang="tr-TR" sz="1200" kern="1200" dirty="0" smtClean="0">
                  <a:latin typeface="Times New Roman" panose="02020603050405020304" pitchFamily="18" charset="0"/>
                  <a:cs typeface="Times New Roman" panose="02020603050405020304" pitchFamily="18" charset="0"/>
                </a:rPr>
                <a:t>Demet TOKSOY</a:t>
              </a:r>
              <a:endParaRPr lang="tr-TR"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tr-TR" sz="1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Personel ve Özlük İşleri</a:t>
              </a:r>
              <a:r>
                <a:rPr lang="tr-TR" sz="1200" kern="1200" dirty="0">
                  <a:latin typeface="Times New Roman" panose="02020603050405020304" pitchFamily="18" charset="0"/>
                  <a:cs typeface="Times New Roman" panose="02020603050405020304" pitchFamily="18" charset="0"/>
                </a:rPr>
                <a:t>)</a:t>
              </a:r>
            </a:p>
          </p:txBody>
        </p:sp>
        <p:sp>
          <p:nvSpPr>
            <p:cNvPr id="28" name="Dikdörtgen: Köşeleri Yuvarlatılmış 27">
              <a:extLst>
                <a:ext uri="{FF2B5EF4-FFF2-40B4-BE49-F238E27FC236}">
                  <a16:creationId xmlns="" xmlns:a16="http://schemas.microsoft.com/office/drawing/2014/main" id="{1B864E35-3FE9-4EA3-9FB0-DB7522367C49}"/>
                </a:ext>
              </a:extLst>
            </p:cNvPr>
            <p:cNvSpPr/>
            <p:nvPr/>
          </p:nvSpPr>
          <p:spPr>
            <a:xfrm>
              <a:off x="5870929" y="3267277"/>
              <a:ext cx="1677464" cy="1065189"/>
            </a:xfrm>
            <a:prstGeom prst="roundRect">
              <a:avLst>
                <a:gd name="adj" fmla="val 10000"/>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alpha val="70000"/>
                <a:hueOff val="0"/>
                <a:satOff val="0"/>
                <a:lumOff val="0"/>
                <a:alphaOff val="0"/>
              </a:schemeClr>
            </a:fillRef>
            <a:effectRef idx="0">
              <a:schemeClr val="accent6">
                <a:alpha val="70000"/>
                <a:hueOff val="0"/>
                <a:satOff val="0"/>
                <a:lumOff val="0"/>
                <a:alphaOff val="0"/>
              </a:schemeClr>
            </a:effectRef>
            <a:fontRef idx="minor">
              <a:schemeClr val="lt1"/>
            </a:fontRef>
          </p:style>
        </p:sp>
        <p:sp>
          <p:nvSpPr>
            <p:cNvPr id="29" name="Serbest Form: Şekil 28">
              <a:extLst>
                <a:ext uri="{FF2B5EF4-FFF2-40B4-BE49-F238E27FC236}">
                  <a16:creationId xmlns="" xmlns:a16="http://schemas.microsoft.com/office/drawing/2014/main" id="{49AC9006-DD4D-4C23-8847-1FE834134CB3}"/>
                </a:ext>
              </a:extLst>
            </p:cNvPr>
            <p:cNvSpPr/>
            <p:nvPr/>
          </p:nvSpPr>
          <p:spPr>
            <a:xfrm>
              <a:off x="6057313" y="3444343"/>
              <a:ext cx="1677464" cy="1065189"/>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scene3d>
              <a:camera prst="orthographicFront"/>
              <a:lightRig rig="chilly" dir="t"/>
            </a:scene3d>
            <a:sp3d z="12700" extrusionH="1700" prstMaterial="dkEdge">
              <a:bevelT w="25400" h="6350" prst="softRound"/>
              <a:bevelB w="0" h="0" prst="convex"/>
            </a:sp3d>
          </p:spPr>
          <p:style>
            <a:lnRef idx="1">
              <a:schemeClr val="accent6">
                <a:tint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dirty="0" smtClean="0">
                  <a:latin typeface="Times New Roman" panose="02020603050405020304" pitchFamily="18" charset="0"/>
                  <a:cs typeface="Times New Roman" panose="02020603050405020304" pitchFamily="18" charset="0"/>
                </a:rPr>
                <a:t>İlyas GÜNDAY</a:t>
              </a:r>
              <a:endParaRPr lang="tr-TR"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(Enstitü Sekreteri</a:t>
              </a:r>
              <a:r>
                <a:rPr lang="tr-TR" sz="1200" kern="1200" dirty="0">
                  <a:latin typeface="Times New Roman" panose="02020603050405020304" pitchFamily="18" charset="0"/>
                  <a:cs typeface="Times New Roman" panose="02020603050405020304" pitchFamily="18" charset="0"/>
                </a:rPr>
                <a:t>)</a:t>
              </a:r>
            </a:p>
            <a:p>
              <a:pPr marL="0" lvl="0" indent="0" algn="ctr" defTabSz="533400">
                <a:lnSpc>
                  <a:spcPct val="90000"/>
                </a:lnSpc>
                <a:spcBef>
                  <a:spcPct val="0"/>
                </a:spcBef>
                <a:spcAft>
                  <a:spcPct val="35000"/>
                </a:spcAft>
                <a:buNone/>
              </a:pPr>
              <a:endParaRPr lang="tr-TR" sz="1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 name="Dikdörtgen: Köşeleri Yuvarlatılmış 29">
              <a:extLst>
                <a:ext uri="{FF2B5EF4-FFF2-40B4-BE49-F238E27FC236}">
                  <a16:creationId xmlns="" xmlns:a16="http://schemas.microsoft.com/office/drawing/2014/main" id="{6A271D94-62F8-439B-A453-6A4938E347FB}"/>
                </a:ext>
              </a:extLst>
            </p:cNvPr>
            <p:cNvSpPr/>
            <p:nvPr/>
          </p:nvSpPr>
          <p:spPr>
            <a:xfrm>
              <a:off x="5164075" y="4933218"/>
              <a:ext cx="1677464" cy="1065189"/>
            </a:xfrm>
            <a:prstGeom prst="roundRect">
              <a:avLst>
                <a:gd name="adj" fmla="val 10000"/>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lt1"/>
            </a:fontRef>
          </p:style>
        </p:sp>
        <p:sp>
          <p:nvSpPr>
            <p:cNvPr id="31" name="Serbest Form: Şekil 30">
              <a:extLst>
                <a:ext uri="{FF2B5EF4-FFF2-40B4-BE49-F238E27FC236}">
                  <a16:creationId xmlns="" xmlns:a16="http://schemas.microsoft.com/office/drawing/2014/main" id="{AB567A5D-E1BA-40E6-8429-005FD4DB73D1}"/>
                </a:ext>
              </a:extLst>
            </p:cNvPr>
            <p:cNvSpPr/>
            <p:nvPr/>
          </p:nvSpPr>
          <p:spPr>
            <a:xfrm>
              <a:off x="5350460" y="5110284"/>
              <a:ext cx="1677464" cy="1065189"/>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scene3d>
              <a:camera prst="orthographicFront"/>
              <a:lightRig rig="chilly" dir="t"/>
            </a:scene3d>
            <a:sp3d z="12700" extrusionH="1700" prstMaterial="dkEdge">
              <a:bevelT w="25400" h="6350" prst="softRound"/>
              <a:bevelB w="0" h="0" prst="convex"/>
            </a:sp3d>
          </p:spPr>
          <p:style>
            <a:lnRef idx="1">
              <a:schemeClr val="accent6">
                <a:tint val="7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tr-TR" sz="1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Ayniyat Saymanı)</a:t>
              </a:r>
            </a:p>
          </p:txBody>
        </p:sp>
        <p:sp>
          <p:nvSpPr>
            <p:cNvPr id="32" name="Dikdörtgen: Köşeleri Yuvarlatılmış 31">
              <a:extLst>
                <a:ext uri="{FF2B5EF4-FFF2-40B4-BE49-F238E27FC236}">
                  <a16:creationId xmlns="" xmlns:a16="http://schemas.microsoft.com/office/drawing/2014/main" id="{29C095FB-BFA0-45FB-94CB-938F46E6800E}"/>
                </a:ext>
              </a:extLst>
            </p:cNvPr>
            <p:cNvSpPr/>
            <p:nvPr/>
          </p:nvSpPr>
          <p:spPr>
            <a:xfrm>
              <a:off x="7214309" y="4933218"/>
              <a:ext cx="1677464" cy="1065189"/>
            </a:xfrm>
            <a:prstGeom prst="roundRect">
              <a:avLst>
                <a:gd name="adj" fmla="val 10000"/>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lt1"/>
            </a:fontRef>
          </p:style>
        </p:sp>
        <p:sp>
          <p:nvSpPr>
            <p:cNvPr id="33" name="Serbest Form: Şekil 32">
              <a:extLst>
                <a:ext uri="{FF2B5EF4-FFF2-40B4-BE49-F238E27FC236}">
                  <a16:creationId xmlns="" xmlns:a16="http://schemas.microsoft.com/office/drawing/2014/main" id="{595CE85B-742D-439C-A5D9-86E791FD648F}"/>
                </a:ext>
              </a:extLst>
            </p:cNvPr>
            <p:cNvSpPr/>
            <p:nvPr/>
          </p:nvSpPr>
          <p:spPr>
            <a:xfrm>
              <a:off x="7400694" y="5110284"/>
              <a:ext cx="1677464" cy="1065189"/>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scene3d>
              <a:camera prst="orthographicFront"/>
              <a:lightRig rig="chilly" dir="t"/>
            </a:scene3d>
            <a:sp3d z="12700" extrusionH="1700" prstMaterial="dkEdge">
              <a:bevelT w="25400" h="6350" prst="softRound"/>
              <a:bevelB w="0" h="0" prst="convex"/>
            </a:sp3d>
          </p:spPr>
          <p:style>
            <a:lnRef idx="1">
              <a:schemeClr val="accent6">
                <a:tint val="7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dirty="0" smtClean="0">
                  <a:latin typeface="Times New Roman" panose="02020603050405020304" pitchFamily="18" charset="0"/>
                  <a:cs typeface="Times New Roman" panose="02020603050405020304" pitchFamily="18" charset="0"/>
                </a:rPr>
                <a:t>Elif LOKMACI</a:t>
              </a:r>
              <a:endParaRPr lang="tr-TR"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(Özel Kalem)</a:t>
              </a:r>
            </a:p>
          </p:txBody>
        </p:sp>
        <p:sp>
          <p:nvSpPr>
            <p:cNvPr id="34" name="Dikdörtgen: Köşeleri Yuvarlatılmış 33">
              <a:extLst>
                <a:ext uri="{FF2B5EF4-FFF2-40B4-BE49-F238E27FC236}">
                  <a16:creationId xmlns="" xmlns:a16="http://schemas.microsoft.com/office/drawing/2014/main" id="{EF156321-B346-41E4-BD9D-56618510BA1C}"/>
                </a:ext>
              </a:extLst>
            </p:cNvPr>
            <p:cNvSpPr/>
            <p:nvPr/>
          </p:nvSpPr>
          <p:spPr>
            <a:xfrm>
              <a:off x="9264543" y="4933218"/>
              <a:ext cx="1677464" cy="1065189"/>
            </a:xfrm>
            <a:prstGeom prst="roundRect">
              <a:avLst>
                <a:gd name="adj" fmla="val 10000"/>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lt1"/>
            </a:fontRef>
          </p:style>
        </p:sp>
        <p:sp>
          <p:nvSpPr>
            <p:cNvPr id="35" name="Serbest Form: Şekil 34">
              <a:extLst>
                <a:ext uri="{FF2B5EF4-FFF2-40B4-BE49-F238E27FC236}">
                  <a16:creationId xmlns="" xmlns:a16="http://schemas.microsoft.com/office/drawing/2014/main" id="{314D7E9A-1428-452E-9564-6E183573AB85}"/>
                </a:ext>
              </a:extLst>
            </p:cNvPr>
            <p:cNvSpPr/>
            <p:nvPr/>
          </p:nvSpPr>
          <p:spPr>
            <a:xfrm>
              <a:off x="9450928" y="5110284"/>
              <a:ext cx="1677464" cy="1065189"/>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scene3d>
              <a:camera prst="orthographicFront"/>
              <a:lightRig rig="chilly" dir="t"/>
            </a:scene3d>
            <a:sp3d z="12700" extrusionH="1700" prstMaterial="dkEdge">
              <a:bevelT w="25400" h="6350" prst="softRound"/>
              <a:bevelB w="0" h="0" prst="convex"/>
            </a:sp3d>
          </p:spPr>
          <p:style>
            <a:lnRef idx="1">
              <a:schemeClr val="accent6">
                <a:tint val="7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dirty="0" smtClean="0">
                  <a:latin typeface="Times New Roman" panose="02020603050405020304" pitchFamily="18" charset="0"/>
                  <a:cs typeface="Times New Roman" panose="02020603050405020304" pitchFamily="18" charset="0"/>
                </a:rPr>
                <a:t>Muhammet GÖZELER</a:t>
              </a:r>
              <a:endParaRPr lang="tr-TR"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(İşçi)</a:t>
              </a:r>
            </a:p>
          </p:txBody>
        </p:sp>
        <p:sp>
          <p:nvSpPr>
            <p:cNvPr id="36" name="Dikdörtgen: Köşeleri Yuvarlatılmış 35">
              <a:extLst>
                <a:ext uri="{FF2B5EF4-FFF2-40B4-BE49-F238E27FC236}">
                  <a16:creationId xmlns="" xmlns:a16="http://schemas.microsoft.com/office/drawing/2014/main" id="{E05F5A38-2EE0-4BDD-8417-A74E730F48C4}"/>
                </a:ext>
              </a:extLst>
            </p:cNvPr>
            <p:cNvSpPr/>
            <p:nvPr/>
          </p:nvSpPr>
          <p:spPr>
            <a:xfrm>
              <a:off x="9264543" y="3380166"/>
              <a:ext cx="1677464" cy="1065189"/>
            </a:xfrm>
            <a:prstGeom prst="roundRect">
              <a:avLst>
                <a:gd name="adj" fmla="val 10000"/>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6">
                <a:alpha val="70000"/>
                <a:hueOff val="0"/>
                <a:satOff val="0"/>
                <a:lumOff val="0"/>
                <a:alphaOff val="0"/>
              </a:schemeClr>
            </a:fillRef>
            <a:effectRef idx="0">
              <a:schemeClr val="accent6">
                <a:alpha val="70000"/>
                <a:hueOff val="0"/>
                <a:satOff val="0"/>
                <a:lumOff val="0"/>
                <a:alphaOff val="0"/>
              </a:schemeClr>
            </a:effectRef>
            <a:fontRef idx="minor">
              <a:schemeClr val="lt1"/>
            </a:fontRef>
          </p:style>
        </p:sp>
        <p:sp>
          <p:nvSpPr>
            <p:cNvPr id="37" name="Serbest Form: Şekil 36">
              <a:extLst>
                <a:ext uri="{FF2B5EF4-FFF2-40B4-BE49-F238E27FC236}">
                  <a16:creationId xmlns="" xmlns:a16="http://schemas.microsoft.com/office/drawing/2014/main" id="{6E86AE0B-6249-45FB-820B-A822250A63FD}"/>
                </a:ext>
              </a:extLst>
            </p:cNvPr>
            <p:cNvSpPr/>
            <p:nvPr/>
          </p:nvSpPr>
          <p:spPr>
            <a:xfrm>
              <a:off x="9450928" y="3557231"/>
              <a:ext cx="1677464" cy="1065189"/>
            </a:xfrm>
            <a:custGeom>
              <a:avLst/>
              <a:gdLst>
                <a:gd name="connsiteX0" fmla="*/ 0 w 1677464"/>
                <a:gd name="connsiteY0" fmla="*/ 106519 h 1065189"/>
                <a:gd name="connsiteX1" fmla="*/ 106519 w 1677464"/>
                <a:gd name="connsiteY1" fmla="*/ 0 h 1065189"/>
                <a:gd name="connsiteX2" fmla="*/ 1570945 w 1677464"/>
                <a:gd name="connsiteY2" fmla="*/ 0 h 1065189"/>
                <a:gd name="connsiteX3" fmla="*/ 1677464 w 1677464"/>
                <a:gd name="connsiteY3" fmla="*/ 106519 h 1065189"/>
                <a:gd name="connsiteX4" fmla="*/ 1677464 w 1677464"/>
                <a:gd name="connsiteY4" fmla="*/ 958670 h 1065189"/>
                <a:gd name="connsiteX5" fmla="*/ 1570945 w 1677464"/>
                <a:gd name="connsiteY5" fmla="*/ 1065189 h 1065189"/>
                <a:gd name="connsiteX6" fmla="*/ 106519 w 1677464"/>
                <a:gd name="connsiteY6" fmla="*/ 1065189 h 1065189"/>
                <a:gd name="connsiteX7" fmla="*/ 0 w 1677464"/>
                <a:gd name="connsiteY7" fmla="*/ 958670 h 1065189"/>
                <a:gd name="connsiteX8" fmla="*/ 0 w 1677464"/>
                <a:gd name="connsiteY8" fmla="*/ 106519 h 10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464" h="1065189">
                  <a:moveTo>
                    <a:pt x="0" y="106519"/>
                  </a:moveTo>
                  <a:cubicBezTo>
                    <a:pt x="0" y="47690"/>
                    <a:pt x="47690" y="0"/>
                    <a:pt x="106519" y="0"/>
                  </a:cubicBezTo>
                  <a:lnTo>
                    <a:pt x="1570945" y="0"/>
                  </a:lnTo>
                  <a:cubicBezTo>
                    <a:pt x="1629774" y="0"/>
                    <a:pt x="1677464" y="47690"/>
                    <a:pt x="1677464" y="106519"/>
                  </a:cubicBezTo>
                  <a:lnTo>
                    <a:pt x="1677464" y="958670"/>
                  </a:lnTo>
                  <a:cubicBezTo>
                    <a:pt x="1677464" y="1017499"/>
                    <a:pt x="1629774" y="1065189"/>
                    <a:pt x="1570945" y="1065189"/>
                  </a:cubicBezTo>
                  <a:lnTo>
                    <a:pt x="106519" y="1065189"/>
                  </a:lnTo>
                  <a:cubicBezTo>
                    <a:pt x="47690" y="1065189"/>
                    <a:pt x="0" y="1017499"/>
                    <a:pt x="0" y="958670"/>
                  </a:cubicBezTo>
                  <a:lnTo>
                    <a:pt x="0" y="106519"/>
                  </a:lnTo>
                  <a:close/>
                </a:path>
              </a:pathLst>
            </a:custGeom>
            <a:scene3d>
              <a:camera prst="orthographicFront"/>
              <a:lightRig rig="chilly" dir="t"/>
            </a:scene3d>
            <a:sp3d z="12700" extrusionH="1700" prstMaterial="dkEdge">
              <a:bevelT w="25400" h="6350" prst="softRound"/>
              <a:bevelB w="0" h="0" prst="convex"/>
            </a:sp3d>
          </p:spPr>
          <p:style>
            <a:lnRef idx="1">
              <a:schemeClr val="accent6">
                <a:tint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918" tIns="76918" rIns="76918" bIns="76918"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Doç.Dr. </a:t>
              </a:r>
              <a:r>
                <a:rPr lang="tr-TR" sz="1200" dirty="0" smtClean="0">
                  <a:latin typeface="Times New Roman" panose="02020603050405020304" pitchFamily="18" charset="0"/>
                  <a:cs typeface="Times New Roman" panose="02020603050405020304" pitchFamily="18" charset="0"/>
                </a:rPr>
                <a:t>Ceyhun OZAN</a:t>
              </a:r>
              <a:endParaRPr lang="tr-TR"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r>
                <a:rPr lang="tr-TR" sz="12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tr-TR" sz="1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Müdür </a:t>
              </a:r>
              <a:r>
                <a:rPr lang="tr-TR" sz="1200" b="1"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Yrd</a:t>
              </a:r>
              <a:r>
                <a:rPr lang="tr-TR" sz="1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pSp>
      <p:pic>
        <p:nvPicPr>
          <p:cNvPr id="40" name="Resim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269483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a:extLst>
              <a:ext uri="{FF2B5EF4-FFF2-40B4-BE49-F238E27FC236}">
                <a16:creationId xmlns="" xmlns:a16="http://schemas.microsoft.com/office/drawing/2014/main" id="{B6D0B218-530D-4ED4-82F0-592CE005A0F3}"/>
              </a:ext>
            </a:extLst>
          </p:cNvPr>
          <p:cNvSpPr>
            <a:spLocks noGrp="1"/>
          </p:cNvSpPr>
          <p:nvPr>
            <p:ph type="body" idx="1"/>
          </p:nvPr>
        </p:nvSpPr>
        <p:spPr/>
        <p:txBody>
          <a:bodyPr/>
          <a:lstStyle/>
          <a:p>
            <a:r>
              <a:rPr lang="tr-TR" b="1" dirty="0"/>
              <a:t>Ana Bilim Dalları ve Programlar</a:t>
            </a:r>
          </a:p>
        </p:txBody>
      </p:sp>
      <p:graphicFrame>
        <p:nvGraphicFramePr>
          <p:cNvPr id="10" name="Tablo 10">
            <a:extLst>
              <a:ext uri="{FF2B5EF4-FFF2-40B4-BE49-F238E27FC236}">
                <a16:creationId xmlns="" xmlns:a16="http://schemas.microsoft.com/office/drawing/2014/main" id="{3BAF0D09-E4F5-45DF-980E-3B06CCD2C483}"/>
              </a:ext>
            </a:extLst>
          </p:cNvPr>
          <p:cNvGraphicFramePr>
            <a:graphicFrameLocks noGrp="1"/>
          </p:cNvGraphicFramePr>
          <p:nvPr>
            <p:ph sz="half" idx="2"/>
            <p:extLst>
              <p:ext uri="{D42A27DB-BD31-4B8C-83A1-F6EECF244321}">
                <p14:modId xmlns:p14="http://schemas.microsoft.com/office/powerpoint/2010/main" val="1069963071"/>
              </p:ext>
            </p:extLst>
          </p:nvPr>
        </p:nvGraphicFramePr>
        <p:xfrm>
          <a:off x="836611" y="2866319"/>
          <a:ext cx="5157788" cy="3338837"/>
        </p:xfrm>
        <a:graphic>
          <a:graphicData uri="http://schemas.openxmlformats.org/drawingml/2006/table">
            <a:tbl>
              <a:tblPr firstRow="1" bandRow="1">
                <a:tableStyleId>{5C22544A-7EE6-4342-B048-85BDC9FD1C3A}</a:tableStyleId>
              </a:tblPr>
              <a:tblGrid>
                <a:gridCol w="2578894">
                  <a:extLst>
                    <a:ext uri="{9D8B030D-6E8A-4147-A177-3AD203B41FA5}">
                      <a16:colId xmlns="" xmlns:a16="http://schemas.microsoft.com/office/drawing/2014/main" val="2263567791"/>
                    </a:ext>
                  </a:extLst>
                </a:gridCol>
                <a:gridCol w="2578894">
                  <a:extLst>
                    <a:ext uri="{9D8B030D-6E8A-4147-A177-3AD203B41FA5}">
                      <a16:colId xmlns="" xmlns:a16="http://schemas.microsoft.com/office/drawing/2014/main" val="3471784617"/>
                    </a:ext>
                  </a:extLst>
                </a:gridCol>
              </a:tblGrid>
              <a:tr h="1168767">
                <a:tc>
                  <a:txBody>
                    <a:bodyPr/>
                    <a:lstStyle/>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Ana Bilim Dalı</a:t>
                      </a:r>
                    </a:p>
                  </a:txBody>
                  <a:tcPr/>
                </a:tc>
                <a:tc>
                  <a:txBody>
                    <a:bodyPr/>
                    <a:lstStyle/>
                    <a:p>
                      <a:endParaRPr lang="tr-TR" sz="2000" dirty="0">
                        <a:latin typeface="Times New Roman" panose="02020603050405020304" pitchFamily="18" charset="0"/>
                        <a:cs typeface="Times New Roman" panose="02020603050405020304" pitchFamily="18" charset="0"/>
                      </a:endParaRPr>
                    </a:p>
                    <a:p>
                      <a:r>
                        <a:rPr lang="tr-TR" sz="2000" dirty="0" smtClean="0">
                          <a:latin typeface="Times New Roman" panose="02020603050405020304" pitchFamily="18" charset="0"/>
                          <a:cs typeface="Times New Roman" panose="02020603050405020304" pitchFamily="18" charset="0"/>
                        </a:rPr>
                        <a:t>7</a:t>
                      </a:r>
                      <a:endParaRPr lang="tr-TR" sz="20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413561260"/>
                  </a:ext>
                </a:extLst>
              </a:tr>
              <a:tr h="2170070">
                <a:tc>
                  <a:txBody>
                    <a:bodyPr/>
                    <a:lstStyle/>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Program</a:t>
                      </a:r>
                    </a:p>
                  </a:txBody>
                  <a:tcPr/>
                </a:tc>
                <a:tc>
                  <a:txBody>
                    <a:bodyPr/>
                    <a:lstStyle/>
                    <a:p>
                      <a:r>
                        <a:rPr lang="tr-TR" sz="2000" dirty="0" smtClean="0">
                          <a:latin typeface="Times New Roman" panose="02020603050405020304" pitchFamily="18" charset="0"/>
                          <a:cs typeface="Times New Roman" panose="02020603050405020304" pitchFamily="18" charset="0"/>
                        </a:rPr>
                        <a:t>13 Doktora</a:t>
                      </a:r>
                      <a:endParaRPr lang="tr-TR" sz="2000" dirty="0">
                        <a:latin typeface="Times New Roman" panose="02020603050405020304" pitchFamily="18" charset="0"/>
                        <a:cs typeface="Times New Roman" panose="02020603050405020304" pitchFamily="18" charset="0"/>
                      </a:endParaRPr>
                    </a:p>
                    <a:p>
                      <a:r>
                        <a:rPr lang="tr-TR" sz="2000" dirty="0" smtClean="0">
                          <a:latin typeface="Times New Roman" panose="02020603050405020304" pitchFamily="18" charset="0"/>
                          <a:cs typeface="Times New Roman" panose="02020603050405020304" pitchFamily="18" charset="0"/>
                        </a:rPr>
                        <a:t>20 </a:t>
                      </a:r>
                      <a:r>
                        <a:rPr lang="tr-TR" sz="2000" dirty="0">
                          <a:latin typeface="Times New Roman" panose="02020603050405020304" pitchFamily="18" charset="0"/>
                          <a:cs typeface="Times New Roman" panose="02020603050405020304" pitchFamily="18" charset="0"/>
                        </a:rPr>
                        <a:t>Tezli Yüksek Lisans</a:t>
                      </a:r>
                    </a:p>
                    <a:p>
                      <a:r>
                        <a:rPr lang="tr-TR" sz="2000" dirty="0">
                          <a:latin typeface="Times New Roman" panose="02020603050405020304" pitchFamily="18" charset="0"/>
                          <a:cs typeface="Times New Roman" panose="02020603050405020304" pitchFamily="18" charset="0"/>
                        </a:rPr>
                        <a:t>4</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Tezsiz Yüksek Lisans</a:t>
                      </a:r>
                    </a:p>
                  </a:txBody>
                  <a:tcPr/>
                </a:tc>
                <a:extLst>
                  <a:ext uri="{0D108BD9-81ED-4DB2-BD59-A6C34878D82A}">
                    <a16:rowId xmlns="" xmlns:a16="http://schemas.microsoft.com/office/drawing/2014/main" val="3418910967"/>
                  </a:ext>
                </a:extLst>
              </a:tr>
            </a:tbl>
          </a:graphicData>
        </a:graphic>
      </p:graphicFrame>
      <p:sp>
        <p:nvSpPr>
          <p:cNvPr id="8" name="Metin Yer Tutucusu 7">
            <a:extLst>
              <a:ext uri="{FF2B5EF4-FFF2-40B4-BE49-F238E27FC236}">
                <a16:creationId xmlns="" xmlns:a16="http://schemas.microsoft.com/office/drawing/2014/main" id="{53B71BFD-78C6-4F0D-98F6-383408C7E4C0}"/>
              </a:ext>
            </a:extLst>
          </p:cNvPr>
          <p:cNvSpPr>
            <a:spLocks noGrp="1"/>
          </p:cNvSpPr>
          <p:nvPr>
            <p:ph type="body" sz="quarter" idx="3"/>
          </p:nvPr>
        </p:nvSpPr>
        <p:spPr/>
        <p:txBody>
          <a:bodyPr/>
          <a:lstStyle/>
          <a:p>
            <a:r>
              <a:rPr lang="tr-TR" b="1" dirty="0"/>
              <a:t>Öğrenci Sayıları</a:t>
            </a:r>
          </a:p>
        </p:txBody>
      </p:sp>
      <p:sp>
        <p:nvSpPr>
          <p:cNvPr id="9" name="İçerik Yer Tutucusu 8">
            <a:extLst>
              <a:ext uri="{FF2B5EF4-FFF2-40B4-BE49-F238E27FC236}">
                <a16:creationId xmlns="" xmlns:a16="http://schemas.microsoft.com/office/drawing/2014/main" id="{B61D66D7-8FAF-4C93-A9D4-F7B5FBE13001}"/>
              </a:ext>
            </a:extLst>
          </p:cNvPr>
          <p:cNvSpPr>
            <a:spLocks noGrp="1"/>
          </p:cNvSpPr>
          <p:nvPr>
            <p:ph sz="quarter" idx="4"/>
          </p:nvPr>
        </p:nvSpPr>
        <p:spPr>
          <a:xfrm>
            <a:off x="6364223" y="2946400"/>
            <a:ext cx="5157787" cy="3258756"/>
          </a:xfrm>
        </p:spPr>
        <p:style>
          <a:lnRef idx="2">
            <a:schemeClr val="accent1"/>
          </a:lnRef>
          <a:fillRef idx="1">
            <a:schemeClr val="lt1"/>
          </a:fillRef>
          <a:effectRef idx="0">
            <a:schemeClr val="accent1"/>
          </a:effectRef>
          <a:fontRef idx="minor">
            <a:schemeClr val="dk1"/>
          </a:fontRef>
        </p:style>
        <p:txBody>
          <a:bodyPr/>
          <a:lstStyle/>
          <a:p>
            <a:pPr>
              <a:buClr>
                <a:srgbClr val="C00000"/>
              </a:buClr>
              <a:buFont typeface="Wingdings" panose="05000000000000000000" pitchFamily="2" charset="2"/>
              <a:buChar char="Ø"/>
            </a:pPr>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Toplam Öğrenci Sayısı : </a:t>
            </a:r>
            <a:r>
              <a:rPr lang="tr-TR" b="1" u="sng" dirty="0" smtClean="0">
                <a:latin typeface="Times New Roman" panose="02020603050405020304" pitchFamily="18" charset="0"/>
                <a:cs typeface="Times New Roman" panose="02020603050405020304" pitchFamily="18" charset="0"/>
              </a:rPr>
              <a:t>821</a:t>
            </a:r>
            <a:endParaRPr lang="tr-TR" b="1" u="sng" dirty="0">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Doktora : </a:t>
            </a:r>
            <a:r>
              <a:rPr lang="tr-TR" dirty="0" smtClean="0">
                <a:latin typeface="Times New Roman" panose="02020603050405020304" pitchFamily="18" charset="0"/>
                <a:cs typeface="Times New Roman" panose="02020603050405020304" pitchFamily="18" charset="0"/>
              </a:rPr>
              <a:t>223</a:t>
            </a:r>
            <a:endParaRPr lang="tr-TR" dirty="0">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Tezli Yüksek Lisans : </a:t>
            </a:r>
            <a:r>
              <a:rPr lang="tr-TR" dirty="0" smtClean="0">
                <a:latin typeface="Times New Roman" panose="02020603050405020304" pitchFamily="18" charset="0"/>
                <a:cs typeface="Times New Roman" panose="02020603050405020304" pitchFamily="18" charset="0"/>
              </a:rPr>
              <a:t>478</a:t>
            </a:r>
            <a:endParaRPr lang="tr-TR" dirty="0">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Tezsiz Yüksek Lisans : </a:t>
            </a:r>
            <a:r>
              <a:rPr lang="tr-TR" dirty="0" smtClean="0">
                <a:latin typeface="Times New Roman" panose="02020603050405020304" pitchFamily="18" charset="0"/>
                <a:cs typeface="Times New Roman" panose="02020603050405020304" pitchFamily="18" charset="0"/>
              </a:rPr>
              <a:t>120</a:t>
            </a:r>
            <a:endParaRPr lang="tr-TR" dirty="0">
              <a:latin typeface="Times New Roman" panose="02020603050405020304" pitchFamily="18" charset="0"/>
              <a:cs typeface="Times New Roman" panose="02020603050405020304" pitchFamily="18" charset="0"/>
            </a:endParaRPr>
          </a:p>
          <a:p>
            <a:pPr>
              <a:buClr>
                <a:srgbClr val="C00000"/>
              </a:buClr>
              <a:buFont typeface="Wingdings" panose="05000000000000000000" pitchFamily="2" charset="2"/>
              <a:buChar char="Ø"/>
            </a:pPr>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Uluslararası Öğrenci Sayısı : </a:t>
            </a:r>
            <a:r>
              <a:rPr lang="tr-T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29</a:t>
            </a:r>
            <a:endParaRPr lang="tr-TR" dirty="0">
              <a:latin typeface="Times New Roman" panose="02020603050405020304" pitchFamily="18" charset="0"/>
              <a:cs typeface="Times New Roman" panose="02020603050405020304" pitchFamily="18" charset="0"/>
            </a:endParaRP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261006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 xmlns:a16="http://schemas.microsoft.com/office/drawing/2014/main" id="{09539906-1A60-4CD2-9F71-0F87AEFD6746}"/>
              </a:ext>
            </a:extLst>
          </p:cNvPr>
          <p:cNvSpPr>
            <a:spLocks noGrp="1"/>
          </p:cNvSpPr>
          <p:nvPr>
            <p:ph idx="1"/>
          </p:nvPr>
        </p:nvSpPr>
        <p:spPr/>
        <p:txBody>
          <a:bodyPr/>
          <a:lstStyle/>
          <a:p>
            <a:pPr algn="l"/>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LİSANSÜSTÜ BAŞVURU İŞLEMLERİ</a:t>
            </a:r>
            <a:endParaRPr lang="tr-TR" b="1" i="0" dirty="0">
              <a:solidFill>
                <a:srgbClr val="63646B"/>
              </a:solidFill>
              <a:effectLst>
                <a:outerShdw blurRad="38100" dist="38100" dir="2700000" algn="tl">
                  <a:srgbClr val="000000">
                    <a:alpha val="43137"/>
                  </a:srgbClr>
                </a:outerShdw>
              </a:effectLst>
              <a:latin typeface="Ubuntu"/>
            </a:endParaRPr>
          </a:p>
          <a:p>
            <a:pPr algn="l"/>
            <a:r>
              <a:rPr lang="tr-TR" sz="1200" b="0" i="0" dirty="0" err="1">
                <a:solidFill>
                  <a:srgbClr val="63646B"/>
                </a:solidFill>
                <a:effectLst/>
                <a:latin typeface="Times New Roman" panose="02020603050405020304" pitchFamily="18" charset="0"/>
                <a:cs typeface="Times New Roman" panose="02020603050405020304" pitchFamily="18" charset="0"/>
              </a:rPr>
              <a:t>OBS'de</a:t>
            </a:r>
            <a:r>
              <a:rPr lang="tr-TR" sz="1200" b="0" i="0" dirty="0">
                <a:solidFill>
                  <a:srgbClr val="63646B"/>
                </a:solidFill>
                <a:effectLst/>
                <a:latin typeface="Times New Roman" panose="02020603050405020304" pitchFamily="18" charset="0"/>
                <a:cs typeface="Times New Roman" panose="02020603050405020304" pitchFamily="18" charset="0"/>
              </a:rPr>
              <a:t> </a:t>
            </a:r>
            <a:r>
              <a:rPr lang="tr-TR" sz="1200" b="1" i="0" u="sng" dirty="0">
                <a:solidFill>
                  <a:srgbClr val="63646B"/>
                </a:solidFill>
                <a:effectLst/>
                <a:latin typeface="Times New Roman" panose="02020603050405020304" pitchFamily="18" charset="0"/>
                <a:cs typeface="Times New Roman" panose="02020603050405020304" pitchFamily="18" charset="0"/>
              </a:rPr>
              <a:t>kullanıcı kaydı olan</a:t>
            </a:r>
            <a:r>
              <a:rPr lang="tr-TR" sz="1200" b="1" i="0" dirty="0">
                <a:solidFill>
                  <a:srgbClr val="63646B"/>
                </a:solidFill>
                <a:effectLst/>
                <a:latin typeface="Times New Roman" panose="02020603050405020304" pitchFamily="18" charset="0"/>
                <a:cs typeface="Times New Roman" panose="02020603050405020304" pitchFamily="18" charset="0"/>
              </a:rPr>
              <a:t> </a:t>
            </a:r>
            <a:r>
              <a:rPr lang="tr-TR" sz="1200" b="0" i="0" dirty="0">
                <a:solidFill>
                  <a:srgbClr val="63646B"/>
                </a:solidFill>
                <a:effectLst/>
                <a:latin typeface="Times New Roman" panose="02020603050405020304" pitchFamily="18" charset="0"/>
                <a:cs typeface="Times New Roman" panose="02020603050405020304" pitchFamily="18" charset="0"/>
              </a:rPr>
              <a:t>adaylar </a:t>
            </a:r>
            <a:r>
              <a:rPr lang="tr-TR" sz="1200" b="1" i="0" u="none" strike="noStrike" dirty="0">
                <a:solidFill>
                  <a:srgbClr val="007BFF"/>
                </a:solidFill>
                <a:effectLst/>
                <a:latin typeface="Times New Roman" panose="02020603050405020304" pitchFamily="18" charset="0"/>
                <a:cs typeface="Times New Roman" panose="02020603050405020304" pitchFamily="18" charset="0"/>
                <a:hlinkClick r:id="rId2"/>
              </a:rPr>
              <a:t>Öğrenci Bilgi Sistemi (OBS)'ne</a:t>
            </a:r>
            <a:r>
              <a:rPr lang="tr-TR" sz="1200" b="0" i="0" dirty="0">
                <a:solidFill>
                  <a:srgbClr val="63646B"/>
                </a:solidFill>
                <a:effectLst/>
                <a:latin typeface="Times New Roman" panose="02020603050405020304" pitchFamily="18" charset="0"/>
                <a:cs typeface="Times New Roman" panose="02020603050405020304" pitchFamily="18" charset="0"/>
              </a:rPr>
              <a:t> giriş yaparak,</a:t>
            </a:r>
          </a:p>
          <a:p>
            <a:pPr algn="l"/>
            <a:r>
              <a:rPr lang="tr-TR" sz="1200" b="0" i="0" dirty="0" err="1">
                <a:solidFill>
                  <a:srgbClr val="63646B"/>
                </a:solidFill>
                <a:effectLst/>
                <a:latin typeface="Times New Roman" panose="02020603050405020304" pitchFamily="18" charset="0"/>
                <a:cs typeface="Times New Roman" panose="02020603050405020304" pitchFamily="18" charset="0"/>
              </a:rPr>
              <a:t>OBS'de</a:t>
            </a:r>
            <a:r>
              <a:rPr lang="tr-TR" sz="1200" b="0" i="0" dirty="0">
                <a:solidFill>
                  <a:srgbClr val="63646B"/>
                </a:solidFill>
                <a:effectLst/>
                <a:latin typeface="Times New Roman" panose="02020603050405020304" pitchFamily="18" charset="0"/>
                <a:cs typeface="Times New Roman" panose="02020603050405020304" pitchFamily="18" charset="0"/>
              </a:rPr>
              <a:t> </a:t>
            </a:r>
            <a:r>
              <a:rPr lang="tr-TR" sz="1200" b="1" i="0" u="sng" dirty="0">
                <a:solidFill>
                  <a:srgbClr val="63646B"/>
                </a:solidFill>
                <a:effectLst/>
                <a:latin typeface="Times New Roman" panose="02020603050405020304" pitchFamily="18" charset="0"/>
                <a:cs typeface="Times New Roman" panose="02020603050405020304" pitchFamily="18" charset="0"/>
              </a:rPr>
              <a:t>kullanıcı kaydı olmayan</a:t>
            </a:r>
            <a:r>
              <a:rPr lang="tr-TR" sz="1200" b="0" i="0" dirty="0">
                <a:solidFill>
                  <a:srgbClr val="63646B"/>
                </a:solidFill>
                <a:effectLst/>
                <a:latin typeface="Times New Roman" panose="02020603050405020304" pitchFamily="18" charset="0"/>
                <a:cs typeface="Times New Roman" panose="02020603050405020304" pitchFamily="18" charset="0"/>
              </a:rPr>
              <a:t> adaylar ise</a:t>
            </a:r>
            <a:r>
              <a:rPr lang="tr-TR" sz="1200" b="1" i="0" dirty="0">
                <a:solidFill>
                  <a:srgbClr val="63646B"/>
                </a:solidFill>
                <a:effectLst/>
                <a:latin typeface="Times New Roman" panose="02020603050405020304" pitchFamily="18" charset="0"/>
                <a:cs typeface="Times New Roman" panose="02020603050405020304" pitchFamily="18" charset="0"/>
              </a:rPr>
              <a:t> "</a:t>
            </a:r>
            <a:r>
              <a:rPr lang="tr-TR" sz="1200" b="1" i="0" u="none" strike="noStrike" dirty="0">
                <a:solidFill>
                  <a:srgbClr val="007BFF"/>
                </a:solidFill>
                <a:effectLst/>
                <a:latin typeface="Times New Roman" panose="02020603050405020304" pitchFamily="18" charset="0"/>
                <a:cs typeface="Times New Roman" panose="02020603050405020304" pitchFamily="18" charset="0"/>
                <a:hlinkClick r:id="rId3"/>
              </a:rPr>
              <a:t>Kayıt Ol</a:t>
            </a:r>
            <a:r>
              <a:rPr lang="tr-TR" sz="1200" b="1" i="0" dirty="0">
                <a:solidFill>
                  <a:srgbClr val="63646B"/>
                </a:solidFill>
                <a:effectLst/>
                <a:latin typeface="Times New Roman" panose="02020603050405020304" pitchFamily="18" charset="0"/>
                <a:cs typeface="Times New Roman" panose="02020603050405020304" pitchFamily="18" charset="0"/>
              </a:rPr>
              <a:t>" </a:t>
            </a:r>
            <a:r>
              <a:rPr lang="tr-TR" sz="1200" b="0" i="0" dirty="0">
                <a:solidFill>
                  <a:srgbClr val="63646B"/>
                </a:solidFill>
                <a:effectLst/>
                <a:latin typeface="Times New Roman" panose="02020603050405020304" pitchFamily="18" charset="0"/>
                <a:cs typeface="Times New Roman" panose="02020603050405020304" pitchFamily="18" charset="0"/>
              </a:rPr>
              <a:t>linki aracılığı ile kullanıcı adı ve şifresi alıp, </a:t>
            </a:r>
            <a:r>
              <a:rPr lang="tr-TR" sz="1200" b="0" i="0" dirty="0" err="1">
                <a:solidFill>
                  <a:srgbClr val="63646B"/>
                </a:solidFill>
                <a:effectLst/>
                <a:latin typeface="Times New Roman" panose="02020603050405020304" pitchFamily="18" charset="0"/>
                <a:cs typeface="Times New Roman" panose="02020603050405020304" pitchFamily="18" charset="0"/>
              </a:rPr>
              <a:t>OBS'ye</a:t>
            </a:r>
            <a:r>
              <a:rPr lang="tr-TR" sz="1200" b="0" i="0" dirty="0">
                <a:solidFill>
                  <a:srgbClr val="63646B"/>
                </a:solidFill>
                <a:effectLst/>
                <a:latin typeface="Times New Roman" panose="02020603050405020304" pitchFamily="18" charset="0"/>
                <a:cs typeface="Times New Roman" panose="02020603050405020304" pitchFamily="18" charset="0"/>
              </a:rPr>
              <a:t> giriş yaparak </a:t>
            </a:r>
            <a:r>
              <a:rPr lang="tr-TR" sz="1200" b="1" i="0" dirty="0">
                <a:solidFill>
                  <a:srgbClr val="63646B"/>
                </a:solidFill>
                <a:effectLst/>
                <a:latin typeface="Times New Roman" panose="02020603050405020304" pitchFamily="18" charset="0"/>
                <a:cs typeface="Times New Roman" panose="02020603050405020304" pitchFamily="18" charset="0"/>
              </a:rPr>
              <a:t>BAŞVURU İŞLEMLERİ &amp; KAYIT BAŞVURULARI </a:t>
            </a:r>
            <a:r>
              <a:rPr lang="tr-TR" sz="1200" b="0" i="0" dirty="0">
                <a:solidFill>
                  <a:srgbClr val="63646B"/>
                </a:solidFill>
                <a:effectLst/>
                <a:latin typeface="Times New Roman" panose="02020603050405020304" pitchFamily="18" charset="0"/>
                <a:cs typeface="Times New Roman" panose="02020603050405020304" pitchFamily="18" charset="0"/>
              </a:rPr>
              <a:t>linki ile açılan sayfada yer alan </a:t>
            </a:r>
            <a:r>
              <a:rPr lang="tr-TR" sz="1200" b="1" i="0" dirty="0">
                <a:solidFill>
                  <a:srgbClr val="63646B"/>
                </a:solidFill>
                <a:effectLst/>
                <a:latin typeface="Times New Roman" panose="02020603050405020304" pitchFamily="18" charset="0"/>
                <a:cs typeface="Times New Roman" panose="02020603050405020304" pitchFamily="18" charset="0"/>
              </a:rPr>
              <a:t>LİSANSÜSTÜ BAŞVURU</a:t>
            </a:r>
            <a:r>
              <a:rPr lang="tr-TR" sz="1200" b="0" i="0" dirty="0">
                <a:solidFill>
                  <a:srgbClr val="63646B"/>
                </a:solidFill>
                <a:effectLst/>
                <a:latin typeface="Times New Roman" panose="02020603050405020304" pitchFamily="18" charset="0"/>
                <a:cs typeface="Times New Roman" panose="02020603050405020304" pitchFamily="18" charset="0"/>
              </a:rPr>
              <a:t> başlığı aracılığı ile gerçekleştirebilirler.(Örnek başvuru sayfası aşağıda verilmiştir. </a:t>
            </a:r>
          </a:p>
          <a:p>
            <a:pPr algn="l"/>
            <a:r>
              <a:rPr lang="tr-TR" sz="1200" b="0" i="0" dirty="0">
                <a:solidFill>
                  <a:srgbClr val="63646B"/>
                </a:solidFill>
                <a:effectLst/>
                <a:latin typeface="Times New Roman" panose="02020603050405020304" pitchFamily="18" charset="0"/>
                <a:cs typeface="Times New Roman" panose="02020603050405020304" pitchFamily="18" charset="0"/>
              </a:rPr>
              <a:t>Adaylar, başvurularını müracaat tarihleri içerisinde, </a:t>
            </a:r>
            <a:r>
              <a:rPr lang="tr-TR" sz="1200" b="1" i="0" u="none" strike="noStrike" dirty="0">
                <a:solidFill>
                  <a:srgbClr val="007BFF"/>
                </a:solidFill>
                <a:effectLst/>
                <a:latin typeface="Times New Roman" panose="02020603050405020304" pitchFamily="18" charset="0"/>
                <a:cs typeface="Times New Roman" panose="02020603050405020304" pitchFamily="18" charset="0"/>
                <a:hlinkClick r:id="rId2"/>
              </a:rPr>
              <a:t>Öğrenci Bilgi Sistemi (OBS)</a:t>
            </a:r>
            <a:r>
              <a:rPr lang="tr-TR" sz="1200" b="0" i="0" dirty="0">
                <a:solidFill>
                  <a:srgbClr val="63646B"/>
                </a:solidFill>
                <a:effectLst/>
                <a:latin typeface="Times New Roman" panose="02020603050405020304" pitchFamily="18" charset="0"/>
                <a:cs typeface="Times New Roman" panose="02020603050405020304" pitchFamily="18" charset="0"/>
              </a:rPr>
              <a:t>'</a:t>
            </a:r>
            <a:r>
              <a:rPr lang="tr-TR" sz="1200" b="0" i="0" dirty="0" err="1">
                <a:solidFill>
                  <a:srgbClr val="63646B"/>
                </a:solidFill>
                <a:effectLst/>
                <a:latin typeface="Times New Roman" panose="02020603050405020304" pitchFamily="18" charset="0"/>
                <a:cs typeface="Times New Roman" panose="02020603050405020304" pitchFamily="18" charset="0"/>
              </a:rPr>
              <a:t>nden</a:t>
            </a:r>
            <a:r>
              <a:rPr lang="tr-TR" sz="1200" b="0" i="0" dirty="0">
                <a:solidFill>
                  <a:srgbClr val="63646B"/>
                </a:solidFill>
                <a:effectLst/>
                <a:latin typeface="Times New Roman" panose="02020603050405020304" pitchFamily="18" charset="0"/>
                <a:cs typeface="Times New Roman" panose="02020603050405020304" pitchFamily="18" charset="0"/>
              </a:rPr>
              <a:t> online olarak yapacaklardır.</a:t>
            </a:r>
          </a:p>
          <a:p>
            <a:pPr algn="l"/>
            <a:r>
              <a:rPr lang="tr-TR" sz="1400" dirty="0">
                <a:solidFill>
                  <a:srgbClr val="63646B"/>
                </a:solidFill>
                <a:latin typeface="Times New Roman" panose="02020603050405020304" pitchFamily="18" charset="0"/>
                <a:cs typeface="Times New Roman" panose="02020603050405020304" pitchFamily="18" charset="0"/>
              </a:rPr>
              <a:t>Lisansüstü Başvuru ve Kayıt işlemleri için </a:t>
            </a:r>
            <a:r>
              <a:rPr lang="tr-TR" sz="1400" dirty="0">
                <a:solidFill>
                  <a:srgbClr val="63646B"/>
                </a:solidFill>
                <a:latin typeface="Times New Roman" panose="02020603050405020304" pitchFamily="18" charset="0"/>
                <a:cs typeface="Times New Roman" panose="02020603050405020304" pitchFamily="18" charset="0"/>
                <a:hlinkClick r:id="rId4"/>
              </a:rPr>
              <a:t>tıklayınız</a:t>
            </a:r>
            <a:endParaRPr lang="tr-TR" sz="1400" dirty="0">
              <a:latin typeface="Times New Roman" panose="02020603050405020304" pitchFamily="18" charset="0"/>
              <a:cs typeface="Times New Roman" panose="02020603050405020304" pitchFamily="18" charset="0"/>
            </a:endParaRPr>
          </a:p>
        </p:txBody>
      </p:sp>
      <p:pic>
        <p:nvPicPr>
          <p:cNvPr id="7" name="Resim 6">
            <a:extLst>
              <a:ext uri="{FF2B5EF4-FFF2-40B4-BE49-F238E27FC236}">
                <a16:creationId xmlns="" xmlns:a16="http://schemas.microsoft.com/office/drawing/2014/main" id="{19D14C72-AB11-4419-BAA0-FA6CA7FF09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280" y="4069977"/>
            <a:ext cx="10901082" cy="2104716"/>
          </a:xfrm>
          <a:prstGeom prst="rect">
            <a:avLst/>
          </a:prstGeom>
        </p:spPr>
      </p:pic>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169900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 xmlns:a16="http://schemas.microsoft.com/office/drawing/2014/main" id="{0C475112-4A73-4949-8833-A4B68087D21B}"/>
              </a:ext>
            </a:extLst>
          </p:cNvPr>
          <p:cNvSpPr>
            <a:spLocks noGrp="1"/>
          </p:cNvSpPr>
          <p:nvPr>
            <p:ph idx="1"/>
          </p:nvPr>
        </p:nvSpPr>
        <p:spPr/>
        <p:txBody>
          <a:bodyPr/>
          <a:lstStyle/>
          <a:p>
            <a:r>
              <a:rPr lang="tr-TR" b="1" dirty="0"/>
              <a:t>LİSANSÜSTÜ KESİN KAYIT İŞLEMLERİ</a:t>
            </a:r>
          </a:p>
          <a:p>
            <a:endParaRPr lang="tr-TR" b="1" dirty="0"/>
          </a:p>
        </p:txBody>
      </p:sp>
      <p:pic>
        <p:nvPicPr>
          <p:cNvPr id="8" name="Resim 7">
            <a:extLst>
              <a:ext uri="{FF2B5EF4-FFF2-40B4-BE49-F238E27FC236}">
                <a16:creationId xmlns="" xmlns:a16="http://schemas.microsoft.com/office/drawing/2014/main" id="{3CC2E19E-D1BE-4684-845D-C5A852863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118" y="2141035"/>
            <a:ext cx="11021697" cy="4023360"/>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336036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 xmlns:a16="http://schemas.microsoft.com/office/drawing/2014/main" id="{0C475112-4A73-4949-8833-A4B68087D21B}"/>
              </a:ext>
            </a:extLst>
          </p:cNvPr>
          <p:cNvSpPr>
            <a:spLocks noGrp="1"/>
          </p:cNvSpPr>
          <p:nvPr>
            <p:ph idx="1"/>
          </p:nvPr>
        </p:nvSpPr>
        <p:spPr/>
        <p:txBody>
          <a:bodyPr/>
          <a:lstStyle/>
          <a:p>
            <a:r>
              <a:rPr lang="tr-TR" b="1" dirty="0"/>
              <a:t>LİSANSÜSTÜ KESİN KAYIT İŞLEMLERİ</a:t>
            </a:r>
          </a:p>
          <a:p>
            <a:endParaRPr lang="tr-TR" b="1" dirty="0"/>
          </a:p>
        </p:txBody>
      </p:sp>
      <p:pic>
        <p:nvPicPr>
          <p:cNvPr id="3" name="Resim 2">
            <a:extLst>
              <a:ext uri="{FF2B5EF4-FFF2-40B4-BE49-F238E27FC236}">
                <a16:creationId xmlns="" xmlns:a16="http://schemas.microsoft.com/office/drawing/2014/main" id="{770E716D-2C5B-4A3E-9BED-2D37514B0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93" y="2207941"/>
            <a:ext cx="10704427" cy="3906256"/>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123983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 xmlns:a16="http://schemas.microsoft.com/office/drawing/2014/main" id="{336584D9-7907-4ECD-9F45-4D90096867B9}"/>
              </a:ext>
            </a:extLst>
          </p:cNvPr>
          <p:cNvSpPr>
            <a:spLocks noGrp="1"/>
          </p:cNvSpPr>
          <p:nvPr>
            <p:ph type="body" idx="1"/>
          </p:nvPr>
        </p:nvSpPr>
        <p:spPr/>
        <p:txBody>
          <a:bodyPr/>
          <a:lstStyle/>
          <a:p>
            <a:r>
              <a:rPr lang="tr-T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Danışman Atanması</a:t>
            </a:r>
          </a:p>
        </p:txBody>
      </p:sp>
      <p:sp>
        <p:nvSpPr>
          <p:cNvPr id="4" name="İçerik Yer Tutucusu 3">
            <a:extLst>
              <a:ext uri="{FF2B5EF4-FFF2-40B4-BE49-F238E27FC236}">
                <a16:creationId xmlns="" xmlns:a16="http://schemas.microsoft.com/office/drawing/2014/main" id="{ADF19310-C16E-4BD2-BEB0-26988F55173B}"/>
              </a:ext>
            </a:extLst>
          </p:cNvPr>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buClr>
                <a:srgbClr val="C00000"/>
              </a:buClr>
              <a:buFont typeface="Wingdings" panose="05000000000000000000" pitchFamily="2" charset="2"/>
              <a:buChar char="Ø"/>
            </a:pPr>
            <a:r>
              <a:rPr lang="tr-TR" dirty="0"/>
              <a:t> </a:t>
            </a:r>
            <a:r>
              <a:rPr lang="tr-TR" sz="1900" dirty="0">
                <a:latin typeface="Times New Roman" panose="02020603050405020304" pitchFamily="18" charset="0"/>
                <a:cs typeface="Times New Roman" panose="02020603050405020304" pitchFamily="18" charset="0"/>
              </a:rPr>
              <a:t>Danışman atamaları Enstitü Ana Bilim Dalı Başkanlığının önerisi ve Enstitü Yönetim Kurulu Kararı ile </a:t>
            </a:r>
            <a:r>
              <a:rPr lang="tr-TR" sz="1900" dirty="0" smtClean="0">
                <a:latin typeface="Times New Roman" panose="02020603050405020304" pitchFamily="18" charset="0"/>
                <a:cs typeface="Times New Roman" panose="02020603050405020304" pitchFamily="18" charset="0"/>
              </a:rPr>
              <a:t>öğrencinin </a:t>
            </a:r>
            <a:r>
              <a:rPr lang="tr-TR" sz="1900" dirty="0">
                <a:latin typeface="Times New Roman" panose="02020603050405020304" pitchFamily="18" charset="0"/>
                <a:cs typeface="Times New Roman" panose="02020603050405020304" pitchFamily="18" charset="0"/>
              </a:rPr>
              <a:t>kayıt yaptırdığı dönemin başında atanır.</a:t>
            </a:r>
          </a:p>
          <a:p>
            <a:pPr>
              <a:buClr>
                <a:srgbClr val="C00000"/>
              </a:buClr>
              <a:buFont typeface="Wingdings" panose="05000000000000000000" pitchFamily="2" charset="2"/>
              <a:buChar char="Ø"/>
            </a:pPr>
            <a:r>
              <a:rPr lang="tr-TR" sz="1900" dirty="0">
                <a:latin typeface="Times New Roman" panose="02020603050405020304" pitchFamily="18" charset="0"/>
                <a:cs typeface="Times New Roman" panose="02020603050405020304" pitchFamily="18" charset="0"/>
              </a:rPr>
              <a:t>Danışman talebinde bulunacak yeni kayıtlı öğrencilerin kayıtlı olduğu Ana Bilim Dalı Başkanlığı ile irtibata geçmesi gerekmektedir.</a:t>
            </a:r>
          </a:p>
          <a:p>
            <a:pPr>
              <a:buClr>
                <a:srgbClr val="C00000"/>
              </a:buClr>
              <a:buFont typeface="Wingdings" panose="05000000000000000000" pitchFamily="2" charset="2"/>
              <a:buChar char="Ø"/>
            </a:pPr>
            <a:r>
              <a:rPr lang="tr-TR" sz="1900" dirty="0">
                <a:latin typeface="Times New Roman" panose="02020603050405020304" pitchFamily="18" charset="0"/>
                <a:cs typeface="Times New Roman" panose="02020603050405020304" pitchFamily="18" charset="0"/>
              </a:rPr>
              <a:t> Danışman öğrencinin alacağı dersleri onaylamada tek yetkili kişidir.</a:t>
            </a:r>
          </a:p>
          <a:p>
            <a:pPr>
              <a:buClr>
                <a:srgbClr val="C00000"/>
              </a:buClr>
              <a:buFont typeface="Wingdings" panose="05000000000000000000" pitchFamily="2" charset="2"/>
              <a:buChar char="Ø"/>
            </a:pPr>
            <a:r>
              <a:rPr lang="tr-TR" sz="1900" dirty="0">
                <a:latin typeface="Times New Roman" panose="02020603050405020304" pitchFamily="18" charset="0"/>
                <a:cs typeface="Times New Roman" panose="02020603050405020304" pitchFamily="18" charset="0"/>
              </a:rPr>
              <a:t>Danışman değişikliği, danışmanın ve/veya öğrencinin gerekçeli talebi ve Ana Bilim Akademik Kurulunun önerisi, Enstitü Yönetim Kurulu Kararı ile yapılabilir</a:t>
            </a:r>
          </a:p>
        </p:txBody>
      </p:sp>
      <p:sp>
        <p:nvSpPr>
          <p:cNvPr id="5" name="Metin Yer Tutucusu 4">
            <a:extLst>
              <a:ext uri="{FF2B5EF4-FFF2-40B4-BE49-F238E27FC236}">
                <a16:creationId xmlns="" xmlns:a16="http://schemas.microsoft.com/office/drawing/2014/main" id="{6BF938EC-A314-47D4-8138-6940AB2C3BDA}"/>
              </a:ext>
            </a:extLst>
          </p:cNvPr>
          <p:cNvSpPr>
            <a:spLocks noGrp="1"/>
          </p:cNvSpPr>
          <p:nvPr>
            <p:ph type="body" sz="quarter" idx="3"/>
          </p:nvPr>
        </p:nvSpPr>
        <p:spPr/>
        <p:txBody>
          <a:bodyPr/>
          <a:lstStyle/>
          <a:p>
            <a:r>
              <a:rPr lang="tr-T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Ders Kayıtları</a:t>
            </a:r>
          </a:p>
        </p:txBody>
      </p:sp>
      <p:sp>
        <p:nvSpPr>
          <p:cNvPr id="6" name="İçerik Yer Tutucusu 5">
            <a:extLst>
              <a:ext uri="{FF2B5EF4-FFF2-40B4-BE49-F238E27FC236}">
                <a16:creationId xmlns="" xmlns:a16="http://schemas.microsoft.com/office/drawing/2014/main" id="{9612F0EB-B388-460D-B6B5-31CEBDC1902F}"/>
              </a:ext>
            </a:extLst>
          </p:cNvPr>
          <p:cNvSpPr>
            <a:spLocks noGrp="1"/>
          </p:cNvSpPr>
          <p:nvPr>
            <p:ph sz="quarter" idx="4"/>
          </p:nvPr>
        </p:nvSpPr>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buClr>
                <a:srgbClr val="C00000"/>
              </a:buClr>
              <a:buFont typeface="Wingdings" panose="05000000000000000000" pitchFamily="2" charset="2"/>
              <a:buChar char="Ø"/>
            </a:pPr>
            <a:r>
              <a:rPr lang="tr-TR" sz="1900" dirty="0">
                <a:latin typeface="Times New Roman" panose="02020603050405020304" pitchFamily="18" charset="0"/>
                <a:cs typeface="Times New Roman" panose="02020603050405020304" pitchFamily="18" charset="0"/>
              </a:rPr>
              <a:t>Ders kayıtları her yıl akademik takvimde yer alan tarihler arasında yapılır.</a:t>
            </a:r>
          </a:p>
          <a:p>
            <a:pPr>
              <a:buClr>
                <a:srgbClr val="C00000"/>
              </a:buClr>
              <a:buFont typeface="Wingdings" panose="05000000000000000000" pitchFamily="2" charset="2"/>
              <a:buChar char="Ø"/>
            </a:pPr>
            <a:r>
              <a:rPr lang="tr-TR" sz="1900" dirty="0">
                <a:latin typeface="Times New Roman" panose="02020603050405020304" pitchFamily="18" charset="0"/>
                <a:cs typeface="Times New Roman" panose="02020603050405020304" pitchFamily="18" charset="0"/>
              </a:rPr>
              <a:t>Öğrencilerin Uzmanlık Alan Dersi ve Danışmanlık dersini alması zorunludur.</a:t>
            </a:r>
          </a:p>
          <a:p>
            <a:pPr>
              <a:buClr>
                <a:srgbClr val="C00000"/>
              </a:buClr>
              <a:buFont typeface="Wingdings" panose="05000000000000000000" pitchFamily="2" charset="2"/>
              <a:buChar char="Ø"/>
            </a:pPr>
            <a:r>
              <a:rPr lang="tr-TR" sz="1900" dirty="0">
                <a:latin typeface="Times New Roman" panose="02020603050405020304" pitchFamily="18" charset="0"/>
                <a:cs typeface="Times New Roman" panose="02020603050405020304" pitchFamily="18" charset="0"/>
              </a:rPr>
              <a:t>Öğrencinin alacağı bütün </a:t>
            </a:r>
            <a:r>
              <a:rPr lang="tr-TR" sz="1900" dirty="0" smtClean="0">
                <a:latin typeface="Times New Roman" panose="02020603050405020304" pitchFamily="18" charset="0"/>
                <a:cs typeface="Times New Roman" panose="02020603050405020304" pitchFamily="18" charset="0"/>
              </a:rPr>
              <a:t>dersler </a:t>
            </a:r>
            <a:r>
              <a:rPr lang="tr-TR" sz="1900" dirty="0">
                <a:latin typeface="Times New Roman" panose="02020603050405020304" pitchFamily="18" charset="0"/>
                <a:cs typeface="Times New Roman" panose="02020603050405020304" pitchFamily="18" charset="0"/>
              </a:rPr>
              <a:t>danışman öğretim üyesi ile birlikte seçmelidir.</a:t>
            </a:r>
          </a:p>
          <a:p>
            <a:pPr>
              <a:buClr>
                <a:srgbClr val="C00000"/>
              </a:buClr>
              <a:buFont typeface="Wingdings" panose="05000000000000000000" pitchFamily="2" charset="2"/>
              <a:buChar char="Ø"/>
            </a:pPr>
            <a:r>
              <a:rPr lang="tr-TR" sz="1900" dirty="0">
                <a:latin typeface="Times New Roman" panose="02020603050405020304" pitchFamily="18" charset="0"/>
                <a:cs typeface="Times New Roman" panose="02020603050405020304" pitchFamily="18" charset="0"/>
              </a:rPr>
              <a:t>Ders kayıtları Öğrenci Bilgi Sistemi (ÖBS) üzerinden yapılmaktadır.</a:t>
            </a:r>
          </a:p>
          <a:p>
            <a:pPr>
              <a:buClr>
                <a:srgbClr val="C00000"/>
              </a:buClr>
              <a:buFont typeface="Wingdings" panose="05000000000000000000" pitchFamily="2" charset="2"/>
              <a:buChar char="Ø"/>
            </a:pPr>
            <a:r>
              <a:rPr lang="tr-TR" sz="1900" dirty="0">
                <a:latin typeface="Times New Roman" panose="02020603050405020304" pitchFamily="18" charset="0"/>
                <a:cs typeface="Times New Roman" panose="02020603050405020304" pitchFamily="18" charset="0"/>
              </a:rPr>
              <a:t>Akademik takvim her yılında başında Öğrenci İşleri Daire Başkanlığının sayfasından ilan edilir.</a:t>
            </a:r>
          </a:p>
          <a:p>
            <a:pPr>
              <a:buClr>
                <a:srgbClr val="C00000"/>
              </a:buClr>
              <a:buFont typeface="Wingdings" panose="05000000000000000000" pitchFamily="2" charset="2"/>
              <a:buChar char="Ø"/>
            </a:pPr>
            <a:r>
              <a:rPr lang="tr-TR" sz="1900" b="0" i="0" dirty="0">
                <a:solidFill>
                  <a:srgbClr val="000000"/>
                </a:solidFill>
                <a:effectLst/>
                <a:latin typeface="Times New Roman" panose="02020603050405020304" pitchFamily="18" charset="0"/>
              </a:rPr>
              <a:t>Lisansüstü programlarda alınan derslerden sınava girebilmek için %70 devam şartı aranır.</a:t>
            </a:r>
            <a:endParaRPr lang="tr-TR" sz="1900" dirty="0">
              <a:latin typeface="Times New Roman" panose="02020603050405020304" pitchFamily="18" charset="0"/>
              <a:cs typeface="Times New Roman" panose="02020603050405020304" pitchFamily="18" charset="0"/>
            </a:endParaRPr>
          </a:p>
          <a:p>
            <a:r>
              <a:rPr lang="tr-TR" sz="1900" dirty="0">
                <a:latin typeface="Times New Roman" panose="02020603050405020304" pitchFamily="18" charset="0"/>
                <a:cs typeface="Times New Roman" panose="02020603050405020304" pitchFamily="18" charset="0"/>
                <a:hlinkClick r:id="rId2"/>
              </a:rPr>
              <a:t>2021-2022 Akademik Takvimi</a:t>
            </a:r>
            <a:endParaRPr lang="tr-TR" sz="1900" dirty="0">
              <a:latin typeface="Times New Roman" panose="02020603050405020304" pitchFamily="18" charset="0"/>
              <a:cs typeface="Times New Roman" panose="02020603050405020304" pitchFamily="18" charset="0"/>
            </a:endParaRPr>
          </a:p>
          <a:p>
            <a:endParaRPr lang="tr-TR" dirty="0"/>
          </a:p>
          <a:p>
            <a:endParaRPr lang="tr-TR" dirty="0"/>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136351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a:extLst>
              <a:ext uri="{FF2B5EF4-FFF2-40B4-BE49-F238E27FC236}">
                <a16:creationId xmlns="" xmlns:a16="http://schemas.microsoft.com/office/drawing/2014/main" id="{635CD929-81C6-4185-9499-5DD060D49A35}"/>
              </a:ext>
            </a:extLst>
          </p:cNvPr>
          <p:cNvSpPr>
            <a:spLocks noGrp="1"/>
          </p:cNvSpPr>
          <p:nvPr>
            <p:ph idx="1"/>
          </p:nvPr>
        </p:nvSpPr>
        <p:spPr>
          <a:xfrm>
            <a:off x="1097280" y="1929478"/>
            <a:ext cx="10058400" cy="4023360"/>
          </a:xfrm>
        </p:spPr>
        <p:txBody>
          <a:bodyPr>
            <a:normAutofit fontScale="85000" lnSpcReduction="2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BİLİMSEL HAZIRLIK PROGRAMLARI</a:t>
            </a:r>
          </a:p>
          <a:p>
            <a:pPr algn="just">
              <a:spcAft>
                <a:spcPts val="0"/>
              </a:spcAft>
              <a:buClr>
                <a:srgbClr val="C00000"/>
              </a:buClr>
              <a:buFont typeface="Wingdings" panose="05000000000000000000" pitchFamily="2" charset="2"/>
              <a:buChar char="Ø"/>
            </a:pPr>
            <a:r>
              <a:rPr lang="tr-TR" b="0" i="0" dirty="0">
                <a:solidFill>
                  <a:srgbClr val="000000"/>
                </a:solidFill>
                <a:effectLst/>
                <a:latin typeface="Times New Roman" panose="02020603050405020304" pitchFamily="18" charset="0"/>
              </a:rPr>
              <a:t>Yüksek lisans ve doktora programlarına kabul edilen öğrencilerden lisans veya yüksek lisans derecesini kabul edildikleri yüksek lisans veya doktora programından farklı alanlarda almış olanlar ile lisans veya yüksek lisans derecesini Üniversite dışındaki yükseköğretim kurumlarından almış olan yüksek lisans veya doktora programı adayları için eksikliklerini gidermek amacıyla bilimsel hazırlık programı uygulanabilir.</a:t>
            </a:r>
          </a:p>
          <a:p>
            <a:pPr algn="just">
              <a:spcAft>
                <a:spcPts val="0"/>
              </a:spcAft>
              <a:buClr>
                <a:srgbClr val="C00000"/>
              </a:buClr>
              <a:buFont typeface="Wingdings" panose="05000000000000000000" pitchFamily="2" charset="2"/>
              <a:buChar char="Ø"/>
            </a:pPr>
            <a:r>
              <a:rPr lang="tr-TR" b="0" i="0" dirty="0">
                <a:solidFill>
                  <a:srgbClr val="000000"/>
                </a:solidFill>
                <a:effectLst/>
                <a:latin typeface="Times New Roman" panose="02020603050405020304" pitchFamily="18" charset="0"/>
              </a:rPr>
              <a:t> Bilimsel hazırlık programında alınması zorunlu dersler, ilgili lisansüstü programını tamamlamak için gerekli görülen derslerin yerine geçemez. Ancak bilimsel hazırlık programındaki bir öğrenci, bilimsel hazırlık derslerinin yanı sıra ilgili enstitü anabilim/</a:t>
            </a:r>
            <a:r>
              <a:rPr lang="tr-TR" b="0" i="0" dirty="0" err="1">
                <a:solidFill>
                  <a:srgbClr val="000000"/>
                </a:solidFill>
                <a:effectLst/>
                <a:latin typeface="Times New Roman" panose="02020603050405020304" pitchFamily="18" charset="0"/>
              </a:rPr>
              <a:t>anasanat</a:t>
            </a:r>
            <a:r>
              <a:rPr lang="tr-TR" b="0" i="0" dirty="0">
                <a:solidFill>
                  <a:srgbClr val="000000"/>
                </a:solidFill>
                <a:effectLst/>
                <a:latin typeface="Times New Roman" panose="02020603050405020304" pitchFamily="18" charset="0"/>
              </a:rPr>
              <a:t> dalı başkanlığının önerisi ve enstitü yönetim kurulunun onayı ile lisansüstü programa yönelik dersler de alabilir.</a:t>
            </a:r>
          </a:p>
          <a:p>
            <a:pPr algn="just">
              <a:spcAft>
                <a:spcPts val="0"/>
              </a:spcAft>
              <a:buClr>
                <a:srgbClr val="C00000"/>
              </a:buClr>
              <a:buFont typeface="Wingdings" panose="05000000000000000000" pitchFamily="2" charset="2"/>
              <a:buChar char="Ø"/>
            </a:pPr>
            <a:r>
              <a:rPr lang="tr-TR" b="0" i="0" dirty="0">
                <a:solidFill>
                  <a:srgbClr val="000000"/>
                </a:solidFill>
                <a:effectLst/>
                <a:latin typeface="Times New Roman" panose="02020603050405020304" pitchFamily="18" charset="0"/>
              </a:rPr>
              <a:t>Bilimsel hazırlık programı en az on iki, en fazla otuz kredilik ders yükünden oluşur.</a:t>
            </a:r>
          </a:p>
          <a:p>
            <a:pPr algn="just">
              <a:spcAft>
                <a:spcPts val="0"/>
              </a:spcAft>
              <a:buClr>
                <a:srgbClr val="C00000"/>
              </a:buClr>
              <a:buFont typeface="Wingdings" panose="05000000000000000000" pitchFamily="2" charset="2"/>
              <a:buChar char="Ø"/>
            </a:pPr>
            <a:r>
              <a:rPr lang="tr-TR" b="0" i="0" dirty="0">
                <a:solidFill>
                  <a:srgbClr val="000000"/>
                </a:solidFill>
                <a:effectLst/>
                <a:latin typeface="Times New Roman" panose="02020603050405020304" pitchFamily="18" charset="0"/>
              </a:rPr>
              <a:t>Bilimsel hazırlık programı ile ilgili devam, ders sınavları, ders notları, derslerden başarılı sayılma şartları, ders tekrarı, kayıt silme ve diğer esaslar uygulama esaslarına göre yürütülür.</a:t>
            </a:r>
          </a:p>
          <a:p>
            <a:pPr algn="just">
              <a:spcAft>
                <a:spcPts val="0"/>
              </a:spcAft>
              <a:buClr>
                <a:srgbClr val="C00000"/>
              </a:buClr>
              <a:buFont typeface="Wingdings" panose="05000000000000000000" pitchFamily="2" charset="2"/>
              <a:buChar char="Ø"/>
            </a:pPr>
            <a:r>
              <a:rPr lang="tr-TR" b="0" i="0" dirty="0">
                <a:solidFill>
                  <a:srgbClr val="000000"/>
                </a:solidFill>
                <a:effectLst/>
                <a:latin typeface="Times New Roman" panose="02020603050405020304" pitchFamily="18" charset="0"/>
              </a:rPr>
              <a:t>Bilimsel hazırlık sınıfı öğrencileri yaz okulundan ders alabilirler.</a:t>
            </a:r>
          </a:p>
          <a:p>
            <a:pPr algn="just">
              <a:spcAft>
                <a:spcPts val="0"/>
              </a:spcAft>
              <a:buClr>
                <a:srgbClr val="C00000"/>
              </a:buClr>
              <a:buFont typeface="Wingdings" panose="05000000000000000000" pitchFamily="2" charset="2"/>
              <a:buChar char="Ø"/>
            </a:pPr>
            <a:r>
              <a:rPr lang="tr-TR" b="0" i="0" dirty="0">
                <a:solidFill>
                  <a:srgbClr val="000000"/>
                </a:solidFill>
                <a:effectLst/>
                <a:latin typeface="Times New Roman" panose="02020603050405020304" pitchFamily="18" charset="0"/>
              </a:rPr>
              <a:t>Bilimsel hazırlık programında geçirilecek süre en çok iki yarıyıldır. Yaz öğretimi bu süreye dâhil edilmez. Bu süre dönem izinleri dışında uzatılamaz ve süre sonunda başarılı olamayan öğrencinin ilgili enstitü ile ilişiği kesilir. Bu programda geçirilen süre yüksek lisans veya doktora programı sürelerine dâhil edilmez.</a:t>
            </a:r>
          </a:p>
          <a:p>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384" y="291410"/>
            <a:ext cx="9529232" cy="1376613"/>
          </a:xfrm>
          <a:prstGeom prst="rect">
            <a:avLst/>
          </a:prstGeom>
        </p:spPr>
      </p:pic>
    </p:spTree>
    <p:extLst>
      <p:ext uri="{BB962C8B-B14F-4D97-AF65-F5344CB8AC3E}">
        <p14:creationId xmlns:p14="http://schemas.microsoft.com/office/powerpoint/2010/main" val="299348053"/>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3.xml><?xml version="1.0" encoding="utf-8"?>
<a:theme xmlns:a="http://schemas.openxmlformats.org/drawingml/2006/main" name="1_Geçmişe bakış">
  <a:themeElements>
    <a:clrScheme name="Geçmişe bakış">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680</TotalTime>
  <Words>1872</Words>
  <Application>Microsoft Office PowerPoint</Application>
  <PresentationFormat>Özel</PresentationFormat>
  <Paragraphs>228</Paragraphs>
  <Slides>22</Slides>
  <Notes>2</Notes>
  <HiddenSlides>0</HiddenSlides>
  <MMClips>0</MMClips>
  <ScaleCrop>false</ScaleCrop>
  <HeadingPairs>
    <vt:vector size="4" baseType="variant">
      <vt:variant>
        <vt:lpstr>Tema</vt:lpstr>
      </vt:variant>
      <vt:variant>
        <vt:i4>4</vt:i4>
      </vt:variant>
      <vt:variant>
        <vt:lpstr>Slayt Başlıkları</vt:lpstr>
      </vt:variant>
      <vt:variant>
        <vt:i4>22</vt:i4>
      </vt:variant>
    </vt:vector>
  </HeadingPairs>
  <TitlesOfParts>
    <vt:vector size="26" baseType="lpstr">
      <vt:lpstr>Geçmişe bakış</vt:lpstr>
      <vt:lpstr>Dilim</vt:lpstr>
      <vt:lpstr>1_Geçmişe bakış</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A KAPLAN</cp:lastModifiedBy>
  <cp:revision>38</cp:revision>
  <dcterms:created xsi:type="dcterms:W3CDTF">2021-08-02T06:05:09Z</dcterms:created>
  <dcterms:modified xsi:type="dcterms:W3CDTF">2021-08-25T12:41:39Z</dcterms:modified>
</cp:coreProperties>
</file>