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5"/>
  </p:notesMasterIdLst>
  <p:handoutMasterIdLst>
    <p:handoutMasterId r:id="rId26"/>
  </p:handoutMasterIdLst>
  <p:sldIdLst>
    <p:sldId id="1044" r:id="rId2"/>
    <p:sldId id="1045" r:id="rId3"/>
    <p:sldId id="1047" r:id="rId4"/>
    <p:sldId id="1069" r:id="rId5"/>
    <p:sldId id="1046" r:id="rId6"/>
    <p:sldId id="1048" r:id="rId7"/>
    <p:sldId id="1050" r:id="rId8"/>
    <p:sldId id="1049" r:id="rId9"/>
    <p:sldId id="1051" r:id="rId10"/>
    <p:sldId id="1053" r:id="rId11"/>
    <p:sldId id="1054" r:id="rId12"/>
    <p:sldId id="1055" r:id="rId13"/>
    <p:sldId id="1057" r:id="rId14"/>
    <p:sldId id="1058" r:id="rId15"/>
    <p:sldId id="1059" r:id="rId16"/>
    <p:sldId id="1060" r:id="rId17"/>
    <p:sldId id="1061" r:id="rId18"/>
    <p:sldId id="1062" r:id="rId19"/>
    <p:sldId id="1063" r:id="rId20"/>
    <p:sldId id="1064" r:id="rId21"/>
    <p:sldId id="1065" r:id="rId22"/>
    <p:sldId id="1066" r:id="rId23"/>
    <p:sldId id="10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fta 13" id="{0C6390DB-EF61-674F-8B22-A2A410B2E274}">
          <p14:sldIdLst>
            <p14:sldId id="1044"/>
            <p14:sldId id="1045"/>
            <p14:sldId id="1047"/>
            <p14:sldId id="1069"/>
            <p14:sldId id="1046"/>
            <p14:sldId id="1048"/>
            <p14:sldId id="1050"/>
            <p14:sldId id="1049"/>
            <p14:sldId id="1051"/>
            <p14:sldId id="1053"/>
            <p14:sldId id="1054"/>
            <p14:sldId id="1055"/>
            <p14:sldId id="1057"/>
            <p14:sldId id="1058"/>
            <p14:sldId id="1059"/>
            <p14:sldId id="1060"/>
            <p14:sldId id="1061"/>
            <p14:sldId id="1062"/>
            <p14:sldId id="1063"/>
            <p14:sldId id="1064"/>
            <p14:sldId id="1065"/>
            <p14:sldId id="1066"/>
            <p14:sldId id="10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1F1D52"/>
    <a:srgbClr val="F7F7F7"/>
    <a:srgbClr val="341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53"/>
    <p:restoredTop sz="91111" autoAdjust="0"/>
  </p:normalViewPr>
  <p:slideViewPr>
    <p:cSldViewPr snapToGrid="0" snapToObjects="1">
      <p:cViewPr varScale="1">
        <p:scale>
          <a:sx n="105" d="100"/>
          <a:sy n="105" d="100"/>
        </p:scale>
        <p:origin x="1242" y="102"/>
      </p:cViewPr>
      <p:guideLst/>
    </p:cSldViewPr>
  </p:slideViewPr>
  <p:notesTextViewPr>
    <p:cViewPr>
      <p:scale>
        <a:sx n="1" d="1"/>
        <a:sy n="1" d="1"/>
      </p:scale>
      <p:origin x="0" y="0"/>
    </p:cViewPr>
  </p:notesTextViewPr>
  <p:sorterViewPr>
    <p:cViewPr>
      <p:scale>
        <a:sx n="62" d="100"/>
        <a:sy n="62" d="100"/>
      </p:scale>
      <p:origin x="0" y="0"/>
    </p:cViewPr>
  </p:sorterViewPr>
  <p:notesViewPr>
    <p:cSldViewPr snapToGrid="0" snapToObjects="1">
      <p:cViewPr varScale="1">
        <p:scale>
          <a:sx n="55" d="100"/>
          <a:sy n="55" d="100"/>
        </p:scale>
        <p:origin x="2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DB772-7439-CA44-A629-6C001AC339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DED064-FBFC-BB49-AFF9-FCE54B238982}" type="slidenum">
              <a:rPr lang="tr-TR" smtClean="0"/>
              <a:t>‹#›</a:t>
            </a:fld>
            <a:endParaRPr lang="tr-TR"/>
          </a:p>
        </p:txBody>
      </p:sp>
    </p:spTree>
    <p:extLst>
      <p:ext uri="{BB962C8B-B14F-4D97-AF65-F5344CB8AC3E}">
        <p14:creationId xmlns:p14="http://schemas.microsoft.com/office/powerpoint/2010/main" val="266737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3B0F-A7CA-D947-BF42-5CA2A03C82F6}"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CF8B0-938A-B940-827E-E11CB1E17B31}" type="slidenum">
              <a:rPr lang="en-US" smtClean="0"/>
              <a:t>‹#›</a:t>
            </a:fld>
            <a:endParaRPr lang="en-US"/>
          </a:p>
        </p:txBody>
      </p:sp>
    </p:spTree>
    <p:extLst>
      <p:ext uri="{BB962C8B-B14F-4D97-AF65-F5344CB8AC3E}">
        <p14:creationId xmlns:p14="http://schemas.microsoft.com/office/powerpoint/2010/main" val="159322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202922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CF8B0-938A-B940-827E-E11CB1E17B31}" type="slidenum">
              <a:rPr lang="en-US" smtClean="0"/>
              <a:t>7</a:t>
            </a:fld>
            <a:endParaRPr lang="en-US"/>
          </a:p>
        </p:txBody>
      </p:sp>
    </p:spTree>
    <p:extLst>
      <p:ext uri="{BB962C8B-B14F-4D97-AF65-F5344CB8AC3E}">
        <p14:creationId xmlns:p14="http://schemas.microsoft.com/office/powerpoint/2010/main" val="275022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13</a:t>
            </a:fld>
            <a:endParaRPr lang="en-US"/>
          </a:p>
        </p:txBody>
      </p:sp>
    </p:spTree>
    <p:extLst>
      <p:ext uri="{BB962C8B-B14F-4D97-AF65-F5344CB8AC3E}">
        <p14:creationId xmlns:p14="http://schemas.microsoft.com/office/powerpoint/2010/main" val="10553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15</a:t>
            </a:fld>
            <a:endParaRPr lang="en-US"/>
          </a:p>
        </p:txBody>
      </p:sp>
    </p:spTree>
    <p:extLst>
      <p:ext uri="{BB962C8B-B14F-4D97-AF65-F5344CB8AC3E}">
        <p14:creationId xmlns:p14="http://schemas.microsoft.com/office/powerpoint/2010/main" val="202279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16</a:t>
            </a:fld>
            <a:endParaRPr lang="en-US"/>
          </a:p>
        </p:txBody>
      </p:sp>
    </p:spTree>
    <p:extLst>
      <p:ext uri="{BB962C8B-B14F-4D97-AF65-F5344CB8AC3E}">
        <p14:creationId xmlns:p14="http://schemas.microsoft.com/office/powerpoint/2010/main" val="151635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18</a:t>
            </a:fld>
            <a:endParaRPr lang="en-US"/>
          </a:p>
        </p:txBody>
      </p:sp>
    </p:spTree>
    <p:extLst>
      <p:ext uri="{BB962C8B-B14F-4D97-AF65-F5344CB8AC3E}">
        <p14:creationId xmlns:p14="http://schemas.microsoft.com/office/powerpoint/2010/main" val="88560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23</a:t>
            </a:fld>
            <a:endParaRPr lang="en-US"/>
          </a:p>
        </p:txBody>
      </p:sp>
    </p:spTree>
    <p:extLst>
      <p:ext uri="{BB962C8B-B14F-4D97-AF65-F5344CB8AC3E}">
        <p14:creationId xmlns:p14="http://schemas.microsoft.com/office/powerpoint/2010/main" val="382020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A7118B6-408D-8E46-9361-FC3A4D84A945}"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4808F-FF2D-754D-B79B-2CF1F42B5A6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7118B6-408D-8E46-9361-FC3A4D84A945}"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18359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7118B6-408D-8E46-9361-FC3A4D84A945}"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62077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D0B4B7-157F-D143-8759-36877214312C}"/>
              </a:ext>
            </a:extLst>
          </p:cNvPr>
          <p:cNvSpPr/>
          <p:nvPr userDrawn="1"/>
        </p:nvSpPr>
        <p:spPr>
          <a:xfrm>
            <a:off x="1560668" y="1636295"/>
            <a:ext cx="10631332" cy="5221706"/>
          </a:xfrm>
          <a:prstGeom prst="rect">
            <a:avLst/>
          </a:prstGeom>
          <a:solidFill>
            <a:srgbClr val="1F1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userDrawn="1">
            <p:ph type="title" hasCustomPrompt="1"/>
          </p:nvPr>
        </p:nvSpPr>
        <p:spPr>
          <a:xfrm>
            <a:off x="670539" y="2610847"/>
            <a:ext cx="10879131" cy="1485992"/>
          </a:xfrm>
        </p:spPr>
        <p:txBody>
          <a:bodyPr anchor="ctr">
            <a:normAutofit/>
          </a:bodyPr>
          <a:lstStyle>
            <a:lvl1pPr>
              <a:lnSpc>
                <a:spcPct val="90000"/>
              </a:lnSpc>
              <a:defRPr sz="5333" b="1" i="0" spc="0" baseline="0">
                <a:solidFill>
                  <a:schemeClr val="bg1"/>
                </a:solidFill>
                <a:latin typeface="Century Gothic" panose="020B0502020202020204" pitchFamily="34" charset="0"/>
                <a:cs typeface="Arial"/>
              </a:defRPr>
            </a:lvl1pPr>
          </a:lstStyle>
          <a:p>
            <a:r>
              <a:rPr lang="en-US" dirty="0"/>
              <a:t>Master Project</a:t>
            </a:r>
          </a:p>
        </p:txBody>
      </p:sp>
      <p:sp>
        <p:nvSpPr>
          <p:cNvPr id="9" name="Text Placeholder 19"/>
          <p:cNvSpPr>
            <a:spLocks noGrp="1"/>
          </p:cNvSpPr>
          <p:nvPr>
            <p:ph type="body" sz="quarter" idx="11" hasCustomPrompt="1"/>
          </p:nvPr>
        </p:nvSpPr>
        <p:spPr>
          <a:xfrm>
            <a:off x="670539" y="4297866"/>
            <a:ext cx="10879131" cy="642349"/>
          </a:xfrm>
        </p:spPr>
        <p:txBody>
          <a:bodyPr anchor="ctr">
            <a:noAutofit/>
          </a:bodyPr>
          <a:lstStyle>
            <a:lvl1pPr marL="0" indent="0">
              <a:buNone/>
              <a:defRPr sz="3200" b="0" spc="0" baseline="0">
                <a:solidFill>
                  <a:srgbClr val="A6A6A6"/>
                </a:solidFill>
                <a:latin typeface="Century Gothic" panose="020B0502020202020204" pitchFamily="34" charset="0"/>
                <a:cs typeface="Arial"/>
              </a:defRPr>
            </a:lvl1pPr>
          </a:lstStyle>
          <a:p>
            <a:pPr lvl="0"/>
            <a:r>
              <a:rPr lang="en-US" dirty="0"/>
              <a:t>School of Education</a:t>
            </a:r>
          </a:p>
        </p:txBody>
      </p:sp>
      <p:pic>
        <p:nvPicPr>
          <p:cNvPr id="8" name="Resim 9">
            <a:extLst>
              <a:ext uri="{FF2B5EF4-FFF2-40B4-BE49-F238E27FC236}">
                <a16:creationId xmlns:a16="http://schemas.microsoft.com/office/drawing/2014/main" id="{97289681-6B68-AD4C-A4BE-8A3A91AE5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spTree>
    <p:extLst>
      <p:ext uri="{BB962C8B-B14F-4D97-AF65-F5344CB8AC3E}">
        <p14:creationId xmlns:p14="http://schemas.microsoft.com/office/powerpoint/2010/main" val="67199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only: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47473E-E615-2149-A615-627B1D3F79C1}"/>
              </a:ext>
            </a:extLst>
          </p:cNvPr>
          <p:cNvSpPr/>
          <p:nvPr userDrawn="1"/>
        </p:nvSpPr>
        <p:spPr>
          <a:xfrm>
            <a:off x="-69517" y="308219"/>
            <a:ext cx="845179" cy="6594229"/>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E79E1F27-B4A2-B24B-B705-69B990026FB6}"/>
              </a:ext>
            </a:extLst>
          </p:cNvPr>
          <p:cNvSpPr/>
          <p:nvPr userDrawn="1"/>
        </p:nvSpPr>
        <p:spPr>
          <a:xfrm>
            <a:off x="-69516" y="-21388"/>
            <a:ext cx="12331032" cy="361357"/>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648850" y="1533681"/>
            <a:ext cx="9570135" cy="584304"/>
          </a:xfrm>
        </p:spPr>
        <p:txBody>
          <a:bodyPr>
            <a:noAutofit/>
          </a:bodyPr>
          <a:lstStyle>
            <a:lvl1pPr algn="l">
              <a:lnSpc>
                <a:spcPct val="100000"/>
              </a:lnSpc>
              <a:defRPr sz="2000" b="1" i="0" cap="none" spc="0">
                <a:solidFill>
                  <a:srgbClr val="404041"/>
                </a:solidFill>
                <a:latin typeface="Avenir Next" panose="020B0503020202020204" pitchFamily="34" charset="0"/>
                <a:cs typeface="Arial"/>
              </a:defRPr>
            </a:lvl1pPr>
          </a:lstStyle>
          <a:p>
            <a:endParaRPr lang="en-US" dirty="0"/>
          </a:p>
        </p:txBody>
      </p:sp>
      <p:sp>
        <p:nvSpPr>
          <p:cNvPr id="4" name="TextBox 3"/>
          <p:cNvSpPr txBox="1"/>
          <p:nvPr userDrawn="1"/>
        </p:nvSpPr>
        <p:spPr>
          <a:xfrm>
            <a:off x="4741335" y="4721414"/>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p:nvPr>
        </p:nvSpPr>
        <p:spPr>
          <a:xfrm>
            <a:off x="1648850" y="2297723"/>
            <a:ext cx="9570135" cy="4161691"/>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a:solidFill>
                  <a:srgbClr val="404041"/>
                </a:solidFill>
                <a:latin typeface="Avenir Next" panose="020B0503020202020204" pitchFamily="34" charset="0"/>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marL="457178" marR="0" lvl="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a:pPr>
            <a:endParaRPr lang="en-US" dirty="0"/>
          </a:p>
        </p:txBody>
      </p:sp>
      <p:sp>
        <p:nvSpPr>
          <p:cNvPr id="6" name="TextBox 5">
            <a:extLst>
              <a:ext uri="{FF2B5EF4-FFF2-40B4-BE49-F238E27FC236}">
                <a16:creationId xmlns:a16="http://schemas.microsoft.com/office/drawing/2014/main" id="{3798D911-37FD-2849-9B02-026FA857C0EF}"/>
              </a:ext>
            </a:extLst>
          </p:cNvPr>
          <p:cNvSpPr txBox="1"/>
          <p:nvPr userDrawn="1"/>
        </p:nvSpPr>
        <p:spPr>
          <a:xfrm>
            <a:off x="11228681" y="993423"/>
            <a:ext cx="0" cy="0"/>
          </a:xfrm>
          <a:prstGeom prst="rect">
            <a:avLst/>
          </a:prstGeom>
        </p:spPr>
        <p:txBody>
          <a:bodyPr vert="horz" wrap="none" lIns="121920" tIns="60960" rIns="121920" bIns="60960" rtlCol="0" anchor="ctr">
            <a:noAutofit/>
          </a:bodyPr>
          <a:lstStyle/>
          <a:p>
            <a:pPr algn="l"/>
            <a:endParaRPr lang="en-US" sz="1067" b="0" dirty="0">
              <a:solidFill>
                <a:schemeClr val="bg1">
                  <a:lumMod val="75000"/>
                </a:schemeClr>
              </a:solidFill>
            </a:endParaRPr>
          </a:p>
        </p:txBody>
      </p:sp>
      <p:pic>
        <p:nvPicPr>
          <p:cNvPr id="9" name="Resim 9">
            <a:extLst>
              <a:ext uri="{FF2B5EF4-FFF2-40B4-BE49-F238E27FC236}">
                <a16:creationId xmlns:a16="http://schemas.microsoft.com/office/drawing/2014/main" id="{78723E11-9344-BC4C-A8C1-F7C6E7A879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cxnSp>
        <p:nvCxnSpPr>
          <p:cNvPr id="10" name="Straight Connector 9">
            <a:extLst>
              <a:ext uri="{FF2B5EF4-FFF2-40B4-BE49-F238E27FC236}">
                <a16:creationId xmlns:a16="http://schemas.microsoft.com/office/drawing/2014/main" id="{F425E959-780F-B94E-85D0-9D114510E36E}"/>
              </a:ext>
            </a:extLst>
          </p:cNvPr>
          <p:cNvCxnSpPr/>
          <p:nvPr userDrawn="1"/>
        </p:nvCxnSpPr>
        <p:spPr>
          <a:xfrm>
            <a:off x="1648849" y="1453661"/>
            <a:ext cx="9570135" cy="0"/>
          </a:xfrm>
          <a:prstGeom prst="line">
            <a:avLst/>
          </a:prstGeom>
          <a:ln w="19050">
            <a:solidFill>
              <a:srgbClr val="1F1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6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7118B6-408D-8E46-9361-FC3A4D84A945}"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46091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A7118B6-408D-8E46-9361-FC3A4D84A945}"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4808F-FF2D-754D-B79B-2CF1F42B5A6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6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A7118B6-408D-8E46-9361-FC3A4D84A945}"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4442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A7118B6-408D-8E46-9361-FC3A4D84A945}"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5179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A7118B6-408D-8E46-9361-FC3A4D84A945}"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7181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7118B6-408D-8E46-9361-FC3A4D84A945}" type="datetimeFigureOut">
              <a:rPr lang="en-US" smtClean="0"/>
              <a:t>8/30/2021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04132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A7118B6-408D-8E46-9361-FC3A4D84A945}" type="datetimeFigureOut">
              <a:rPr lang="en-US" smtClean="0"/>
              <a:t>8/30/2021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2A4808F-FF2D-754D-B79B-2CF1F42B5A6C}" type="slidenum">
              <a:rPr lang="en-US" smtClean="0"/>
              <a:t>‹#›</a:t>
            </a:fld>
            <a:endParaRPr lang="en-US"/>
          </a:p>
        </p:txBody>
      </p:sp>
    </p:spTree>
    <p:extLst>
      <p:ext uri="{BB962C8B-B14F-4D97-AF65-F5344CB8AC3E}">
        <p14:creationId xmlns:p14="http://schemas.microsoft.com/office/powerpoint/2010/main" val="97790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A7118B6-408D-8E46-9361-FC3A4D84A945}"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71462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A7118B6-408D-8E46-9361-FC3A4D84A945}" type="datetimeFigureOut">
              <a:rPr lang="en-US" smtClean="0"/>
              <a:t>8/30/2021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2A4808F-FF2D-754D-B79B-2CF1F42B5A6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9116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web%20Form/1-%20Klavuzlar/AIT_18_Kay&#305;t%20Sildirme%20Dilek&#231;esi.doc" TargetMode="External"/><Relationship Id="rId2" Type="http://schemas.openxmlformats.org/officeDocument/2006/relationships/hyperlink" Target="web%20Form/1-%20Klavuzlar/AIT_14_Kay&#305;t%20Dondurma%20Dilek&#231;esi.docx"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auni.edu.tr/yuklemeler/79dbab7521dd1f9f05343c04b00838ab.pdf"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web%20Form/1-%20Klavuzlar/AIT_36_Yeterlik%20Yaz&#305;l&#305;%20S&#305;nav%20Formu.docx"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atauni.edu.tr/yuklemeler/79dbab7521dd1f9f05343c04b00838ab.pdf" TargetMode="External"/><Relationship Id="rId4" Type="http://schemas.openxmlformats.org/officeDocument/2006/relationships/hyperlink" Target="web%20Form/1-%20Klavuzlar/AIT_37_Yeterlik%20S&#246;zl&#252;%20S&#305;nav%20Formu.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tauni.edu.tr/yuklemeler/79dbab7521dd1f9f05343c04b00838ab.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auni.edu.tr/yuklemeler/79dbab7521dd1f9f05343c04b00838ab.pdf"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web%20Form/1-%20Klavuzlar/AIT_42_Tez%20&#304;zleme%20Komitesi%20Ara%20Rapor%20Formu.docx"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web%20Form/1-%20Klavuzlar/AIT_43_Doktora%20Tez%20Savunma%20S&#305;nav&#305;%20J&#252;ri%20&#214;neri%20Formu.docx" TargetMode="External"/><Relationship Id="rId3" Type="http://schemas.openxmlformats.org/officeDocument/2006/relationships/hyperlink" Target="web%20Form/1-%20Klavuzlar/AIT_23_Tez%20Savunma%20&#214;ncesi%20Kontrol%20Formu.docx" TargetMode="External"/><Relationship Id="rId7" Type="http://schemas.openxmlformats.org/officeDocument/2006/relationships/hyperlink" Target="web%20Form/1-%20Klavuzlar/AIT_44_Doktora%20Tez%20Savunma%20&#214;ncesi%20Kontrol%20Formu.docx" TargetMode="External"/><Relationship Id="rId2" Type="http://schemas.openxmlformats.org/officeDocument/2006/relationships/hyperlink" Target="https://atauni.edu.tr/yuklemeler/14e6f95f0c9758c8aba693b46e5f7528.docx" TargetMode="External"/><Relationship Id="rId1" Type="http://schemas.openxmlformats.org/officeDocument/2006/relationships/slideLayout" Target="../slideLayouts/slideLayout13.xml"/><Relationship Id="rId6" Type="http://schemas.openxmlformats.org/officeDocument/2006/relationships/hyperlink" Target="web%20Form/1-%20Klavuzlar/AIT_24_Y&#252;ksek%20Lisans%20Tez%20J&#252;risi%20&#214;neri%20Formu.docx" TargetMode="External"/><Relationship Id="rId5" Type="http://schemas.openxmlformats.org/officeDocument/2006/relationships/hyperlink" Target="web%20Form/1-%20Klavuzlar/AIT_26_Tez%20Yaz&#305;m%20Kurallar&#305;na%20Uygunluk%20Kontrol%20Formu.docx" TargetMode="External"/><Relationship Id="rId10" Type="http://schemas.openxmlformats.org/officeDocument/2006/relationships/image" Target="../media/image4.png"/><Relationship Id="rId4" Type="http://schemas.openxmlformats.org/officeDocument/2006/relationships/hyperlink" Target="web%20Form/1-%20Klavuzlar/AIT_25_Tez%20Benzerlik%20Oran&#305;%20(&#304;ntihal)%20Beyan%20Formu.docx"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agbilenst@atauni.edu.tr"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atauni.edu.tr/yuklemeler/a5aa668fcc7820bd9ae19cad773f3c1e.docx" TargetMode="External"/><Relationship Id="rId7" Type="http://schemas.openxmlformats.org/officeDocument/2006/relationships/image" Target="../media/image4.png"/><Relationship Id="rId2" Type="http://schemas.openxmlformats.org/officeDocument/2006/relationships/hyperlink" Target="https://atauni.edu.tr/yuklemeler/427b9dd2565403266fabd21248ea0e5c.docx" TargetMode="Externa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atauni.edu.tr/yuklemeler/8be382e09b7e60302f6ea23ad681e6a3.docx" TargetMode="External"/><Relationship Id="rId4" Type="http://schemas.openxmlformats.org/officeDocument/2006/relationships/hyperlink" Target="https://atauni.edu.tr/yuklemeler/7687188dff27391e26124938788d38c5.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tauni.edu.tr/yuklemeler/427b9dd2565403266fabd21248ea0e5c.docx" TargetMode="External"/><Relationship Id="rId2" Type="http://schemas.openxmlformats.org/officeDocument/2006/relationships/hyperlink" Target="https://tez.yok.gov.tr/UlusalTezMerkezi/"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atauni.edu.tr/yuksek-lisans-egitimi" TargetMode="External"/><Relationship Id="rId2" Type="http://schemas.openxmlformats.org/officeDocument/2006/relationships/hyperlink" Target="https://atauni.edu.tr/doktora-egitimi-2"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mevzuat.gov.tr/mevzuat?MevzuatNo=21510&amp;MevzuatTur=7&amp;MevzuatTertip=5"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atauni.edu.tr/yuklemeler/16abd4cdb2aab3150a996dcad825199e.pdf" TargetMode="External"/><Relationship Id="rId4" Type="http://schemas.openxmlformats.org/officeDocument/2006/relationships/hyperlink" Target="https://www.mevzuat.gov.tr/mevzuat?MevzuatNo=22673&amp;MevzuatTur=8&amp;MevzuatTertip=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obs.atauni.edu.tr/Kullanici/KullaniciOlusturma.aspx" TargetMode="External"/><Relationship Id="rId7" Type="http://schemas.openxmlformats.org/officeDocument/2006/relationships/image" Target="../media/image4.png"/><Relationship Id="rId2" Type="http://schemas.openxmlformats.org/officeDocument/2006/relationships/hyperlink" Target="http://obs.atauni.edu.tr/" TargetMode="Externa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atauni.edu.tr/bilgilendirme"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auni.edu.tr/2021-2022-ogretim-yili-akademik-takvimi"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337521-B5C3-EF42-8975-60812492DE2A}"/>
              </a:ext>
            </a:extLst>
          </p:cNvPr>
          <p:cNvSpPr>
            <a:spLocks noGrp="1"/>
          </p:cNvSpPr>
          <p:nvPr>
            <p:ph type="title"/>
          </p:nvPr>
        </p:nvSpPr>
        <p:spPr>
          <a:xfrm>
            <a:off x="862563" y="1999135"/>
            <a:ext cx="10879131" cy="2491506"/>
          </a:xfrm>
        </p:spPr>
        <p:txBody>
          <a:bodyPr>
            <a:normAutofit/>
          </a:bodyPr>
          <a:lstStyle/>
          <a:p>
            <a:pPr algn="ctr">
              <a:lnSpc>
                <a:spcPct val="100000"/>
              </a:lnSpc>
            </a:pPr>
            <a:r>
              <a:rPr lang="tr-TR" sz="4400" dirty="0">
                <a:solidFill>
                  <a:schemeClr val="tx1"/>
                </a:solidFill>
                <a:effectLst>
                  <a:outerShdw blurRad="38100" dist="38100" dir="2700000" algn="tl">
                    <a:srgbClr val="000000">
                      <a:alpha val="43137"/>
                    </a:srgbClr>
                  </a:outerShdw>
                </a:effectLst>
                <a:latin typeface="Avenir Next Demi Bold" panose="020B0503020202020204" pitchFamily="34" charset="0"/>
                <a:cs typeface="Times New Roman" panose="02020603050405020304" pitchFamily="18" charset="0"/>
              </a:rPr>
              <a:t>Lisansüstü Eğitim-Öğretim Hakkında Bilgilendirme</a:t>
            </a:r>
          </a:p>
        </p:txBody>
      </p:sp>
      <p:sp>
        <p:nvSpPr>
          <p:cNvPr id="2" name="TextBox 1">
            <a:extLst>
              <a:ext uri="{FF2B5EF4-FFF2-40B4-BE49-F238E27FC236}">
                <a16:creationId xmlns:a16="http://schemas.microsoft.com/office/drawing/2014/main" id="{A61BF22D-A00C-ED41-87E7-94B78A161556}"/>
              </a:ext>
            </a:extLst>
          </p:cNvPr>
          <p:cNvSpPr txBox="1"/>
          <p:nvPr/>
        </p:nvSpPr>
        <p:spPr>
          <a:xfrm flipV="1">
            <a:off x="966629" y="805910"/>
            <a:ext cx="72283" cy="45719"/>
          </a:xfrm>
          <a:prstGeom prst="rect">
            <a:avLst/>
          </a:prstGeom>
        </p:spPr>
        <p:txBody>
          <a:bodyPr vert="horz" wrap="none" lIns="121920" tIns="60960" rIns="121920" bIns="60960" rtlCol="0" anchor="ctr">
            <a:noAutofit/>
          </a:bodyPr>
          <a:lstStyle/>
          <a:p>
            <a:pPr algn="l"/>
            <a:endParaRPr lang="en-US" sz="1067" dirty="0">
              <a:solidFill>
                <a:schemeClr val="bg1">
                  <a:lumMod val="75000"/>
                </a:schemeClr>
              </a:solidFill>
            </a:endParaRPr>
          </a:p>
        </p:txBody>
      </p:sp>
      <p:sp>
        <p:nvSpPr>
          <p:cNvPr id="3" name="TextBox 2">
            <a:extLst>
              <a:ext uri="{FF2B5EF4-FFF2-40B4-BE49-F238E27FC236}">
                <a16:creationId xmlns:a16="http://schemas.microsoft.com/office/drawing/2014/main" id="{01E72CB5-49A6-124C-8584-F81D8B8A6FE5}"/>
              </a:ext>
            </a:extLst>
          </p:cNvPr>
          <p:cNvSpPr txBox="1"/>
          <p:nvPr/>
        </p:nvSpPr>
        <p:spPr>
          <a:xfrm>
            <a:off x="1572768" y="556054"/>
            <a:ext cx="5568695" cy="760682"/>
          </a:xfrm>
          <a:prstGeom prst="rect">
            <a:avLst/>
          </a:prstGeom>
          <a:noFill/>
        </p:spPr>
        <p:txBody>
          <a:bodyPr wrap="square" rtlCol="0">
            <a:spAutoFit/>
          </a:bodyPr>
          <a:lstStyle/>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0"/>
            <a:ext cx="1225296" cy="1225296"/>
          </a:xfrm>
          <a:prstGeom prst="rect">
            <a:avLst/>
          </a:prstGeom>
        </p:spPr>
      </p:pic>
      <p:pic>
        <p:nvPicPr>
          <p:cNvPr id="7" name="Resim 6"/>
          <p:cNvPicPr/>
          <p:nvPr/>
        </p:nvPicPr>
        <p:blipFill rotWithShape="1">
          <a:blip r:embed="rId4"/>
          <a:srcRect l="17062"/>
          <a:stretch/>
        </p:blipFill>
        <p:spPr bwMode="auto">
          <a:xfrm>
            <a:off x="1316833"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12205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Bilimsel Hazırlık Programları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4384415"/>
          </a:xfrm>
        </p:spPr>
        <p:txBody>
          <a:bodyPr>
            <a:noAutofit/>
          </a:bodyPr>
          <a:lstStyle/>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Yüksek lisans ve doktora programlarına kabul edilen öğrencilerden lisans veya yüksek lisans derecesini kabul edildikleri yüksek lisans veya doktora programından farklı alanlarda almış olanlar ile lisans veya yüksek lisans derecesini Üniversite dışındaki yükseköğretim kurumlarından almış olan yüksek lisans veya doktora programı adayları için eksikliklerini gidermek amacıyla bilimsel hazırlık programı uygulanabilir.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alınması zorunlu dersler, ilgili lisansüstü programını tamamlamak için gerekli görülen derslerin yerine geçemez. Ancak bilimsel hazırlık programındaki bir öğrenci, bilimsel hazırlık derslerinin yanı sıra ilgili enstitü anabilim/</a:t>
            </a:r>
            <a:r>
              <a:rPr lang="tr-TR" sz="1400" dirty="0" err="1">
                <a:solidFill>
                  <a:schemeClr val="tx1">
                    <a:lumMod val="75000"/>
                    <a:lumOff val="25000"/>
                  </a:schemeClr>
                </a:solidFill>
              </a:rPr>
              <a:t>anasanat</a:t>
            </a:r>
            <a:r>
              <a:rPr lang="tr-TR" sz="1400" dirty="0">
                <a:solidFill>
                  <a:schemeClr val="tx1">
                    <a:lumMod val="75000"/>
                    <a:lumOff val="25000"/>
                  </a:schemeClr>
                </a:solidFill>
              </a:rPr>
              <a:t> dalı başkanlığının önerisi ve enstitü yönetim kurulunun onayı ile lisansüstü programa yönelik dersler de alabilir.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en az on iki, en fazla otuz kredilik ders yükünden oluşur.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ile ilgili devam, ders sınavları, ders notları, derslerden başarılı sayılma şartları, ders tekrarı, kayıt silme ve diğer esaslar uygulama esaslarına göre yürütülür.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sınıfı öğrencileri yaz okulundan ders alabilirler.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geçirilecek süre en çok iki yarıyıldır. Yaz öğretimi bu süreye dâhil edilmez. Bu süre dönem izinleri dışında uzatılamaz ve süre sonunda başarılı olamayan öğrencinin ilgili enstitü ile ilişiği kesilir. Bu programda geçirilen süre yüksek lisans veya doktora programı sürelerine dâhil edilmez.</a:t>
            </a:r>
          </a:p>
          <a:p>
            <a:endParaRPr lang="tr-TR" dirty="0">
              <a:cs typeface="Times New Roman" panose="02020603050405020304" pitchFamily="18" charset="0"/>
            </a:endParaRP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 y="0"/>
            <a:ext cx="1179576" cy="1179576"/>
          </a:xfrm>
          <a:prstGeom prst="rect">
            <a:avLst/>
          </a:prstGeom>
        </p:spPr>
      </p:pic>
      <p:pic>
        <p:nvPicPr>
          <p:cNvPr id="5" name="Resim 4"/>
          <p:cNvPicPr/>
          <p:nvPr/>
        </p:nvPicPr>
        <p:blipFill rotWithShape="1">
          <a:blip r:embed="rId3"/>
          <a:srcRect l="17062"/>
          <a:stretch/>
        </p:blipFill>
        <p:spPr bwMode="auto">
          <a:xfrm>
            <a:off x="1271113"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529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Yüksek Lisans Ders Aşaması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Ders Aşaması</a:t>
            </a:r>
          </a:p>
        </p:txBody>
      </p:sp>
      <p:graphicFrame>
        <p:nvGraphicFramePr>
          <p:cNvPr id="10" name="Table 7">
            <a:extLst>
              <a:ext uri="{FF2B5EF4-FFF2-40B4-BE49-F238E27FC236}">
                <a16:creationId xmlns:a16="http://schemas.microsoft.com/office/drawing/2014/main" id="{07629DD0-3B61-7446-8E40-0457C641B37F}"/>
              </a:ext>
            </a:extLst>
          </p:cNvPr>
          <p:cNvGraphicFramePr>
            <a:graphicFrameLocks noGrp="1"/>
          </p:cNvGraphicFramePr>
          <p:nvPr>
            <p:extLst>
              <p:ext uri="{D42A27DB-BD31-4B8C-83A1-F6EECF244321}">
                <p14:modId xmlns:p14="http://schemas.microsoft.com/office/powerpoint/2010/main" val="195025986"/>
              </p:ext>
            </p:extLst>
          </p:nvPr>
        </p:nvGraphicFramePr>
        <p:xfrm>
          <a:off x="1648849" y="2117984"/>
          <a:ext cx="4447151" cy="3319866"/>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smtClean="0">
                          <a:solidFill>
                            <a:schemeClr val="tx1">
                              <a:lumMod val="75000"/>
                              <a:lumOff val="25000"/>
                            </a:schemeClr>
                          </a:solidFill>
                          <a:latin typeface="Avenir Next" panose="020B0503020202020204" pitchFamily="34" charset="0"/>
                          <a:cs typeface="Times New Roman" panose="02020603050405020304" pitchFamily="18" charset="0"/>
                        </a:rPr>
                        <a:t>dersten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başarılı olmak zorunludur</a:t>
                      </a:r>
                      <a:r>
                        <a:rPr lang="tr-TR" sz="1400" dirty="0" smtClean="0">
                          <a:solidFill>
                            <a:schemeClr val="tx1">
                              <a:lumMod val="75000"/>
                              <a:lumOff val="25000"/>
                            </a:schemeClr>
                          </a:solidFill>
                          <a:latin typeface="Avenir Next" panose="020B0503020202020204" pitchFamily="34" charset="0"/>
                          <a:cs typeface="Times New Roman" panose="02020603050405020304" pitchFamily="18" charset="0"/>
                        </a:rPr>
                        <a:t>.</a:t>
                      </a:r>
                      <a:endParaRPr lang="tr-TR" sz="1400" dirty="0">
                        <a:solidFill>
                          <a:srgbClr val="FF0000"/>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Araştırma Yönetimi ve Etik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13760"/>
                  </a:ext>
                </a:extLst>
              </a:tr>
            </a:tbl>
          </a:graphicData>
        </a:graphic>
      </p:graphicFrame>
      <p:graphicFrame>
        <p:nvGraphicFramePr>
          <p:cNvPr id="11" name="Table 7">
            <a:extLst>
              <a:ext uri="{FF2B5EF4-FFF2-40B4-BE49-F238E27FC236}">
                <a16:creationId xmlns:a16="http://schemas.microsoft.com/office/drawing/2014/main" id="{C6ABB267-A5E1-E141-A89F-77823E101B9C}"/>
              </a:ext>
            </a:extLst>
          </p:cNvPr>
          <p:cNvGraphicFramePr>
            <a:graphicFrameLocks noGrp="1"/>
          </p:cNvGraphicFramePr>
          <p:nvPr>
            <p:extLst>
              <p:ext uri="{D42A27DB-BD31-4B8C-83A1-F6EECF244321}">
                <p14:modId xmlns:p14="http://schemas.microsoft.com/office/powerpoint/2010/main" val="933256049"/>
              </p:ext>
            </p:extLst>
          </p:nvPr>
        </p:nvGraphicFramePr>
        <p:xfrm>
          <a:off x="6776816" y="2117984"/>
          <a:ext cx="4447151" cy="3319866"/>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a:t>
                      </a:r>
                      <a:r>
                        <a:rPr lang="tr-TR" sz="1400" b="1" dirty="0" smtClean="0">
                          <a:solidFill>
                            <a:schemeClr val="tx1">
                              <a:lumMod val="75000"/>
                              <a:lumOff val="25000"/>
                            </a:schemeClr>
                          </a:solidFill>
                          <a:latin typeface="Avenir Next" panose="020B0503020202020204" pitchFamily="34" charset="0"/>
                          <a:cs typeface="Times New Roman" panose="02020603050405020304" pitchFamily="18" charset="0"/>
                        </a:rPr>
                        <a:t>kredi </a:t>
                      </a:r>
                      <a:r>
                        <a:rPr lang="tr-TR" sz="1400" dirty="0" smtClean="0">
                          <a:solidFill>
                            <a:schemeClr val="tx1">
                              <a:lumMod val="75000"/>
                              <a:lumOff val="25000"/>
                            </a:schemeClr>
                          </a:solidFill>
                          <a:latin typeface="Avenir Next" panose="020B0503020202020204" pitchFamily="34" charset="0"/>
                          <a:cs typeface="Times New Roman" panose="02020603050405020304" pitchFamily="18" charset="0"/>
                        </a:rPr>
                        <a:t>dersten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Araştırma Yönetimi ve Etik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ve </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Proje Hazırlama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509439"/>
                  </a:ext>
                </a:extLst>
              </a:tr>
            </a:tbl>
          </a:graphicData>
        </a:graphic>
      </p:graphicFrame>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 y="0"/>
            <a:ext cx="1197864" cy="1197864"/>
          </a:xfrm>
          <a:prstGeom prst="rect">
            <a:avLst/>
          </a:prstGeom>
        </p:spPr>
      </p:pic>
      <p:pic>
        <p:nvPicPr>
          <p:cNvPr id="7" name="Resim 6"/>
          <p:cNvPicPr/>
          <p:nvPr/>
        </p:nvPicPr>
        <p:blipFill rotWithShape="1">
          <a:blip r:embed="rId3"/>
          <a:srcRect l="17062"/>
          <a:stretch/>
        </p:blipFill>
        <p:spPr bwMode="auto">
          <a:xfrm>
            <a:off x="1289401" y="95406"/>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971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Kayıt Dondurma</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790049" cy="3806564"/>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dondurmak için yapılacak başvurular ders kaydı yaptırmış olmak şartı ile yarıyılın ilk </a:t>
            </a:r>
            <a:r>
              <a:rPr lang="tr-TR" sz="1400" b="1" dirty="0">
                <a:solidFill>
                  <a:schemeClr val="tx1">
                    <a:lumMod val="75000"/>
                    <a:lumOff val="25000"/>
                  </a:schemeClr>
                </a:solidFill>
              </a:rPr>
              <a:t>on iş günü </a:t>
            </a:r>
            <a:r>
              <a:rPr lang="tr-TR" sz="1400" dirty="0">
                <a:solidFill>
                  <a:schemeClr val="tx1">
                    <a:lumMod val="75000"/>
                    <a:lumOff val="25000"/>
                  </a:schemeClr>
                </a:solidFill>
              </a:rPr>
              <a:t>içinde yapılır.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a:t>
            </a:r>
            <a:r>
              <a:rPr lang="tr-TR" sz="1400" dirty="0">
                <a:solidFill>
                  <a:srgbClr val="000000"/>
                </a:solidFill>
              </a:rPr>
              <a:t> </a:t>
            </a:r>
            <a:r>
              <a:rPr lang="tr-TR" sz="1400" b="1" dirty="0">
                <a:solidFill>
                  <a:schemeClr val="tx1">
                    <a:lumMod val="75000"/>
                    <a:lumOff val="25000"/>
                  </a:schemeClr>
                </a:solidFill>
              </a:rPr>
              <a:t>en çok iki yarıyıl süre ile </a:t>
            </a:r>
            <a:r>
              <a:rPr lang="tr-TR" sz="1400" dirty="0">
                <a:solidFill>
                  <a:schemeClr val="tx1">
                    <a:lumMod val="75000"/>
                    <a:lumOff val="25000"/>
                  </a:schemeClr>
                </a:solidFill>
              </a:rPr>
              <a:t>kayıt dondurulabilir.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 kayıt dondurduğu yarıyılda öğrenimine devam edemez ve sınavlara giremez. Kayıt donduran öğrencinin azami öğrenim süresi kayıt dondurma süresi kadar uzatılır.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 başvurularını öğrencilerini Ana Bilim Dalı Başkanlığı aracılığı ile Enstitüye belirtilen tarihler arasında göndermelidir.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Sağlık, askerlik, ve doğal afet gibi benzeri durumlarda Yönetim Kurulu Kararı öğrencinin kaydı dondurulur.</a:t>
            </a:r>
          </a:p>
          <a:p>
            <a:pPr marL="171450" indent="-1714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ction="ppaction://hlinkfile"/>
              </a:rPr>
              <a:t>AIT_14_Kayıt Dondurma Dilekçesi</a:t>
            </a:r>
            <a:endParaRPr lang="tr-TR" dirty="0"/>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Kayıt Silme</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5"/>
            <a:ext cx="4437184"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Kaydı sildirme talebinde bulunacak öğrencilerin, kayıt sildirme dilekçesini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bulanan </a:t>
            </a:r>
            <a:r>
              <a:rPr lang="tr-TR" sz="1400" dirty="0">
                <a:solidFill>
                  <a:srgbClr val="C00000"/>
                </a:solidFill>
                <a:cs typeface="Times New Roman" panose="02020603050405020304" pitchFamily="18" charset="0"/>
              </a:rPr>
              <a:t>"Öğrenim Talepleri-İlişik Kesme"</a:t>
            </a:r>
            <a:r>
              <a:rPr lang="tr-TR" sz="1400" b="1" dirty="0">
                <a:solidFill>
                  <a:schemeClr val="tx1">
                    <a:lumMod val="75000"/>
                    <a:lumOff val="25000"/>
                  </a:schemeClr>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menüsüne yükledikten sonra kayıt silme işlemi yapılmaktadır.</a:t>
            </a:r>
          </a:p>
          <a:p>
            <a:pPr marL="285750" indent="-2857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ction="ppaction://hlinkfile"/>
              </a:rPr>
              <a:t>AIT_18_Kayıt Sildirme Dilekçesi</a:t>
            </a:r>
            <a:endParaRPr lang="tr-TR" sz="2000" i="1" dirty="0">
              <a:solidFill>
                <a:srgbClr val="C00000"/>
              </a:solidFill>
              <a:cs typeface="Times New Roman" panose="02020603050405020304" pitchFamily="18" charset="0"/>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 y="0"/>
            <a:ext cx="1197864" cy="1197864"/>
          </a:xfrm>
          <a:prstGeom prst="rect">
            <a:avLst/>
          </a:prstGeom>
        </p:spPr>
      </p:pic>
      <p:pic>
        <p:nvPicPr>
          <p:cNvPr id="9" name="Resim 8"/>
          <p:cNvPicPr/>
          <p:nvPr/>
        </p:nvPicPr>
        <p:blipFill rotWithShape="1">
          <a:blip r:embed="rId5"/>
          <a:srcRect l="17062"/>
          <a:stretch/>
        </p:blipFill>
        <p:spPr bwMode="auto">
          <a:xfrm>
            <a:off x="1330326"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733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o 5">
            <a:extLst>
              <a:ext uri="{FF2B5EF4-FFF2-40B4-BE49-F238E27FC236}">
                <a16:creationId xmlns:a16="http://schemas.microsoft.com/office/drawing/2014/main" id="{23DF2033-30B3-3F4B-97AA-5D54B2CF08EA}"/>
              </a:ext>
            </a:extLst>
          </p:cNvPr>
          <p:cNvGraphicFramePr>
            <a:graphicFrameLocks noGrp="1"/>
          </p:cNvGraphicFramePr>
          <p:nvPr>
            <p:ph idx="1"/>
            <p:extLst>
              <p:ext uri="{D42A27DB-BD31-4B8C-83A1-F6EECF244321}">
                <p14:modId xmlns:p14="http://schemas.microsoft.com/office/powerpoint/2010/main" val="4087167606"/>
              </p:ext>
            </p:extLst>
          </p:nvPr>
        </p:nvGraphicFramePr>
        <p:xfrm>
          <a:off x="1638302" y="1727652"/>
          <a:ext cx="9607548" cy="4726864"/>
        </p:xfrm>
        <a:graphic>
          <a:graphicData uri="http://schemas.openxmlformats.org/drawingml/2006/table">
            <a:tbl>
              <a:tblPr firstRow="1" bandRow="1">
                <a:tableStyleId>{5C22544A-7EE6-4342-B048-85BDC9FD1C3A}</a:tableStyleId>
              </a:tblPr>
              <a:tblGrid>
                <a:gridCol w="2211803">
                  <a:extLst>
                    <a:ext uri="{9D8B030D-6E8A-4147-A177-3AD203B41FA5}">
                      <a16:colId xmlns:a16="http://schemas.microsoft.com/office/drawing/2014/main" val="735862246"/>
                    </a:ext>
                  </a:extLst>
                </a:gridCol>
                <a:gridCol w="2709445">
                  <a:extLst>
                    <a:ext uri="{9D8B030D-6E8A-4147-A177-3AD203B41FA5}">
                      <a16:colId xmlns:a16="http://schemas.microsoft.com/office/drawing/2014/main" val="1547379993"/>
                    </a:ext>
                  </a:extLst>
                </a:gridCol>
                <a:gridCol w="1003157">
                  <a:extLst>
                    <a:ext uri="{9D8B030D-6E8A-4147-A177-3AD203B41FA5}">
                      <a16:colId xmlns:a16="http://schemas.microsoft.com/office/drawing/2014/main" val="658618397"/>
                    </a:ext>
                  </a:extLst>
                </a:gridCol>
                <a:gridCol w="3683143">
                  <a:extLst>
                    <a:ext uri="{9D8B030D-6E8A-4147-A177-3AD203B41FA5}">
                      <a16:colId xmlns:a16="http://schemas.microsoft.com/office/drawing/2014/main" val="1474367099"/>
                    </a:ext>
                  </a:extLst>
                </a:gridCol>
              </a:tblGrid>
              <a:tr h="692414">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Seviyesi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gridSpan="2">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Normal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hMerge="1">
                  <a:txBody>
                    <a:bodyPr/>
                    <a:lstStyle/>
                    <a:p>
                      <a:endParaRPr lang="tr-TR"/>
                    </a:p>
                  </a:txBody>
                  <a:tcPr/>
                </a:tc>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Azami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774147833"/>
                  </a:ext>
                </a:extLst>
              </a:tr>
              <a:tr h="480700">
                <a:tc rowSpan="2">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Tezli Yüksek Lisans</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6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3473767"/>
                  </a:ext>
                </a:extLst>
              </a:tr>
              <a:tr h="1133684">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yarıyıl sonunda öğretim planında yer alan kredili derslerini ve seminer dersini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Azami süreler içerisinde tez çalışmasında başarısız olan veya tez savunmasına girmeyen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806985"/>
                  </a:ext>
                </a:extLst>
              </a:tr>
              <a:tr h="593566">
                <a:tc rowSpan="3">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Doktora</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Yüksek lisans derecesi ile alınanlar</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8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12 yarıyıl</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600169"/>
                  </a:ext>
                </a:extLst>
              </a:tr>
              <a:tr h="515639">
                <a:tc vMerge="1">
                  <a:txBody>
                    <a:bodyPr/>
                    <a:lstStyle/>
                    <a:p>
                      <a:endParaRPr lang="tr-TR"/>
                    </a:p>
                  </a:txBody>
                  <a:tcPr/>
                </a:tc>
                <a:tc>
                  <a:txBody>
                    <a:bodyPr/>
                    <a:lstStyle/>
                    <a:p>
                      <a:pPr marL="182880" lvl="0" algn="l">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Lisans derecesi ile alınanlar</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10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844918"/>
                  </a:ext>
                </a:extLst>
              </a:tr>
              <a:tr h="1310861">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(YL derecesiyle alınanlar) / altı (Lisans derecesiyle alınanlar) yarıyıl sonunda öğretim planında yer alan kredili derslerini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Tez çalışmasını on iki veya on dört yarıyıl sonuna kadar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829588"/>
                  </a:ext>
                </a:extLst>
              </a:tr>
            </a:tbl>
          </a:graphicData>
        </a:graphic>
      </p:graphicFrame>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4" name="Resim 3"/>
          <p:cNvPicPr/>
          <p:nvPr/>
        </p:nvPicPr>
        <p:blipFill rotWithShape="1">
          <a:blip r:embed="rId4"/>
          <a:srcRect l="17062"/>
          <a:stretch/>
        </p:blipFill>
        <p:spPr bwMode="auto">
          <a:xfrm>
            <a:off x="1408273" y="52665"/>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4966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2841365"/>
          </a:xfrm>
        </p:spPr>
        <p:txBody>
          <a:bodyPr>
            <a:noAutofit/>
          </a:bodyPr>
          <a:lstStyle/>
          <a:p>
            <a:pPr>
              <a:spcAft>
                <a:spcPts val="1200"/>
              </a:spcAft>
            </a:pPr>
            <a:r>
              <a:rPr lang="tr-TR" sz="1400" dirty="0">
                <a:cs typeface="Times New Roman" panose="02020603050405020304" pitchFamily="18" charset="0"/>
              </a:rPr>
              <a:t>01.01.2017 tarihi itibari ile Enstitümüz Lisansüstü programlarda kayıt yaptıran öğrenciler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 ile aşağıda belirtilen başvuruları yapabilmektedirler.</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Seminer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Doktora Yeterlik Sınavları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Konusu</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Ara Raporları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Savunma Sınavları</a:t>
            </a:r>
            <a:endParaRPr lang="tr-TR" dirty="0">
              <a:cs typeface="Times New Roman" panose="02020603050405020304" pitchFamily="18" charset="0"/>
            </a:endParaRPr>
          </a:p>
          <a:p>
            <a:endParaRPr lang="tr-TR" dirty="0"/>
          </a:p>
        </p:txBody>
      </p:sp>
      <p:sp>
        <p:nvSpPr>
          <p:cNvPr id="5" name="Content Placeholder 2">
            <a:extLst>
              <a:ext uri="{FF2B5EF4-FFF2-40B4-BE49-F238E27FC236}">
                <a16:creationId xmlns:a16="http://schemas.microsoft.com/office/drawing/2014/main" id="{010EA585-FE4C-BE45-8E9D-69EE49DAB057}"/>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tıklayınız</a:t>
            </a:r>
            <a:endParaRPr lang="tr-TR" sz="1300" dirty="0">
              <a:solidFill>
                <a:srgbClr val="C00000"/>
              </a:solidFill>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7" name="Resim 6"/>
          <p:cNvPicPr/>
          <p:nvPr/>
        </p:nvPicPr>
        <p:blipFill rotWithShape="1">
          <a:blip r:embed="rId4"/>
          <a:srcRect l="17062"/>
          <a:stretch/>
        </p:blipFill>
        <p:spPr bwMode="auto">
          <a:xfrm>
            <a:off x="1408273"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0614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yüksek lisans derecesi ile kabul edilen öğrenci </a:t>
            </a:r>
            <a:r>
              <a:rPr lang="tr-TR" sz="1400" dirty="0">
                <a:solidFill>
                  <a:srgbClr val="C00000"/>
                </a:solidFill>
                <a:cs typeface="Times New Roman" panose="02020603050405020304" pitchFamily="18" charset="0"/>
              </a:rPr>
              <a:t>en geç beşinci yarıyılın,</a:t>
            </a:r>
            <a:r>
              <a:rPr lang="tr-TR" sz="1400" dirty="0">
                <a:cs typeface="Times New Roman" panose="02020603050405020304" pitchFamily="18" charset="0"/>
              </a:rPr>
              <a:t> lisans derecesi ile kabul edilmiş olan öğrenci </a:t>
            </a:r>
            <a:r>
              <a:rPr lang="tr-TR" sz="1400" dirty="0">
                <a:solidFill>
                  <a:srgbClr val="C00000"/>
                </a:solidFill>
                <a:cs typeface="Times New Roman" panose="02020603050405020304" pitchFamily="18" charset="0"/>
              </a:rPr>
              <a:t>en geç yedinci yarıyılın </a:t>
            </a:r>
            <a:r>
              <a:rPr lang="tr-TR" sz="1400" dirty="0">
                <a:cs typeface="Times New Roman" panose="02020603050405020304" pitchFamily="18" charset="0"/>
              </a:rPr>
              <a:t>sonuna kadar girmek zorundadır.</a:t>
            </a:r>
            <a:endParaRPr lang="tr-TR" sz="1400" b="1"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öğrenci,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b="1" dirty="0">
                <a:cs typeface="Times New Roman" panose="02020603050405020304" pitchFamily="18" charset="0"/>
              </a:rPr>
              <a:t>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başvuru yaptıktan sonra danışman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 yeterlik jürisini </a:t>
            </a:r>
            <a:r>
              <a:rPr lang="tr-TR" sz="1400" dirty="0">
                <a:solidFill>
                  <a:schemeClr val="tx1">
                    <a:lumMod val="75000"/>
                    <a:lumOff val="25000"/>
                  </a:schemeClr>
                </a:solidFill>
                <a:cs typeface="Times New Roman" panose="02020603050405020304" pitchFamily="18" charset="0"/>
              </a:rPr>
              <a:t>oluşturmalıdır.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Danışman tarafından oluşturulan doktora yeterlik jürisi ilgili Ana Bilim Dalı Başkanlığının </a:t>
            </a:r>
            <a:r>
              <a:rPr lang="tr-TR" sz="1400" b="1" dirty="0">
                <a:solidFill>
                  <a:schemeClr val="tx1">
                    <a:lumMod val="75000"/>
                    <a:lumOff val="25000"/>
                  </a:schemeClr>
                </a:solidFill>
                <a:cs typeface="Times New Roman" panose="02020603050405020304" pitchFamily="18" charset="0"/>
              </a:rPr>
              <a:t>Doktora Yeterlik Komitesi </a:t>
            </a:r>
            <a:r>
              <a:rPr lang="tr-TR" sz="1400" dirty="0">
                <a:solidFill>
                  <a:schemeClr val="tx1">
                    <a:lumMod val="75000"/>
                    <a:lumOff val="25000"/>
                  </a:schemeClr>
                </a:solidFill>
                <a:cs typeface="Times New Roman" panose="02020603050405020304" pitchFamily="18" charset="0"/>
              </a:rPr>
              <a:t>tarafından onaylanmaktadır.</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sınavlarında jüri tarafından doldurulan </a:t>
            </a:r>
            <a:r>
              <a:rPr lang="tr-TR" sz="1400" i="1" dirty="0">
                <a:solidFill>
                  <a:srgbClr val="C00000"/>
                </a:solidFill>
                <a:cs typeface="Times New Roman" panose="02020603050405020304" pitchFamily="18" charset="0"/>
                <a:hlinkClick r:id="rId3" action="ppaction://hlinkfile"/>
              </a:rPr>
              <a:t>AIT_36_Yeterlik Yazılı Sınav </a:t>
            </a:r>
            <a:r>
              <a:rPr lang="tr-TR" sz="1400" i="1" dirty="0" smtClean="0">
                <a:solidFill>
                  <a:srgbClr val="C00000"/>
                </a:solidFill>
                <a:cs typeface="Times New Roman" panose="02020603050405020304" pitchFamily="18" charset="0"/>
                <a:hlinkClick r:id="rId3" action="ppaction://hlinkfile"/>
              </a:rPr>
              <a:t>Formu </a:t>
            </a:r>
            <a:r>
              <a:rPr lang="tr-TR" sz="1400" dirty="0" smtClean="0">
                <a:solidFill>
                  <a:schemeClr val="tx1"/>
                </a:solidFill>
                <a:cs typeface="Times New Roman" panose="02020603050405020304" pitchFamily="18" charset="0"/>
              </a:rPr>
              <a:t>ve</a:t>
            </a:r>
            <a:r>
              <a:rPr lang="tr-TR" sz="1400" dirty="0" smtClean="0">
                <a:solidFill>
                  <a:srgbClr val="00B0F0"/>
                </a:solidFill>
                <a:cs typeface="Times New Roman" panose="02020603050405020304" pitchFamily="18" charset="0"/>
              </a:rPr>
              <a:t> </a:t>
            </a:r>
            <a:r>
              <a:rPr lang="tr-TR" sz="1400" i="1" dirty="0">
                <a:solidFill>
                  <a:srgbClr val="C00000"/>
                </a:solidFill>
                <a:cs typeface="Times New Roman" panose="02020603050405020304" pitchFamily="18" charset="0"/>
                <a:hlinkClick r:id="rId4" action="ppaction://hlinkfile"/>
              </a:rPr>
              <a:t>AIT_36_Yeterlik Yazılı Sınav </a:t>
            </a:r>
            <a:r>
              <a:rPr lang="tr-TR" sz="1400" i="1" dirty="0" smtClean="0">
                <a:solidFill>
                  <a:srgbClr val="C00000"/>
                </a:solidFill>
                <a:cs typeface="Times New Roman" panose="02020603050405020304" pitchFamily="18" charset="0"/>
                <a:hlinkClick r:id="rId4" action="ppaction://hlinkfile"/>
              </a:rPr>
              <a:t>Formu </a:t>
            </a:r>
            <a:r>
              <a:rPr lang="tr-TR" sz="1400" dirty="0" smtClean="0">
                <a:cs typeface="Times New Roman" panose="02020603050405020304" pitchFamily="18" charset="0"/>
              </a:rPr>
              <a:t>danışman </a:t>
            </a:r>
            <a:r>
              <a:rPr lang="tr-TR" sz="1400" dirty="0">
                <a:cs typeface="Times New Roman" panose="02020603050405020304" pitchFamily="18" charset="0"/>
              </a:rPr>
              <a:t>tarafından </a:t>
            </a:r>
            <a:r>
              <a:rPr lang="tr-TR" sz="1400" dirty="0">
                <a:solidFill>
                  <a:srgbClr val="C00000"/>
                </a:solidFill>
                <a:cs typeface="Times New Roman" panose="02020603050405020304" pitchFamily="18" charset="0"/>
              </a:rPr>
              <a:t>"Lisansüstü Etkinlikler" </a:t>
            </a:r>
            <a:r>
              <a:rPr lang="tr-TR" sz="1400" dirty="0">
                <a:solidFill>
                  <a:schemeClr val="tx1"/>
                </a:solidFill>
                <a:cs typeface="Times New Roman" panose="02020603050405020304" pitchFamily="18" charset="0"/>
              </a:rPr>
              <a:t>menüsüne</a:t>
            </a:r>
            <a:r>
              <a:rPr lang="tr-TR" sz="1400" b="1" dirty="0">
                <a:solidFill>
                  <a:schemeClr val="tx1"/>
                </a:solidFill>
                <a:cs typeface="Times New Roman" panose="02020603050405020304" pitchFamily="18" charset="0"/>
              </a:rPr>
              <a:t> </a:t>
            </a:r>
            <a:r>
              <a:rPr lang="tr-TR" sz="1400" dirty="0">
                <a:cs typeface="Times New Roman" panose="02020603050405020304" pitchFamily="18" charset="0"/>
              </a:rPr>
              <a:t>yüklenmeli ve yeterlik jürisi tarafından onaylanmalıdır.</a:t>
            </a:r>
          </a:p>
          <a:p>
            <a:endParaRPr lang="tr-TR" dirty="0"/>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5">
                  <a:extLst>
                    <a:ext uri="{A12FA001-AC4F-418D-AE19-62706E023703}">
                      <ahyp:hlinkClr xmlns:ahyp="http://schemas.microsoft.com/office/drawing/2018/hyperlinkcolor" xmlns="" val="tx"/>
                    </a:ext>
                  </a:extLst>
                </a:hlinkClick>
              </a:rPr>
              <a:t>tıklayınız</a:t>
            </a:r>
            <a:endParaRPr lang="tr-TR" sz="1300" dirty="0">
              <a:solidFill>
                <a:srgbClr val="C00000"/>
              </a:solidFill>
              <a:cs typeface="Times New Roman" panose="02020603050405020304" pitchFamily="18" charset="0"/>
            </a:endParaRPr>
          </a:p>
        </p:txBody>
      </p:sp>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6" name="Resim 5"/>
          <p:cNvPicPr/>
          <p:nvPr/>
        </p:nvPicPr>
        <p:blipFill rotWithShape="1">
          <a:blip r:embed="rId7"/>
          <a:srcRect l="17062"/>
          <a:stretch/>
        </p:blipFill>
        <p:spPr bwMode="auto">
          <a:xfrm>
            <a:off x="1433292"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776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Başvurusunda Kullanılacak Formlar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Yeterlik sınavında başarılı bulunan öğrenci için ilgili danışmanın önerisi ve Enstitü Yönetim Kurulu onayı ile bir ay içinde bir </a:t>
            </a:r>
            <a:r>
              <a:rPr lang="tr-TR" sz="1400" b="1" dirty="0">
                <a:solidFill>
                  <a:schemeClr val="tx1">
                    <a:lumMod val="75000"/>
                    <a:lumOff val="25000"/>
                  </a:schemeClr>
                </a:solidFill>
              </a:rPr>
              <a:t>tez izleme komitesi </a:t>
            </a:r>
            <a:r>
              <a:rPr lang="tr-TR" sz="1400" dirty="0">
                <a:solidFill>
                  <a:schemeClr val="tx1">
                    <a:lumMod val="75000"/>
                    <a:lumOff val="25000"/>
                  </a:schemeClr>
                </a:solidFill>
              </a:rPr>
              <a:t>oluşturulur. </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Tez İzleme Komitesi: Danışman,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tez </a:t>
            </a:r>
            <a:r>
              <a:rPr lang="tr-TR" sz="1400" dirty="0">
                <a:solidFill>
                  <a:schemeClr val="tx1">
                    <a:lumMod val="75000"/>
                    <a:lumOff val="25000"/>
                  </a:schemeClr>
                </a:solidFill>
                <a:cs typeface="Times New Roman" panose="02020603050405020304" pitchFamily="18" charset="0"/>
              </a:rPr>
              <a:t>izleme komitesini oluşturur ve komite enstitü tarafından onaylanır.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Tez izleme komitesi üç öğretim üyesinden oluşur. Komitede tez danışmanından başka enstitü Ana Bilim Dalı içinden ve dışından birer üye yer alır</a:t>
            </a:r>
            <a:r>
              <a:rPr lang="tr-TR" sz="1400" dirty="0">
                <a:solidFill>
                  <a:schemeClr val="tx1">
                    <a:lumMod val="75000"/>
                    <a:lumOff val="25000"/>
                  </a:schemeClr>
                </a:solidFill>
                <a:cs typeface="Times New Roman" panose="02020603050405020304" pitchFamily="18" charset="0"/>
              </a:rPr>
              <a:t>.</a:t>
            </a:r>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5809126"/>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tıklayınız</a:t>
            </a:r>
            <a:endParaRPr lang="tr-TR" sz="1300" dirty="0">
              <a:solidFill>
                <a:srgbClr val="C00000"/>
              </a:solidFill>
              <a:cs typeface="Times New Roman" panose="02020603050405020304" pitchFamily="18"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6" name="Resim 5"/>
          <p:cNvPicPr/>
          <p:nvPr/>
        </p:nvPicPr>
        <p:blipFill rotWithShape="1">
          <a:blip r:embed="rId5"/>
          <a:srcRect l="17062"/>
          <a:stretch/>
        </p:blipFill>
        <p:spPr bwMode="auto">
          <a:xfrm>
            <a:off x="1433292" y="95406"/>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530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779042" cy="584304"/>
          </a:xfrm>
        </p:spPr>
        <p:txBody>
          <a:bodyPr/>
          <a:lstStyle/>
          <a:p>
            <a:pPr algn="ctr"/>
            <a:r>
              <a:rPr lang="tr-TR" sz="1800" dirty="0"/>
              <a:t>Tezli Yüksek Lisans Tez Konusu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228600" indent="-228600">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rPr>
              <a:t>Tez Konusu Önerisi Şablonu</a:t>
            </a: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rPr>
              <a:t>Tez Önerisi Etik Bildirim ve İntihal Beyan Formu</a:t>
            </a: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rPr>
              <a:t>Tez Veri Giriş Formu</a:t>
            </a:r>
          </a:p>
          <a:p>
            <a:pPr>
              <a:spcAft>
                <a:spcPts val="1200"/>
              </a:spcAft>
            </a:pPr>
            <a:r>
              <a:rPr lang="tr-TR" sz="1400" dirty="0">
                <a:cs typeface="Times New Roman" panose="02020603050405020304" pitchFamily="18" charset="0"/>
              </a:rPr>
              <a:t>İlgili formlar öğrenci ve danışmanla birlikte doldurulup,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dirty="0">
                <a:solidFill>
                  <a:srgbClr val="FF0000"/>
                </a:solidFill>
                <a:cs typeface="Times New Roman" panose="02020603050405020304" pitchFamily="18" charset="0"/>
              </a:rPr>
              <a:t> </a:t>
            </a:r>
            <a:r>
              <a:rPr lang="tr-TR" sz="1400" dirty="0">
                <a:cs typeface="Times New Roman" panose="02020603050405020304" pitchFamily="18" charset="0"/>
              </a:rPr>
              <a:t>menüsüne yüklenerek başvuru yapılmadır.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Konusu Başvurusu</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0453" y="2117985"/>
            <a:ext cx="4628531"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rPr>
              <a:t>AIT_40_Doktora Tez Konusu Öneri Formu (TİK</a:t>
            </a:r>
            <a:r>
              <a:rPr lang="tr-TR" sz="1400" i="1" dirty="0" smtClean="0">
                <a:solidFill>
                  <a:srgbClr val="C00000"/>
                </a:solidFill>
                <a:cs typeface="Times New Roman" panose="02020603050405020304" pitchFamily="18" charset="0"/>
              </a:rPr>
              <a:t>)</a:t>
            </a:r>
          </a:p>
          <a:p>
            <a:pPr marL="174625" indent="-174625">
              <a:spcAft>
                <a:spcPts val="1200"/>
              </a:spcAft>
              <a:buClr>
                <a:srgbClr val="C00000"/>
              </a:buClr>
              <a:buFont typeface="Wingdings" pitchFamily="2" charset="2"/>
              <a:buChar char="§"/>
            </a:pPr>
            <a:r>
              <a:rPr lang="tr-TR" sz="1400" i="1" dirty="0" smtClean="0">
                <a:solidFill>
                  <a:srgbClr val="C00000"/>
                </a:solidFill>
                <a:cs typeface="Times New Roman" panose="02020603050405020304" pitchFamily="18" charset="0"/>
              </a:rPr>
              <a:t>Tez </a:t>
            </a:r>
            <a:r>
              <a:rPr lang="tr-TR" sz="1400" i="1" dirty="0">
                <a:solidFill>
                  <a:srgbClr val="C00000"/>
                </a:solidFill>
                <a:cs typeface="Times New Roman" panose="02020603050405020304" pitchFamily="18" charset="0"/>
              </a:rPr>
              <a:t>Önerisi Etik Bildirim ve İntihal Beyan Formu</a:t>
            </a: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rPr>
              <a:t>Tez Veri Giriş Formu</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Konusu Önerisinin</a:t>
            </a:r>
            <a:r>
              <a:rPr lang="tr-TR" sz="1400" dirty="0">
                <a:solidFill>
                  <a:srgbClr val="C00000"/>
                </a:solidFill>
                <a:cs typeface="Times New Roman" panose="02020603050405020304" pitchFamily="18" charset="0"/>
              </a:rPr>
              <a:t> "Proje" </a:t>
            </a:r>
            <a:r>
              <a:rPr lang="tr-TR" sz="1400" dirty="0">
                <a:cs typeface="Times New Roman" panose="02020603050405020304" pitchFamily="18" charset="0"/>
              </a:rPr>
              <a:t>kapsamında desteklendiğine ilişkin belge.</a:t>
            </a:r>
          </a:p>
          <a:p>
            <a:pPr lvl="0">
              <a:spcAft>
                <a:spcPts val="1200"/>
              </a:spcAft>
            </a:pPr>
            <a:r>
              <a:rPr lang="tr-TR" sz="14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solidFill>
                  <a:schemeClr val="tx1">
                    <a:lumMod val="75000"/>
                    <a:lumOff val="25000"/>
                  </a:schemeClr>
                </a:solidFill>
                <a:cs typeface="Times New Roman" panose="02020603050405020304" pitchFamily="18" charset="0"/>
              </a:rPr>
              <a:t>menüsüne yüklenerek başvuru yapılmalı ve tez izleme komitesi tarafından onaylanmalıdır.</a:t>
            </a:r>
          </a:p>
        </p:txBody>
      </p:sp>
      <p:sp>
        <p:nvSpPr>
          <p:cNvPr id="11" name="Content Placeholder 2">
            <a:extLst>
              <a:ext uri="{FF2B5EF4-FFF2-40B4-BE49-F238E27FC236}">
                <a16:creationId xmlns:a16="http://schemas.microsoft.com/office/drawing/2014/main" id="{4A2E6076-9153-1841-9A2A-358F7A04C607}"/>
              </a:ext>
            </a:extLst>
          </p:cNvPr>
          <p:cNvSpPr txBox="1">
            <a:spLocks/>
          </p:cNvSpPr>
          <p:nvPr/>
        </p:nvSpPr>
        <p:spPr>
          <a:xfrm>
            <a:off x="1648851" y="5375289"/>
            <a:ext cx="9570135" cy="376093"/>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200"/>
              </a:spcAft>
            </a:pPr>
            <a:r>
              <a:rPr lang="tr-TR" sz="1300" dirty="0">
                <a:solidFill>
                  <a:schemeClr val="tx1">
                    <a:lumMod val="75000"/>
                    <a:lumOff val="25000"/>
                  </a:schemeClr>
                </a:solidFill>
                <a:cs typeface="Times New Roman" panose="02020603050405020304" pitchFamily="18" charset="0"/>
              </a:rPr>
              <a:t>"Lisansüstü Etkinliklerde" kaydı bulunmayan öğrenciler ilgili formları </a:t>
            </a:r>
            <a:r>
              <a:rPr lang="tr-TR" sz="1300" b="1" dirty="0">
                <a:solidFill>
                  <a:srgbClr val="C00000"/>
                </a:solidFill>
                <a:cs typeface="Times New Roman" panose="02020603050405020304" pitchFamily="18" charset="0"/>
              </a:rPr>
              <a:t>Ana Bilim Dalı Başkanlığı</a:t>
            </a:r>
            <a:r>
              <a:rPr lang="tr-TR" sz="1300" dirty="0">
                <a:solidFill>
                  <a:srgbClr val="C00000"/>
                </a:solidFill>
                <a:cs typeface="Times New Roman" panose="02020603050405020304" pitchFamily="18" charset="0"/>
              </a:rPr>
              <a:t> </a:t>
            </a:r>
            <a:r>
              <a:rPr lang="tr-TR" sz="1300" dirty="0">
                <a:solidFill>
                  <a:schemeClr val="tx1">
                    <a:lumMod val="75000"/>
                    <a:lumOff val="25000"/>
                  </a:schemeClr>
                </a:solidFill>
                <a:cs typeface="Times New Roman" panose="02020603050405020304" pitchFamily="18" charset="0"/>
              </a:rPr>
              <a:t>aracılığı ile göndermelidir.</a:t>
            </a:r>
            <a:endParaRPr lang="tr-TR" sz="13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5641DF90-41E4-324C-8C33-C2AB3F4D0A5E}"/>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tıklayınız</a:t>
            </a:r>
            <a:endParaRPr lang="tr-TR" sz="1300" dirty="0">
              <a:solidFill>
                <a:srgbClr val="C00000"/>
              </a:solidFill>
              <a:cs typeface="Times New Roman" panose="02020603050405020304" pitchFamily="18" charset="0"/>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9144"/>
            <a:ext cx="1316736" cy="1316736"/>
          </a:xfrm>
          <a:prstGeom prst="rect">
            <a:avLst/>
          </a:prstGeom>
        </p:spPr>
      </p:pic>
      <p:pic>
        <p:nvPicPr>
          <p:cNvPr id="10" name="Resim 9"/>
          <p:cNvPicPr/>
          <p:nvPr/>
        </p:nvPicPr>
        <p:blipFill rotWithShape="1">
          <a:blip r:embed="rId4"/>
          <a:srcRect l="17062"/>
          <a:stretch/>
        </p:blipFill>
        <p:spPr bwMode="auto">
          <a:xfrm>
            <a:off x="1427268" y="44435"/>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258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Ara Raporlar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849322"/>
          </a:xfrm>
        </p:spPr>
        <p:txBody>
          <a:bodyPr>
            <a:noAutofit/>
          </a:body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tarafından doldurulan </a:t>
            </a:r>
            <a:r>
              <a:rPr lang="tr-TR" sz="1400" i="1" dirty="0">
                <a:solidFill>
                  <a:srgbClr val="C00000"/>
                </a:solidFill>
                <a:cs typeface="Times New Roman" panose="02020603050405020304" pitchFamily="18" charset="0"/>
                <a:hlinkClick r:id="rId3" action="ppaction://hlinkfile"/>
              </a:rPr>
              <a:t>AIT_42_Tez İzleme Komitesi Ara Rapor </a:t>
            </a:r>
            <a:r>
              <a:rPr lang="tr-TR" sz="1400" i="1" dirty="0" smtClean="0">
                <a:solidFill>
                  <a:srgbClr val="C00000"/>
                </a:solidFill>
                <a:cs typeface="Times New Roman" panose="02020603050405020304" pitchFamily="18" charset="0"/>
                <a:hlinkClick r:id="rId3" action="ppaction://hlinkfile"/>
              </a:rPr>
              <a:t>Formu </a:t>
            </a:r>
            <a:r>
              <a:rPr lang="tr-TR" sz="1400" dirty="0" smtClean="0">
                <a:cs typeface="Times New Roman" panose="02020603050405020304" pitchFamily="18" charset="0"/>
              </a:rPr>
              <a:t>Öğrenci </a:t>
            </a:r>
            <a:r>
              <a:rPr lang="tr-TR" sz="1400" dirty="0">
                <a:cs typeface="Times New Roman" panose="02020603050405020304" pitchFamily="18" charset="0"/>
              </a:rPr>
              <a:t>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menüsüne yüklendikten sonra tez izleme komitesinin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eğitim-öğretim menüsünde yer alan </a:t>
            </a:r>
            <a:r>
              <a:rPr lang="tr-TR" sz="1400" dirty="0">
                <a:solidFill>
                  <a:srgbClr val="C00000"/>
                </a:solidFill>
                <a:cs typeface="Times New Roman" panose="02020603050405020304" pitchFamily="18" charset="0"/>
              </a:rPr>
              <a:t>"Lisansüstü Etkinlik Jüri"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onaylama işlemini yapması gerekmektedir.</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önerisi kabul edilen öğrenci için tez izleme komitesi, </a:t>
            </a:r>
            <a:r>
              <a:rPr lang="tr-TR" sz="1400" dirty="0">
                <a:solidFill>
                  <a:srgbClr val="C00000"/>
                </a:solidFill>
                <a:cs typeface="Times New Roman" panose="02020603050405020304" pitchFamily="18" charset="0"/>
              </a:rPr>
              <a:t>Ocak-Haziran</a:t>
            </a:r>
            <a:r>
              <a:rPr lang="tr-TR" sz="1400" dirty="0">
                <a:cs typeface="Times New Roman" panose="02020603050405020304" pitchFamily="18" charset="0"/>
              </a:rPr>
              <a:t> ve </a:t>
            </a:r>
            <a:r>
              <a:rPr lang="tr-TR" sz="1400" dirty="0">
                <a:solidFill>
                  <a:srgbClr val="C00000"/>
                </a:solidFill>
                <a:cs typeface="Times New Roman" panose="02020603050405020304" pitchFamily="18" charset="0"/>
              </a:rPr>
              <a:t>Temmuz-Aralık</a:t>
            </a:r>
            <a:r>
              <a:rPr lang="tr-TR" sz="1400" dirty="0">
                <a:cs typeface="Times New Roman" panose="02020603050405020304" pitchFamily="18" charset="0"/>
              </a:rPr>
              <a:t> ayları arasında birer defa olmak üzere yılda en az iki kez toplanır.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toplantı tarihinden en az bir ay önce komite üyelerine yazılı bir rapor sunar.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Bu raporda o ana kadar yapılan çalışmaların özeti ve bir sonraki dönemde yapılacak çalışma planı belirtilir. Öğrencinin tez çalışması, komite tarafından başarılı veya başarısız olarak belirlenir. Komite tarafından </a:t>
            </a:r>
            <a:r>
              <a:rPr lang="tr-TR" sz="1400" dirty="0">
                <a:solidFill>
                  <a:srgbClr val="C00000"/>
                </a:solidFill>
                <a:cs typeface="Times New Roman" panose="02020603050405020304" pitchFamily="18" charset="0"/>
              </a:rPr>
              <a:t>üst üste iki kez veya aralıklı olarak üç kez başarısız bulunan veya zamanında teslim edilmeyen ara raporlar başarısız olarak değerlendirilerek öğrencinin yükseköğretim kurumu ile ilişiği kesilir.</a:t>
            </a:r>
          </a:p>
          <a:p>
            <a:pPr marL="174625" indent="-174625">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rPr>
              <a:t>"Lisansüstü Etkinliklere"</a:t>
            </a:r>
            <a:r>
              <a:rPr lang="tr-TR" sz="1400" dirty="0">
                <a:solidFill>
                  <a:schemeClr val="tx1">
                    <a:lumMod val="75000"/>
                    <a:lumOff val="25000"/>
                  </a:schemeClr>
                </a:solidFill>
                <a:cs typeface="Times New Roman" panose="02020603050405020304" pitchFamily="18" charset="0"/>
              </a:rPr>
              <a:t> dahil olmayan öğrenciler (01.01.2017 tarihi öncesinde Enstitümüz Lisansüstü programlarına kayıt yaptıran öğrenciler) tarafından </a:t>
            </a:r>
            <a:r>
              <a:rPr lang="tr-TR" sz="1400" i="1" dirty="0">
                <a:solidFill>
                  <a:srgbClr val="C00000"/>
                </a:solidFill>
                <a:cs typeface="Times New Roman" panose="02020603050405020304" pitchFamily="18" charset="0"/>
                <a:hlinkClick r:id="rId3" action="ppaction://hlinkfile"/>
              </a:rPr>
              <a:t>AIT_42_Tez İzleme Komitesi Ara Rapor </a:t>
            </a:r>
            <a:r>
              <a:rPr lang="tr-TR" sz="1400" i="1" dirty="0" smtClean="0">
                <a:solidFill>
                  <a:srgbClr val="C00000"/>
                </a:solidFill>
                <a:cs typeface="Times New Roman" panose="02020603050405020304" pitchFamily="18" charset="0"/>
                <a:hlinkClick r:id="rId3" action="ppaction://hlinkfile"/>
              </a:rPr>
              <a:t>Formu</a:t>
            </a:r>
            <a:r>
              <a:rPr lang="tr-TR" sz="1400" i="1" dirty="0" smtClean="0">
                <a:solidFill>
                  <a:srgbClr val="C00000"/>
                </a:solidFill>
                <a:cs typeface="Times New Roman" panose="02020603050405020304" pitchFamily="18" charset="0"/>
              </a:rPr>
              <a:t> </a:t>
            </a:r>
            <a:r>
              <a:rPr lang="tr-TR" sz="1400" dirty="0" smtClean="0">
                <a:solidFill>
                  <a:schemeClr val="tx1">
                    <a:lumMod val="75000"/>
                    <a:lumOff val="25000"/>
                  </a:schemeClr>
                </a:solidFill>
                <a:cs typeface="Times New Roman" panose="02020603050405020304" pitchFamily="18" charset="0"/>
              </a:rPr>
              <a:t>Ana </a:t>
            </a:r>
            <a:r>
              <a:rPr lang="tr-TR" sz="1400" dirty="0">
                <a:solidFill>
                  <a:schemeClr val="tx1">
                    <a:lumMod val="75000"/>
                    <a:lumOff val="25000"/>
                  </a:schemeClr>
                </a:solidFill>
                <a:cs typeface="Times New Roman" panose="02020603050405020304" pitchFamily="18" charset="0"/>
              </a:rPr>
              <a:t>Bilim Dalı Başkanlığı aracılığı ile gönderilmelidir.</a:t>
            </a:r>
          </a:p>
          <a:p>
            <a:pPr marL="285750" indent="-285750">
              <a:spcAft>
                <a:spcPts val="1200"/>
              </a:spcAft>
              <a:buClr>
                <a:srgbClr val="C00000"/>
              </a:buClr>
              <a:buFont typeface="Wingdings" pitchFamily="2" charset="2"/>
              <a:buChar char="§"/>
            </a:pPr>
            <a:endParaRPr lang="tr-TR" sz="1800" b="1" dirty="0">
              <a:effectLst>
                <a:outerShdw blurRad="38100" dist="38100" dir="2700000" algn="tl">
                  <a:srgbClr val="000000">
                    <a:alpha val="43137"/>
                  </a:srgbClr>
                </a:outerShdw>
              </a:effectLst>
              <a:cs typeface="Times New Roman" panose="02020603050405020304" pitchFamily="18" charset="0"/>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5" name="Resim 4"/>
          <p:cNvPicPr/>
          <p:nvPr/>
        </p:nvPicPr>
        <p:blipFill rotWithShape="1">
          <a:blip r:embed="rId5"/>
          <a:srcRect l="17062"/>
          <a:stretch/>
        </p:blipFill>
        <p:spPr bwMode="auto">
          <a:xfrm>
            <a:off x="1433292"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027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533681"/>
            <a:ext cx="4975469" cy="584304"/>
          </a:xfrm>
        </p:spPr>
        <p:txBody>
          <a:bodyPr/>
          <a:lstStyle/>
          <a:p>
            <a:r>
              <a:rPr lang="tr-TR" sz="1800" dirty="0"/>
              <a:t>Tezli Yüksek Lisans Tez Savunma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45486"/>
            <a:ext cx="4682099" cy="4282814"/>
          </a:xfrm>
        </p:spPr>
        <p:txBody>
          <a:bodyPr>
            <a:noAutofit/>
          </a:bodyPr>
          <a:lstStyle/>
          <a:p>
            <a:pPr marL="174625" indent="-174625">
              <a:spcAft>
                <a:spcPts val="600"/>
              </a:spcAft>
              <a:buClr>
                <a:srgbClr val="C00000"/>
              </a:buClr>
              <a:buFont typeface="Wingdings" pitchFamily="2" charset="2"/>
              <a:buChar char="§"/>
            </a:pPr>
            <a:r>
              <a:rPr lang="tr-TR" sz="1200" dirty="0">
                <a:cs typeface="Times New Roman" panose="02020603050405020304" pitchFamily="18" charset="0"/>
              </a:rPr>
              <a:t>Tez Sınavı Jürisi Önerisi</a:t>
            </a: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Etik Bildirim ve İntihal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Tez</a:t>
            </a:r>
          </a:p>
          <a:p>
            <a:pPr>
              <a:spcAft>
                <a:spcPts val="1200"/>
              </a:spcAft>
              <a:buClr>
                <a:srgbClr val="C00000"/>
              </a:buClr>
            </a:pPr>
            <a:r>
              <a:rPr lang="tr-TR" sz="1200" dirty="0">
                <a:cs typeface="Times New Roman" panose="02020603050405020304" pitchFamily="18" charset="0"/>
              </a:rPr>
              <a:t>Yukarıda belirtilen maddeler Öğrenci Bilgi Sisteminde (OBS)’</a:t>
            </a:r>
            <a:r>
              <a:rPr lang="tr-TR" sz="1200" dirty="0" err="1">
                <a:cs typeface="Times New Roman" panose="02020603050405020304" pitchFamily="18" charset="0"/>
              </a:rPr>
              <a:t>nde</a:t>
            </a:r>
            <a:r>
              <a:rPr lang="tr-TR" sz="1200" dirty="0">
                <a:cs typeface="Times New Roman" panose="02020603050405020304" pitchFamily="18" charset="0"/>
              </a:rPr>
              <a:t> </a:t>
            </a:r>
            <a:r>
              <a:rPr lang="tr-TR" sz="1200" dirty="0">
                <a:solidFill>
                  <a:srgbClr val="C00000"/>
                </a:solidFill>
                <a:cs typeface="Times New Roman" panose="02020603050405020304" pitchFamily="18" charset="0"/>
              </a:rPr>
              <a:t>"Lisansüstü Etkinlikler"</a:t>
            </a:r>
            <a:r>
              <a:rPr lang="tr-TR" sz="1200" dirty="0">
                <a:solidFill>
                  <a:srgbClr val="FF0000"/>
                </a:solidFill>
                <a:cs typeface="Times New Roman" panose="02020603050405020304" pitchFamily="18" charset="0"/>
              </a:rPr>
              <a:t> </a:t>
            </a:r>
            <a:r>
              <a:rPr lang="tr-TR" sz="1200" dirty="0">
                <a:solidFill>
                  <a:schemeClr val="tx1"/>
                </a:solidFill>
                <a:cs typeface="Times New Roman" panose="02020603050405020304" pitchFamily="18" charset="0"/>
              </a:rPr>
              <a:t>menüsünü kullanan  </a:t>
            </a:r>
            <a:r>
              <a:rPr lang="tr-TR" sz="1200" dirty="0">
                <a:cs typeface="Times New Roman" panose="02020603050405020304" pitchFamily="18" charset="0"/>
              </a:rPr>
              <a:t>öğrenciler tarafından yapılacaktır.</a:t>
            </a: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ction="ppaction://hlinkfile"/>
              </a:rPr>
              <a:t>AIT_23_Tez Savunma Öncesi Kontrol </a:t>
            </a:r>
            <a:r>
              <a:rPr lang="tr-TR" sz="1200" i="1" dirty="0" smtClean="0">
                <a:solidFill>
                  <a:srgbClr val="C00000"/>
                </a:solidFill>
                <a:cs typeface="Times New Roman" panose="02020603050405020304" pitchFamily="18" charset="0"/>
                <a:hlinkClick r:id="rId3" action="ppaction://hlinkfile"/>
              </a:rPr>
              <a:t>Formu</a:t>
            </a:r>
            <a:endParaRPr lang="tr-TR" sz="1200" i="1" dirty="0" smtClean="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ction="ppaction://hlinkfile"/>
              </a:rPr>
              <a:t>AIT_25_Tez Benzerlik Oranı (İntihal) Beyan </a:t>
            </a:r>
            <a:r>
              <a:rPr lang="tr-TR" sz="1200" i="1" dirty="0" smtClean="0">
                <a:solidFill>
                  <a:srgbClr val="C00000"/>
                </a:solidFill>
                <a:cs typeface="Times New Roman" panose="02020603050405020304" pitchFamily="18" charset="0"/>
                <a:hlinkClick r:id="rId4" action="ppaction://hlinkfile"/>
              </a:rPr>
              <a:t>Formu</a:t>
            </a:r>
            <a:endParaRPr lang="tr-TR" sz="1200" i="1" dirty="0" smtClean="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5" action="ppaction://hlinkfile"/>
              </a:rPr>
              <a:t>AIT_26_Tez Yazım Kurallarına Uygunluk Kontrol </a:t>
            </a:r>
            <a:r>
              <a:rPr lang="nn-NO" sz="1200" i="1" dirty="0" smtClean="0">
                <a:solidFill>
                  <a:srgbClr val="C00000"/>
                </a:solidFill>
                <a:cs typeface="Times New Roman" panose="02020603050405020304" pitchFamily="18" charset="0"/>
                <a:hlinkClick r:id="rId5" action="ppaction://hlinkfile"/>
              </a:rPr>
              <a:t>Formu</a:t>
            </a:r>
            <a:endParaRPr lang="tr-TR" sz="1200" i="1" dirty="0" smtClean="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6" action="ppaction://hlinkfile"/>
              </a:rPr>
              <a:t>AIT_24_Yüksek Lisans Tez Jürisi Öneri </a:t>
            </a:r>
            <a:r>
              <a:rPr lang="tr-TR" sz="1200" i="1" dirty="0" smtClean="0">
                <a:solidFill>
                  <a:srgbClr val="C00000"/>
                </a:solidFill>
                <a:cs typeface="Times New Roman" panose="02020603050405020304" pitchFamily="18" charset="0"/>
                <a:hlinkClick r:id="rId6" action="ppaction://hlinkfile"/>
              </a:rPr>
              <a:t>Formu</a:t>
            </a:r>
            <a:endParaRPr lang="tr-TR" sz="1200" i="1" dirty="0" smtClean="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dirty="0" smtClean="0">
                <a:solidFill>
                  <a:schemeClr val="tx1">
                    <a:lumMod val="75000"/>
                    <a:lumOff val="25000"/>
                  </a:schemeClr>
                </a:solidFill>
                <a:cs typeface="Times New Roman" panose="02020603050405020304" pitchFamily="18" charset="0"/>
              </a:rPr>
              <a:t>Tez</a:t>
            </a:r>
            <a:endParaRPr lang="tr-TR" sz="1200" dirty="0">
              <a:solidFill>
                <a:schemeClr val="tx1">
                  <a:lumMod val="75000"/>
                  <a:lumOff val="25000"/>
                </a:schemeClr>
              </a:solidFill>
              <a:cs typeface="Times New Roman" panose="02020603050405020304" pitchFamily="18" charset="0"/>
            </a:endParaRP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a:p>
            <a:pPr marL="285750" indent="-285750">
              <a:spcAft>
                <a:spcPts val="1200"/>
              </a:spcAft>
              <a:buFont typeface="Wingdings" pitchFamily="2" charset="2"/>
              <a:buChar char="§"/>
            </a:pPr>
            <a:endParaRPr lang="tr-TR" sz="1200" dirty="0"/>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Başvurusu</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145485"/>
            <a:ext cx="4781974" cy="433700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lvl="0"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 Sınavı Jürisi Önerisi</a:t>
            </a:r>
          </a:p>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Etik Bildirim ve İntihal Beyan Formu</a:t>
            </a:r>
            <a:endParaRPr lang="tr-TR" sz="1200" i="1" dirty="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SCI, SCIEXP, SSCI veya AHCI indekslerinde taranan dergilerde en az bir adet tam metin makale yayın yapıldığına ilişkin belge.</a:t>
            </a:r>
            <a:endParaRPr lang="tr-TR" sz="1200" dirty="0">
              <a:solidFill>
                <a:srgbClr val="000000">
                  <a:lumMod val="75000"/>
                  <a:lumOff val="25000"/>
                </a:srgbClr>
              </a:solidFill>
              <a:cs typeface="Times New Roman" panose="02020603050405020304" pitchFamily="18" charset="0"/>
            </a:endParaRPr>
          </a:p>
          <a:p>
            <a:pPr lvl="0">
              <a:spcAft>
                <a:spcPts val="1200"/>
              </a:spcAft>
              <a:buClr>
                <a:srgbClr val="C00000"/>
              </a:buClr>
            </a:pPr>
            <a:r>
              <a:rPr lang="tr-TR" sz="1200" dirty="0">
                <a:solidFill>
                  <a:srgbClr val="000000">
                    <a:lumMod val="75000"/>
                    <a:lumOff val="25000"/>
                  </a:srgbClr>
                </a:solidFill>
                <a:cs typeface="Times New Roman" panose="02020603050405020304" pitchFamily="18" charset="0"/>
              </a:rPr>
              <a:t>Yukarıda belirtilen maddeler Öğrenci Bilgi Sistemi (OBS)’</a:t>
            </a:r>
            <a:r>
              <a:rPr lang="tr-TR" sz="1200" dirty="0" err="1">
                <a:solidFill>
                  <a:srgbClr val="000000">
                    <a:lumMod val="75000"/>
                    <a:lumOff val="25000"/>
                  </a:srgbClr>
                </a:solidFill>
                <a:cs typeface="Times New Roman" panose="02020603050405020304" pitchFamily="18" charset="0"/>
              </a:rPr>
              <a:t>nde</a:t>
            </a:r>
            <a:r>
              <a:rPr lang="tr-TR" sz="1200" dirty="0">
                <a:solidFill>
                  <a:srgbClr val="000000">
                    <a:lumMod val="75000"/>
                    <a:lumOff val="25000"/>
                  </a:srgb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rgbClr val="000000">
                    <a:lumMod val="75000"/>
                    <a:lumOff val="25000"/>
                  </a:srgbClr>
                </a:solidFill>
                <a:cs typeface="Times New Roman" panose="02020603050405020304" pitchFamily="18" charset="0"/>
              </a:rPr>
              <a:t>menüsünü kullanan öğrenciler tarafından yapılacaktır.</a:t>
            </a:r>
          </a:p>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7" action="ppaction://hlinkfile"/>
              </a:rPr>
              <a:t>AIT_44_Doktora Tez Savunma Öncesi Kontrol </a:t>
            </a:r>
            <a:r>
              <a:rPr lang="tr-TR" sz="1200" i="1" dirty="0" smtClean="0">
                <a:solidFill>
                  <a:srgbClr val="C00000"/>
                </a:solidFill>
                <a:cs typeface="Times New Roman" panose="02020603050405020304" pitchFamily="18" charset="0"/>
                <a:hlinkClick r:id="rId7" action="ppaction://hlinkfile"/>
              </a:rPr>
              <a:t>Formu</a:t>
            </a:r>
            <a:endParaRPr lang="tr-TR" sz="1200" i="1" dirty="0" smtClean="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5" action="ppaction://hlinkfile"/>
              </a:rPr>
              <a:t>AIT_26_Tez Yazım Kurallarına Uygunluk Kontrol </a:t>
            </a:r>
            <a:r>
              <a:rPr lang="nn-NO" sz="1200" i="1" dirty="0" smtClean="0">
                <a:solidFill>
                  <a:srgbClr val="C00000"/>
                </a:solidFill>
                <a:cs typeface="Times New Roman" panose="02020603050405020304" pitchFamily="18" charset="0"/>
                <a:hlinkClick r:id="rId5" action="ppaction://hlinkfile"/>
              </a:rPr>
              <a:t>Formu</a:t>
            </a:r>
            <a:endParaRPr lang="tr-TR" sz="1200" i="1" dirty="0" smtClean="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8" action="ppaction://hlinkfile"/>
              </a:rPr>
              <a:t>AIT_43_Doktora Tez Savunma Sınavı Jüri Öneri </a:t>
            </a:r>
            <a:r>
              <a:rPr lang="tr-TR" sz="1200" i="1" dirty="0" smtClean="0">
                <a:solidFill>
                  <a:srgbClr val="C00000"/>
                </a:solidFill>
                <a:cs typeface="Times New Roman" panose="02020603050405020304" pitchFamily="18" charset="0"/>
                <a:hlinkClick r:id="rId8" action="ppaction://hlinkfile"/>
              </a:rPr>
              <a:t>Formu</a:t>
            </a:r>
            <a:endParaRPr lang="tr-TR" sz="1200" i="1" dirty="0" smtClean="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ction="ppaction://hlinkfile"/>
              </a:rPr>
              <a:t>AIT_25_Tez Benzerlik Oranı (İntihal) Beyan </a:t>
            </a:r>
            <a:r>
              <a:rPr lang="tr-TR" sz="1200" i="1" dirty="0" smtClean="0">
                <a:solidFill>
                  <a:srgbClr val="C00000"/>
                </a:solidFill>
                <a:cs typeface="Times New Roman" panose="02020603050405020304" pitchFamily="18" charset="0"/>
                <a:hlinkClick r:id="rId4" action="ppaction://hlinkfile"/>
              </a:rPr>
              <a:t>Formu</a:t>
            </a:r>
            <a:endParaRPr lang="tr-TR" sz="1200" i="1" dirty="0" smtClean="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tr-TR" sz="1200" dirty="0" smtClean="0">
                <a:cs typeface="Times New Roman" panose="02020603050405020304" pitchFamily="18" charset="0"/>
              </a:rPr>
              <a:t>SCI</a:t>
            </a:r>
            <a:r>
              <a:rPr lang="tr-TR" sz="1200" dirty="0">
                <a:cs typeface="Times New Roman" panose="02020603050405020304" pitchFamily="18" charset="0"/>
              </a:rPr>
              <a:t>, SCIEXP, SSCI veya AHCI indekslerinde taranan dergilerde en az bir adet tam metin makale yayın yapıldığına ilişkin belge.</a:t>
            </a:r>
          </a:p>
          <a:p>
            <a:pPr marL="174625"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pic>
        <p:nvPicPr>
          <p:cNvPr id="6" name="Resim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9" name="Resim 8"/>
          <p:cNvPicPr/>
          <p:nvPr/>
        </p:nvPicPr>
        <p:blipFill rotWithShape="1">
          <a:blip r:embed="rId10"/>
          <a:srcRect l="17062"/>
          <a:stretch/>
        </p:blipFill>
        <p:spPr bwMode="auto">
          <a:xfrm>
            <a:off x="1450731" y="95406"/>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449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cs typeface="Times New Roman" panose="02020603050405020304" pitchFamily="18" charset="0"/>
              </a:rPr>
              <a:t>Enstitümüz</a:t>
            </a:r>
            <a:endParaRPr lang="tr-TR" dirty="0"/>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4419975"/>
          </a:xfrm>
        </p:spPr>
        <p:txBody>
          <a:bodyPr>
            <a:noAutofit/>
          </a:bodyPr>
          <a:lstStyle/>
          <a:p>
            <a:r>
              <a:rPr lang="en-GB" dirty="0" err="1" smtClean="0"/>
              <a:t>Enstitümüz</a:t>
            </a:r>
            <a:r>
              <a:rPr lang="en-GB" dirty="0"/>
              <a:t>, 1977 </a:t>
            </a:r>
            <a:r>
              <a:rPr lang="en-GB" dirty="0" err="1"/>
              <a:t>yılında</a:t>
            </a:r>
            <a:r>
              <a:rPr lang="en-GB" dirty="0"/>
              <a:t>, 1750 </a:t>
            </a:r>
            <a:r>
              <a:rPr lang="en-GB" dirty="0" err="1"/>
              <a:t>Sayılı</a:t>
            </a:r>
            <a:r>
              <a:rPr lang="en-GB" dirty="0"/>
              <a:t> </a:t>
            </a:r>
            <a:r>
              <a:rPr lang="en-GB" dirty="0" err="1"/>
              <a:t>Üniversiteler</a:t>
            </a:r>
            <a:r>
              <a:rPr lang="en-GB" dirty="0"/>
              <a:t> </a:t>
            </a:r>
            <a:r>
              <a:rPr lang="en-GB" dirty="0" err="1"/>
              <a:t>Kanunu’nun</a:t>
            </a:r>
            <a:r>
              <a:rPr lang="en-GB" dirty="0"/>
              <a:t> 43/4. </a:t>
            </a:r>
            <a:r>
              <a:rPr lang="en-GB" dirty="0" err="1"/>
              <a:t>Maddesi’ne</a:t>
            </a:r>
            <a:r>
              <a:rPr lang="en-GB" dirty="0"/>
              <a:t> </a:t>
            </a:r>
            <a:r>
              <a:rPr lang="en-GB" dirty="0" err="1"/>
              <a:t>göre</a:t>
            </a:r>
            <a:r>
              <a:rPr lang="en-GB" dirty="0"/>
              <a:t>, Atatürk </a:t>
            </a:r>
            <a:r>
              <a:rPr lang="en-GB" dirty="0" err="1"/>
              <a:t>Üniversitesi</a:t>
            </a:r>
            <a:r>
              <a:rPr lang="en-GB" dirty="0"/>
              <a:t> </a:t>
            </a:r>
            <a:r>
              <a:rPr lang="en-GB" dirty="0" err="1"/>
              <a:t>Rektörlüğü’ne</a:t>
            </a:r>
            <a:r>
              <a:rPr lang="en-GB" dirty="0"/>
              <a:t> </a:t>
            </a:r>
            <a:r>
              <a:rPr lang="en-GB" dirty="0" err="1"/>
              <a:t>bağlı</a:t>
            </a:r>
            <a:r>
              <a:rPr lang="en-GB" dirty="0"/>
              <a:t> “Atatürk </a:t>
            </a:r>
            <a:r>
              <a:rPr lang="en-GB" dirty="0" err="1"/>
              <a:t>Devrimleri</a:t>
            </a:r>
            <a:r>
              <a:rPr lang="en-GB" dirty="0"/>
              <a:t> </a:t>
            </a:r>
            <a:r>
              <a:rPr lang="en-GB" dirty="0" err="1"/>
              <a:t>Enstitüsü</a:t>
            </a:r>
            <a:r>
              <a:rPr lang="en-GB" dirty="0"/>
              <a:t>” </a:t>
            </a:r>
            <a:r>
              <a:rPr lang="en-GB" dirty="0" err="1"/>
              <a:t>adı</a:t>
            </a:r>
            <a:r>
              <a:rPr lang="en-GB" dirty="0"/>
              <a:t> </a:t>
            </a:r>
            <a:r>
              <a:rPr lang="en-GB" dirty="0" err="1"/>
              <a:t>ile</a:t>
            </a:r>
            <a:r>
              <a:rPr lang="en-GB" dirty="0"/>
              <a:t> </a:t>
            </a:r>
            <a:r>
              <a:rPr lang="en-GB" dirty="0" err="1" smtClean="0"/>
              <a:t>kurulmuş</a:t>
            </a:r>
            <a:r>
              <a:rPr lang="tr-TR" dirty="0" smtClean="0"/>
              <a:t> olup, </a:t>
            </a:r>
            <a:r>
              <a:rPr lang="en-GB" dirty="0" smtClean="0"/>
              <a:t>1982 </a:t>
            </a:r>
            <a:r>
              <a:rPr lang="en-GB" dirty="0" err="1"/>
              <a:t>yılında</a:t>
            </a:r>
            <a:r>
              <a:rPr lang="en-GB" dirty="0"/>
              <a:t> </a:t>
            </a:r>
            <a:r>
              <a:rPr lang="en-GB" dirty="0" err="1"/>
              <a:t>çıkan</a:t>
            </a:r>
            <a:r>
              <a:rPr lang="en-GB" dirty="0"/>
              <a:t> 2547 </a:t>
            </a:r>
            <a:r>
              <a:rPr lang="en-GB" dirty="0" err="1"/>
              <a:t>Sayılı</a:t>
            </a:r>
            <a:r>
              <a:rPr lang="en-GB" dirty="0"/>
              <a:t> </a:t>
            </a:r>
            <a:r>
              <a:rPr lang="en-GB" dirty="0" err="1"/>
              <a:t>Üniversiteler</a:t>
            </a:r>
            <a:r>
              <a:rPr lang="en-GB" dirty="0"/>
              <a:t> </a:t>
            </a:r>
            <a:r>
              <a:rPr lang="en-GB" dirty="0" err="1"/>
              <a:t>Kanunu</a:t>
            </a:r>
            <a:r>
              <a:rPr lang="en-GB" dirty="0"/>
              <a:t> </a:t>
            </a:r>
            <a:r>
              <a:rPr lang="en-GB" dirty="0" err="1"/>
              <a:t>ve</a:t>
            </a:r>
            <a:r>
              <a:rPr lang="en-GB" dirty="0"/>
              <a:t> </a:t>
            </a:r>
            <a:r>
              <a:rPr lang="en-GB" dirty="0" err="1"/>
              <a:t>buna</a:t>
            </a:r>
            <a:r>
              <a:rPr lang="en-GB" dirty="0"/>
              <a:t> </a:t>
            </a:r>
            <a:r>
              <a:rPr lang="en-GB" dirty="0" err="1"/>
              <a:t>bağlı</a:t>
            </a:r>
            <a:r>
              <a:rPr lang="en-GB" dirty="0"/>
              <a:t> </a:t>
            </a:r>
            <a:r>
              <a:rPr lang="en-GB" dirty="0" err="1"/>
              <a:t>Teşkilât</a:t>
            </a:r>
            <a:r>
              <a:rPr lang="en-GB" dirty="0"/>
              <a:t> </a:t>
            </a:r>
            <a:r>
              <a:rPr lang="en-GB" dirty="0" err="1"/>
              <a:t>ve</a:t>
            </a:r>
            <a:r>
              <a:rPr lang="en-GB" dirty="0"/>
              <a:t> </a:t>
            </a:r>
            <a:r>
              <a:rPr lang="en-GB" dirty="0" err="1"/>
              <a:t>İşleyiş</a:t>
            </a:r>
            <a:r>
              <a:rPr lang="en-GB" dirty="0"/>
              <a:t> </a:t>
            </a:r>
            <a:r>
              <a:rPr lang="en-GB" dirty="0" err="1"/>
              <a:t>Yönetmeliği</a:t>
            </a:r>
            <a:r>
              <a:rPr lang="en-GB" dirty="0"/>
              <a:t> </a:t>
            </a:r>
            <a:r>
              <a:rPr lang="en-GB" dirty="0" err="1"/>
              <a:t>ile</a:t>
            </a:r>
            <a:r>
              <a:rPr lang="en-GB" dirty="0"/>
              <a:t> </a:t>
            </a:r>
            <a:r>
              <a:rPr lang="en-GB" dirty="0" err="1"/>
              <a:t>Enstitü’nün</a:t>
            </a:r>
            <a:r>
              <a:rPr lang="en-GB" dirty="0"/>
              <a:t> </a:t>
            </a:r>
            <a:r>
              <a:rPr lang="en-GB" dirty="0" err="1"/>
              <a:t>adı</a:t>
            </a:r>
            <a:r>
              <a:rPr lang="en-GB" dirty="0"/>
              <a:t> “Atatürk </a:t>
            </a:r>
            <a:r>
              <a:rPr lang="en-GB" dirty="0" err="1"/>
              <a:t>İlkeleri</a:t>
            </a:r>
            <a:r>
              <a:rPr lang="en-GB" dirty="0"/>
              <a:t> </a:t>
            </a:r>
            <a:r>
              <a:rPr lang="en-GB" dirty="0" err="1"/>
              <a:t>ve</a:t>
            </a:r>
            <a:r>
              <a:rPr lang="en-GB" dirty="0"/>
              <a:t> </a:t>
            </a:r>
            <a:r>
              <a:rPr lang="en-GB" dirty="0" err="1"/>
              <a:t>İnkılâp</a:t>
            </a:r>
            <a:r>
              <a:rPr lang="en-GB" dirty="0"/>
              <a:t> </a:t>
            </a:r>
            <a:r>
              <a:rPr lang="en-GB" dirty="0" err="1"/>
              <a:t>Tarihi</a:t>
            </a:r>
            <a:r>
              <a:rPr lang="en-GB" dirty="0"/>
              <a:t> </a:t>
            </a:r>
            <a:r>
              <a:rPr lang="en-GB" dirty="0" err="1"/>
              <a:t>Enstitüsü</a:t>
            </a:r>
            <a:r>
              <a:rPr lang="en-GB" dirty="0"/>
              <a:t>” </a:t>
            </a:r>
            <a:r>
              <a:rPr lang="en-GB" dirty="0" err="1"/>
              <a:t>olarak</a:t>
            </a:r>
            <a:r>
              <a:rPr lang="en-GB" dirty="0"/>
              <a:t> </a:t>
            </a:r>
            <a:r>
              <a:rPr lang="en-GB" dirty="0" err="1"/>
              <a:t>değiştirilmiştir</a:t>
            </a:r>
            <a:r>
              <a:rPr lang="en-GB" dirty="0"/>
              <a:t>. </a:t>
            </a:r>
            <a:r>
              <a:rPr lang="en-GB" dirty="0" err="1" smtClean="0"/>
              <a:t>Enstitümüz</a:t>
            </a:r>
            <a:r>
              <a:rPr lang="en-GB" dirty="0" smtClean="0"/>
              <a:t> </a:t>
            </a:r>
            <a:r>
              <a:rPr lang="en-GB" dirty="0" err="1"/>
              <a:t>daha</a:t>
            </a:r>
            <a:r>
              <a:rPr lang="en-GB" dirty="0"/>
              <a:t> </a:t>
            </a:r>
            <a:r>
              <a:rPr lang="en-GB" dirty="0" err="1"/>
              <a:t>sonra</a:t>
            </a:r>
            <a:r>
              <a:rPr lang="en-GB" dirty="0"/>
              <a:t>, Atatürk </a:t>
            </a:r>
            <a:r>
              <a:rPr lang="en-GB" dirty="0" err="1"/>
              <a:t>Üniversitesi</a:t>
            </a:r>
            <a:r>
              <a:rPr lang="en-GB" dirty="0"/>
              <a:t> </a:t>
            </a:r>
            <a:r>
              <a:rPr lang="en-GB" dirty="0" err="1"/>
              <a:t>Senatosu’nun</a:t>
            </a:r>
            <a:r>
              <a:rPr lang="en-GB" dirty="0"/>
              <a:t> 19.09.1991 </a:t>
            </a:r>
            <a:r>
              <a:rPr lang="en-GB" dirty="0" err="1"/>
              <a:t>tarih</a:t>
            </a:r>
            <a:r>
              <a:rPr lang="en-GB" dirty="0"/>
              <a:t> </a:t>
            </a:r>
            <a:r>
              <a:rPr lang="en-GB" dirty="0" err="1"/>
              <a:t>ve</a:t>
            </a:r>
            <a:r>
              <a:rPr lang="en-GB" dirty="0"/>
              <a:t> 5/22 </a:t>
            </a:r>
            <a:r>
              <a:rPr lang="en-GB" dirty="0" err="1"/>
              <a:t>sayılı</a:t>
            </a:r>
            <a:r>
              <a:rPr lang="en-GB" dirty="0"/>
              <a:t> </a:t>
            </a:r>
            <a:r>
              <a:rPr lang="en-GB" dirty="0" err="1"/>
              <a:t>kararı</a:t>
            </a:r>
            <a:r>
              <a:rPr lang="en-GB" dirty="0"/>
              <a:t> </a:t>
            </a:r>
            <a:r>
              <a:rPr lang="en-GB" dirty="0" err="1"/>
              <a:t>gereğince</a:t>
            </a:r>
            <a:r>
              <a:rPr lang="en-GB" dirty="0"/>
              <a:t> </a:t>
            </a:r>
            <a:r>
              <a:rPr lang="en-GB" dirty="0" err="1"/>
              <a:t>Üniversitemizin</a:t>
            </a:r>
            <a:r>
              <a:rPr lang="en-GB" dirty="0"/>
              <a:t> </a:t>
            </a:r>
            <a:r>
              <a:rPr lang="en-GB" dirty="0" err="1"/>
              <a:t>Lisans</a:t>
            </a:r>
            <a:r>
              <a:rPr lang="en-GB" dirty="0"/>
              <a:t> </a:t>
            </a:r>
            <a:r>
              <a:rPr lang="en-GB" dirty="0" err="1"/>
              <a:t>öğrencilerine</a:t>
            </a:r>
            <a:r>
              <a:rPr lang="en-GB" dirty="0"/>
              <a:t> “Atatürk </a:t>
            </a:r>
            <a:r>
              <a:rPr lang="en-GB" dirty="0" err="1"/>
              <a:t>İlkeleri</a:t>
            </a:r>
            <a:r>
              <a:rPr lang="en-GB" dirty="0"/>
              <a:t> </a:t>
            </a:r>
            <a:r>
              <a:rPr lang="en-GB" dirty="0" err="1"/>
              <a:t>ve</a:t>
            </a:r>
            <a:r>
              <a:rPr lang="en-GB" dirty="0"/>
              <a:t> </a:t>
            </a:r>
            <a:r>
              <a:rPr lang="en-GB" dirty="0" err="1"/>
              <a:t>İnkılâp</a:t>
            </a:r>
            <a:r>
              <a:rPr lang="en-GB" dirty="0"/>
              <a:t> </a:t>
            </a:r>
            <a:r>
              <a:rPr lang="en-GB" dirty="0" err="1"/>
              <a:t>Tarihi</a:t>
            </a:r>
            <a:r>
              <a:rPr lang="en-GB" dirty="0"/>
              <a:t> </a:t>
            </a:r>
            <a:r>
              <a:rPr lang="en-GB" dirty="0" err="1"/>
              <a:t>Derslerini</a:t>
            </a:r>
            <a:r>
              <a:rPr lang="en-GB" dirty="0"/>
              <a:t> de </a:t>
            </a:r>
            <a:r>
              <a:rPr lang="en-GB" dirty="0" err="1"/>
              <a:t>okutmak</a:t>
            </a:r>
            <a:r>
              <a:rPr lang="en-GB" dirty="0"/>
              <a:t> </a:t>
            </a:r>
            <a:r>
              <a:rPr lang="en-GB" dirty="0" err="1"/>
              <a:t>üzere</a:t>
            </a:r>
            <a:r>
              <a:rPr lang="en-GB" dirty="0"/>
              <a:t> </a:t>
            </a:r>
            <a:r>
              <a:rPr lang="en-GB" dirty="0" err="1"/>
              <a:t>görevlendirilmiştir</a:t>
            </a:r>
            <a:r>
              <a:rPr lang="en-GB" dirty="0" smtClean="0"/>
              <a:t>.</a:t>
            </a:r>
            <a:r>
              <a:rPr lang="tr-TR" dirty="0" smtClean="0"/>
              <a:t> Bünyesinde lisansüstü eğitim-öğretim yürüten bir kuruluştur.</a:t>
            </a:r>
            <a:endParaRPr lang="tr-TR" dirty="0"/>
          </a:p>
          <a:p>
            <a:endParaRPr lang="tr-TR" sz="1400" dirty="0">
              <a:cs typeface="Times New Roman" panose="02020603050405020304" pitchFamily="18" charset="0"/>
            </a:endParaRPr>
          </a:p>
          <a:p>
            <a:endParaRPr lang="tr-TR" dirty="0"/>
          </a:p>
        </p:txBody>
      </p:sp>
      <p:graphicFrame>
        <p:nvGraphicFramePr>
          <p:cNvPr id="7" name="Table 7">
            <a:extLst>
              <a:ext uri="{FF2B5EF4-FFF2-40B4-BE49-F238E27FC236}">
                <a16:creationId xmlns:a16="http://schemas.microsoft.com/office/drawing/2014/main" id="{6CA7D14F-5665-A04E-9F68-E9EC64995B96}"/>
              </a:ext>
            </a:extLst>
          </p:cNvPr>
          <p:cNvGraphicFramePr>
            <a:graphicFrameLocks noGrp="1"/>
          </p:cNvGraphicFramePr>
          <p:nvPr>
            <p:extLst>
              <p:ext uri="{D42A27DB-BD31-4B8C-83A1-F6EECF244321}">
                <p14:modId xmlns:p14="http://schemas.microsoft.com/office/powerpoint/2010/main" val="2763867082"/>
              </p:ext>
            </p:extLst>
          </p:nvPr>
        </p:nvGraphicFramePr>
        <p:xfrm>
          <a:off x="1743964" y="3659219"/>
          <a:ext cx="7025874" cy="2540414"/>
        </p:xfrm>
        <a:graphic>
          <a:graphicData uri="http://schemas.openxmlformats.org/drawingml/2006/table">
            <a:tbl>
              <a:tblPr>
                <a:tableStyleId>{5C22544A-7EE6-4342-B048-85BDC9FD1C3A}</a:tableStyleId>
              </a:tblPr>
              <a:tblGrid>
                <a:gridCol w="1929556">
                  <a:extLst>
                    <a:ext uri="{9D8B030D-6E8A-4147-A177-3AD203B41FA5}">
                      <a16:colId xmlns:a16="http://schemas.microsoft.com/office/drawing/2014/main" val="799960126"/>
                    </a:ext>
                  </a:extLst>
                </a:gridCol>
                <a:gridCol w="5096318">
                  <a:extLst>
                    <a:ext uri="{9D8B030D-6E8A-4147-A177-3AD203B41FA5}">
                      <a16:colId xmlns:a16="http://schemas.microsoft.com/office/drawing/2014/main" val="2838800866"/>
                    </a:ext>
                  </a:extLst>
                </a:gridCol>
              </a:tblGrid>
              <a:tr h="307083">
                <a:tc>
                  <a:txBody>
                    <a:bodyPr/>
                    <a:lstStyle/>
                    <a:p>
                      <a:pPr marL="0" marR="0" indent="0" algn="l" defTabSz="609570" rtl="0" eaLnBrk="1" fontAlgn="auto" latinLnBrk="0" hangingPunct="1">
                        <a:lnSpc>
                          <a:spcPct val="100000"/>
                        </a:lnSpc>
                        <a:spcBef>
                          <a:spcPts val="600"/>
                        </a:spcBef>
                        <a:spcAft>
                          <a:spcPts val="0"/>
                        </a:spcAft>
                        <a:buClr>
                          <a:schemeClr val="tx1">
                            <a:lumMod val="50000"/>
                            <a:lumOff val="50000"/>
                          </a:schemeClr>
                        </a:buClr>
                        <a:buSzPct val="100000"/>
                        <a:buFontTx/>
                        <a:buNone/>
                        <a:tabLst/>
                      </a:pPr>
                      <a:r>
                        <a:rPr lang="tr-TR" sz="1400" b="0" kern="1200" dirty="0">
                          <a:solidFill>
                            <a:schemeClr val="bg1"/>
                          </a:solidFill>
                          <a:latin typeface="Avenir Next" panose="020B0503020202020204" pitchFamily="34" charset="0"/>
                          <a:ea typeface="+mn-ea"/>
                          <a:cs typeface="Times New Roman" panose="02020603050405020304" pitchFamily="18" charset="0"/>
                        </a:rPr>
                        <a:t>Eğitim Dili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%100 Türkçe</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893332">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Eğitim Süresi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smtClean="0">
                          <a:solidFill>
                            <a:schemeClr val="tx1">
                              <a:lumMod val="75000"/>
                              <a:lumOff val="25000"/>
                            </a:schemeClr>
                          </a:solidFill>
                          <a:latin typeface="Avenir Next" panose="020B0503020202020204" pitchFamily="34" charset="0"/>
                        </a:rPr>
                        <a:t>6 </a:t>
                      </a:r>
                      <a:r>
                        <a:rPr lang="tr-TR" sz="1400" b="0" dirty="0">
                          <a:solidFill>
                            <a:schemeClr val="tx1">
                              <a:lumMod val="75000"/>
                              <a:lumOff val="25000"/>
                            </a:schemeClr>
                          </a:solidFill>
                          <a:latin typeface="Avenir Next" panose="020B0503020202020204" pitchFamily="34" charset="0"/>
                        </a:rPr>
                        <a:t>yarıyıl (Yüksek Lisans)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12 yarıyıl (Doktora)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14 yarıyıl (Lisans Mezuniyetiyle Doktora) </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1339999">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İletişim Bilgileri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Atatürk </a:t>
                      </a:r>
                      <a:r>
                        <a:rPr lang="tr-TR" sz="1400" b="0" kern="1200" dirty="0" smtClean="0">
                          <a:solidFill>
                            <a:schemeClr val="tx1">
                              <a:lumMod val="75000"/>
                              <a:lumOff val="25000"/>
                            </a:schemeClr>
                          </a:solidFill>
                          <a:effectLst/>
                          <a:latin typeface="Avenir Next" panose="020B0503020202020204" pitchFamily="34" charset="0"/>
                        </a:rPr>
                        <a:t>Üniversitesi Merkezi Dershaneler</a:t>
                      </a:r>
                      <a:r>
                        <a:rPr lang="tr-TR" sz="1400" b="0" kern="1200" baseline="0" dirty="0" smtClean="0">
                          <a:solidFill>
                            <a:schemeClr val="tx1">
                              <a:lumMod val="75000"/>
                              <a:lumOff val="25000"/>
                            </a:schemeClr>
                          </a:solidFill>
                          <a:effectLst/>
                          <a:latin typeface="Avenir Next" panose="020B0503020202020204" pitchFamily="34" charset="0"/>
                        </a:rPr>
                        <a:t> yanı </a:t>
                      </a:r>
                      <a:r>
                        <a:rPr lang="tr-TR" sz="1400" b="0" kern="1200" dirty="0" smtClean="0">
                          <a:solidFill>
                            <a:schemeClr val="tx1">
                              <a:lumMod val="75000"/>
                              <a:lumOff val="25000"/>
                            </a:schemeClr>
                          </a:solidFill>
                          <a:effectLst/>
                          <a:latin typeface="Avenir Next" panose="020B0503020202020204" pitchFamily="34" charset="0"/>
                        </a:rPr>
                        <a:t>Kat:2 </a:t>
                      </a:r>
                      <a:endParaRPr lang="tr-TR" sz="1400" b="0" kern="1200" dirty="0">
                        <a:solidFill>
                          <a:schemeClr val="tx1">
                            <a:lumMod val="75000"/>
                            <a:lumOff val="25000"/>
                          </a:schemeClr>
                        </a:solidFill>
                        <a:effectLst/>
                        <a:latin typeface="Avenir Next" panose="020B0503020202020204" pitchFamily="34" charset="0"/>
                      </a:endParaRP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25240 – Erzurum</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smtClean="0">
                          <a:solidFill>
                            <a:srgbClr val="0563C1"/>
                          </a:solidFill>
                          <a:effectLst/>
                          <a:latin typeface="Avenir Next" panose="020B0503020202020204" pitchFamily="34" charset="0"/>
                          <a:hlinkClick r:id="rId2">
                            <a:extLst>
                              <a:ext uri="{A12FA001-AC4F-418D-AE19-62706E023703}">
                                <ahyp:hlinkClr xmlns:ahyp="http://schemas.microsoft.com/office/drawing/2018/hyperlinkcolor" xmlns="" val="tx"/>
                              </a:ext>
                            </a:extLst>
                          </a:hlinkClick>
                        </a:rPr>
                        <a:t>atailens@atauni.edu.</a:t>
                      </a:r>
                      <a:r>
                        <a:rPr lang="tr-TR" sz="1400" b="0" u="none" kern="1200" dirty="0" smtClean="0">
                          <a:solidFill>
                            <a:schemeClr val="tx1">
                              <a:lumMod val="75000"/>
                              <a:lumOff val="25000"/>
                            </a:schemeClr>
                          </a:solidFill>
                          <a:effectLst/>
                          <a:latin typeface="Avenir Next" panose="020B0503020202020204" pitchFamily="34" charset="0"/>
                          <a:hlinkClick r:id="rId2">
                            <a:extLst>
                              <a:ext uri="{A12FA001-AC4F-418D-AE19-62706E023703}">
                                <ahyp:hlinkClr xmlns:ahyp="http://schemas.microsoft.com/office/drawing/2018/hyperlinkcolor" xmlns="" val="tx"/>
                              </a:ext>
                            </a:extLst>
                          </a:hlinkClick>
                        </a:rPr>
                        <a:t>tr</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chemeClr val="tx1">
                              <a:lumMod val="75000"/>
                              <a:lumOff val="25000"/>
                            </a:schemeClr>
                          </a:solidFill>
                          <a:effectLst/>
                          <a:latin typeface="Avenir Next" panose="020B0503020202020204" pitchFamily="34" charset="0"/>
                        </a:rPr>
                        <a:t>0442 231 </a:t>
                      </a:r>
                      <a:r>
                        <a:rPr lang="tr-TR" sz="1400" b="0" u="none" kern="1200" dirty="0" smtClean="0">
                          <a:solidFill>
                            <a:schemeClr val="tx1">
                              <a:lumMod val="75000"/>
                              <a:lumOff val="25000"/>
                            </a:schemeClr>
                          </a:solidFill>
                          <a:effectLst/>
                          <a:latin typeface="Avenir Next" panose="020B0503020202020204" pitchFamily="34" charset="0"/>
                        </a:rPr>
                        <a:t>4463</a:t>
                      </a:r>
                      <a:endParaRPr lang="tr-TR" sz="1400" b="0" i="0" u="none"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855926"/>
                  </a:ext>
                </a:extLst>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0"/>
            <a:ext cx="1234440" cy="1234440"/>
          </a:xfrm>
          <a:prstGeom prst="rect">
            <a:avLst/>
          </a:prstGeom>
        </p:spPr>
      </p:pic>
      <p:pic>
        <p:nvPicPr>
          <p:cNvPr id="6" name="Resim 5"/>
          <p:cNvPicPr/>
          <p:nvPr/>
        </p:nvPicPr>
        <p:blipFill rotWithShape="1">
          <a:blip r:embed="rId4"/>
          <a:srcRect l="17062"/>
          <a:stretch/>
        </p:blipFill>
        <p:spPr bwMode="auto">
          <a:xfrm>
            <a:off x="1325977" y="0"/>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5860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533681"/>
            <a:ext cx="4975469" cy="584304"/>
          </a:xfrm>
        </p:spPr>
        <p:txBody>
          <a:bodyPr/>
          <a:lstStyle/>
          <a:p>
            <a:pPr algn="ctr"/>
            <a:r>
              <a:rPr lang="tr-TR" sz="1800" dirty="0"/>
              <a:t>Tezli Yüksek Lisans Tez Savunma Sınavı Kullanılacak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01332"/>
            <a:ext cx="4781974" cy="4199467"/>
          </a:xfrm>
        </p:spPr>
        <p:txBody>
          <a:bodyPr>
            <a:noAutofit/>
          </a:bodyPr>
          <a:lstStyle/>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OF_27_Tez Onay Formu</a:t>
            </a:r>
            <a:endParaRPr lang="tr-TR" sz="1200" i="1" dirty="0">
              <a:solidFill>
                <a:srgbClr val="C00000"/>
              </a:solidFill>
              <a:cs typeface="Times New Roman" panose="02020603050405020304" pitchFamily="18" charset="0"/>
            </a:endParaRPr>
          </a:p>
          <a:p>
            <a:pPr lvl="0">
              <a:spcBef>
                <a:spcPts val="1200"/>
              </a:spcBef>
              <a:spcAft>
                <a:spcPts val="600"/>
              </a:spcAft>
            </a:pPr>
            <a:r>
              <a:rPr lang="tr-TR" sz="12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200" dirty="0" err="1">
                <a:solidFill>
                  <a:schemeClr val="tx1">
                    <a:lumMod val="75000"/>
                    <a:lumOff val="25000"/>
                  </a:schemeClr>
                </a:solidFill>
                <a:cs typeface="Times New Roman" panose="02020603050405020304" pitchFamily="18" charset="0"/>
              </a:rPr>
              <a:t>nde</a:t>
            </a:r>
            <a:r>
              <a:rPr lang="tr-TR" sz="1200" dirty="0">
                <a:solidFill>
                  <a:schemeClr val="tx1">
                    <a:lumMod val="75000"/>
                    <a:lumOff val="25000"/>
                  </a:scheme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chemeClr val="tx1">
                    <a:lumMod val="75000"/>
                    <a:lumOff val="25000"/>
                  </a:schemeClr>
                </a:solidFill>
                <a:cs typeface="Times New Roman" panose="02020603050405020304" pitchFamily="18" charset="0"/>
              </a:rPr>
              <a:t>menüsünden başvuru yapılarak tez izleme komitesi tarafından onaylanmalıdır.</a:t>
            </a: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Sınavında Kullanılacak Formlar</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01331"/>
            <a:ext cx="4781974" cy="4253655"/>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xmlns="" val="tx"/>
                    </a:ext>
                  </a:extLst>
                </a:hlinkClick>
              </a:rPr>
              <a:t>OF_12_Lisansüstü Tez Değerlendirme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5">
                  <a:extLst>
                    <a:ext uri="{A12FA001-AC4F-418D-AE19-62706E023703}">
                      <ahyp:hlinkClr xmlns:ahyp="http://schemas.microsoft.com/office/drawing/2018/hyperlinkcolor" xmlns="" val="tx"/>
                    </a:ext>
                  </a:extLst>
                </a:hlinkClick>
              </a:rPr>
              <a:t>OF_13_Tez Savunma Sınav Sonucu Ortak Rapor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OF_27_Tez Onay Formu</a:t>
            </a:r>
            <a:endParaRPr lang="tr-TR" sz="1200" i="1" dirty="0">
              <a:solidFill>
                <a:srgbClr val="C00000"/>
              </a:solidFill>
              <a:cs typeface="Times New Roman" panose="02020603050405020304" pitchFamily="18" charset="0"/>
            </a:endParaRPr>
          </a:p>
          <a:p>
            <a:pPr>
              <a:spcBef>
                <a:spcPts val="1200"/>
              </a:spcBef>
              <a:spcAft>
                <a:spcPts val="12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 </a:t>
            </a:r>
            <a:r>
              <a:rPr lang="tr-TR" sz="1200" dirty="0">
                <a:solidFill>
                  <a:schemeClr val="tx1">
                    <a:lumMod val="75000"/>
                    <a:lumOff val="25000"/>
                  </a:schemeClr>
                </a:solidFill>
                <a:cs typeface="Times New Roman" panose="02020603050405020304" pitchFamily="18" charset="0"/>
              </a:rPr>
              <a:t>dahil olmayan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gönderilmelidir.</a:t>
            </a: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OF_27_Tez Onay Formu</a:t>
            </a:r>
            <a:endParaRPr lang="tr-TR" sz="1200" i="1" dirty="0">
              <a:solidFill>
                <a:srgbClr val="C00000"/>
              </a:solidFill>
              <a:cs typeface="Times New Roman" panose="02020603050405020304" pitchFamily="18" charset="0"/>
            </a:endParaRPr>
          </a:p>
          <a:p>
            <a:pPr>
              <a:spcAft>
                <a:spcPts val="600"/>
              </a:spcAft>
            </a:pPr>
            <a:endParaRPr lang="tr-TR" sz="1200" dirty="0">
              <a:cs typeface="Times New Roman" panose="02020603050405020304" pitchFamily="18" charset="0"/>
            </a:endParaRP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9" name="Resim 8"/>
          <p:cNvPicPr/>
          <p:nvPr/>
        </p:nvPicPr>
        <p:blipFill rotWithShape="1">
          <a:blip r:embed="rId7"/>
          <a:srcRect l="17062"/>
          <a:stretch/>
        </p:blipFill>
        <p:spPr bwMode="auto">
          <a:xfrm>
            <a:off x="1430200" y="12059"/>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810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417320"/>
            <a:ext cx="4975469" cy="839011"/>
          </a:xfrm>
        </p:spPr>
        <p:txBody>
          <a:bodyPr/>
          <a:lstStyle/>
          <a:p>
            <a:pPr algn="ctr"/>
            <a:r>
              <a:rPr lang="tr-TR" sz="1800" dirty="0"/>
              <a:t>Tezli Yüksek Lisans Mezuniyet İçin Teslim Edilmesi Gereken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56333"/>
            <a:ext cx="4781974" cy="2418796"/>
          </a:xfrm>
        </p:spPr>
        <p:txBody>
          <a:bodyPr>
            <a:noAutofit/>
          </a:body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Mezuniyet İçin Teslim Edilmesi Gereken Formlar</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56331"/>
            <a:ext cx="4781974" cy="1978785"/>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endParaRPr lang="tr-TR" sz="1200"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9" name="Resim 8"/>
          <p:cNvPicPr/>
          <p:nvPr/>
        </p:nvPicPr>
        <p:blipFill rotWithShape="1">
          <a:blip r:embed="rId5"/>
          <a:srcRect l="17062"/>
          <a:stretch/>
        </p:blipFill>
        <p:spPr bwMode="auto">
          <a:xfrm>
            <a:off x="1430200" y="108628"/>
            <a:ext cx="5000625" cy="1099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830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2965586" y="2719958"/>
            <a:ext cx="2957017" cy="584304"/>
          </a:xfrm>
        </p:spPr>
        <p:txBody>
          <a:bodyPr/>
          <a:lstStyle/>
          <a:p>
            <a:pPr algn="ctr"/>
            <a:r>
              <a:rPr lang="tr-TR" sz="1600" dirty="0">
                <a:solidFill>
                  <a:srgbClr val="C00000"/>
                </a:solidFill>
              </a:rPr>
              <a:t>Tezli Yüksek Lisans</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1648850" y="1533681"/>
            <a:ext cx="957013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dirty="0">
                <a:cs typeface="Times New Roman" panose="02020603050405020304" pitchFamily="18" charset="0"/>
              </a:rPr>
              <a:t>Sıkça Sorulan Sorular</a:t>
            </a:r>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917798" y="3312479"/>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buClr>
                <a:srgbClr val="C00000"/>
              </a:buClr>
            </a:pPr>
            <a:r>
              <a:rPr lang="tr-TR" sz="1200" dirty="0">
                <a:cs typeface="Times New Roman" panose="02020603050405020304" pitchFamily="18" charset="0"/>
              </a:rPr>
              <a:t>Doktora Eğitimi ile ilgili </a:t>
            </a:r>
          </a:p>
          <a:p>
            <a:pPr algn="ctr">
              <a:spcAft>
                <a:spcPts val="600"/>
              </a:spcAft>
              <a:buClr>
                <a:srgbClr val="C00000"/>
              </a:buClr>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tıklayınız</a:t>
            </a:r>
            <a:endParaRPr lang="tr-TR" sz="1200" dirty="0">
              <a:solidFill>
                <a:srgbClr val="C00000"/>
              </a:solidFill>
              <a:cs typeface="Times New Roman" panose="02020603050405020304" pitchFamily="18" charset="0"/>
            </a:endParaRPr>
          </a:p>
        </p:txBody>
      </p:sp>
      <p:sp>
        <p:nvSpPr>
          <p:cNvPr id="9" name="Title 1">
            <a:extLst>
              <a:ext uri="{FF2B5EF4-FFF2-40B4-BE49-F238E27FC236}">
                <a16:creationId xmlns:a16="http://schemas.microsoft.com/office/drawing/2014/main" id="{02D33D3A-19A2-8D43-952E-1303F11B89E1}"/>
              </a:ext>
            </a:extLst>
          </p:cNvPr>
          <p:cNvSpPr txBox="1">
            <a:spLocks/>
          </p:cNvSpPr>
          <p:nvPr/>
        </p:nvSpPr>
        <p:spPr>
          <a:xfrm>
            <a:off x="6917799" y="2719958"/>
            <a:ext cx="295701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600" dirty="0">
                <a:solidFill>
                  <a:srgbClr val="C00000"/>
                </a:solidFill>
              </a:rPr>
              <a:t>Doktora</a:t>
            </a:r>
          </a:p>
        </p:txBody>
      </p:sp>
      <p:sp>
        <p:nvSpPr>
          <p:cNvPr id="11" name="Content Placeholder 2">
            <a:extLst>
              <a:ext uri="{FF2B5EF4-FFF2-40B4-BE49-F238E27FC236}">
                <a16:creationId xmlns:a16="http://schemas.microsoft.com/office/drawing/2014/main" id="{BEBDD637-63E4-374C-91D2-8E26820579DD}"/>
              </a:ext>
            </a:extLst>
          </p:cNvPr>
          <p:cNvSpPr txBox="1">
            <a:spLocks/>
          </p:cNvSpPr>
          <p:nvPr/>
        </p:nvSpPr>
        <p:spPr>
          <a:xfrm>
            <a:off x="2965583" y="3296045"/>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tr-TR" sz="1200" dirty="0">
                <a:cs typeface="Times New Roman" panose="02020603050405020304" pitchFamily="18" charset="0"/>
              </a:rPr>
              <a:t>Tezli Yüksek Lisans Eğitimi ile ilgili </a:t>
            </a:r>
          </a:p>
          <a:p>
            <a:pPr algn="ctr">
              <a:spcAft>
                <a:spcPts val="600"/>
              </a:spcAft>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tıklayınız</a:t>
            </a:r>
            <a:endParaRPr lang="tr-TR" sz="1200" dirty="0">
              <a:solidFill>
                <a:srgbClr val="C00000"/>
              </a:solidFill>
              <a:cs typeface="Times New Roman" panose="02020603050405020304" pitchFamily="18" charset="0"/>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10" name="Resim 9"/>
          <p:cNvPicPr/>
          <p:nvPr/>
        </p:nvPicPr>
        <p:blipFill rotWithShape="1">
          <a:blip r:embed="rId5"/>
          <a:srcRect l="17062"/>
          <a:stretch/>
        </p:blipFill>
        <p:spPr bwMode="auto">
          <a:xfrm>
            <a:off x="1433292" y="312"/>
            <a:ext cx="5000625" cy="13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903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t>Eğitim-Öğretim Mevzuatı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86309"/>
            <a:ext cx="9570135" cy="3780997"/>
          </a:xfrm>
        </p:spPr>
        <p:txBody>
          <a:bodyPr>
            <a:noAutofit/>
          </a:bodyPr>
          <a:lstStyle/>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Lisansüstü Eğitim-Öğretim Yönetmeliği</a:t>
            </a:r>
            <a:endParaRPr lang="tr-TR" sz="1400"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4">
                  <a:extLst>
                    <a:ext uri="{A12FA001-AC4F-418D-AE19-62706E023703}">
                      <ahyp:hlinkClr xmlns:ahyp="http://schemas.microsoft.com/office/drawing/2018/hyperlinkcolor" xmlns="" val="tx"/>
                    </a:ext>
                  </a:extLst>
                </a:hlinkClick>
              </a:rPr>
              <a:t>Üniversitemiz Lisansüstü Eğitim-Öğretim Yönetmeliği</a:t>
            </a:r>
            <a:endParaRPr lang="tr-TR" sz="1400"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5">
                  <a:extLst>
                    <a:ext uri="{A12FA001-AC4F-418D-AE19-62706E023703}">
                      <ahyp:hlinkClr xmlns:ahyp="http://schemas.microsoft.com/office/drawing/2018/hyperlinkcolor" xmlns="" val="tx"/>
                    </a:ext>
                  </a:extLst>
                </a:hlinkClick>
              </a:rPr>
              <a:t>Lisansüstü Eğitim-Öğretim Uygulama Esasları</a:t>
            </a:r>
            <a:endParaRPr lang="tr-TR" sz="1400" dirty="0">
              <a:solidFill>
                <a:srgbClr val="C00000"/>
              </a:solidFill>
              <a:cs typeface="Times New Roman" panose="02020603050405020304" pitchFamily="18" charset="0"/>
            </a:endParaRPr>
          </a:p>
          <a:p>
            <a:pPr>
              <a:spcAft>
                <a:spcPts val="1200"/>
              </a:spcAft>
              <a:buClr>
                <a:srgbClr val="C00000"/>
              </a:buClr>
            </a:pPr>
            <a:endParaRPr lang="tr-TR" sz="1800" b="1" dirty="0">
              <a:effectLst>
                <a:outerShdw blurRad="38100" dist="38100" dir="2700000" algn="tl">
                  <a:srgbClr val="000000">
                    <a:alpha val="43137"/>
                  </a:srgbClr>
                </a:outerShdw>
              </a:effectLst>
              <a:cs typeface="Times New Roman" panose="02020603050405020304" pitchFamily="18" charset="0"/>
            </a:endParaRPr>
          </a:p>
        </p:txBody>
      </p:sp>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7" y="0"/>
            <a:ext cx="1316736" cy="1316736"/>
          </a:xfrm>
          <a:prstGeom prst="rect">
            <a:avLst/>
          </a:prstGeom>
        </p:spPr>
      </p:pic>
      <p:pic>
        <p:nvPicPr>
          <p:cNvPr id="5" name="Resim 4"/>
          <p:cNvPicPr/>
          <p:nvPr/>
        </p:nvPicPr>
        <p:blipFill rotWithShape="1">
          <a:blip r:embed="rId7"/>
          <a:srcRect l="17062"/>
          <a:stretch/>
        </p:blipFill>
        <p:spPr bwMode="auto">
          <a:xfrm>
            <a:off x="1408273" y="34318"/>
            <a:ext cx="5000625" cy="12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6892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6503-8A11-9041-AC34-B0CA872477BC}"/>
              </a:ext>
            </a:extLst>
          </p:cNvPr>
          <p:cNvSpPr>
            <a:spLocks noGrp="1"/>
          </p:cNvSpPr>
          <p:nvPr>
            <p:ph type="ctrTitle"/>
          </p:nvPr>
        </p:nvSpPr>
        <p:spPr/>
        <p:txBody>
          <a:bodyPr/>
          <a:lstStyle/>
          <a:p>
            <a:pPr algn="ctr"/>
            <a:r>
              <a:rPr lang="tr-TR" dirty="0"/>
              <a:t>Yönetim</a:t>
            </a:r>
          </a:p>
        </p:txBody>
      </p:sp>
      <p:grpSp>
        <p:nvGrpSpPr>
          <p:cNvPr id="4" name="Grup 10">
            <a:extLst>
              <a:ext uri="{FF2B5EF4-FFF2-40B4-BE49-F238E27FC236}">
                <a16:creationId xmlns:a16="http://schemas.microsoft.com/office/drawing/2014/main" id="{F1C7CF48-BEBE-344B-B794-9451BE9F0BC8}"/>
              </a:ext>
            </a:extLst>
          </p:cNvPr>
          <p:cNvGrpSpPr/>
          <p:nvPr/>
        </p:nvGrpSpPr>
        <p:grpSpPr>
          <a:xfrm>
            <a:off x="1648849" y="2409632"/>
            <a:ext cx="9570135" cy="3654618"/>
            <a:chOff x="1868309" y="2286696"/>
            <a:chExt cx="9267216" cy="3483543"/>
          </a:xfrm>
          <a:solidFill>
            <a:srgbClr val="1F1D52"/>
          </a:solidFill>
        </p:grpSpPr>
        <p:sp>
          <p:nvSpPr>
            <p:cNvPr id="6" name="Serbest Form: Şekil 20">
              <a:extLst>
                <a:ext uri="{FF2B5EF4-FFF2-40B4-BE49-F238E27FC236}">
                  <a16:creationId xmlns:a16="http://schemas.microsoft.com/office/drawing/2014/main" id="{169BF5F5-2844-E244-B9AF-9F7BFA66C8A8}"/>
                </a:ext>
              </a:extLst>
            </p:cNvPr>
            <p:cNvSpPr/>
            <p:nvPr/>
          </p:nvSpPr>
          <p:spPr>
            <a:xfrm>
              <a:off x="5223329" y="2286696"/>
              <a:ext cx="2560320" cy="771724"/>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a:t>
              </a: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S.Esin</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DAYI</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Müdürü)</a:t>
              </a:r>
            </a:p>
          </p:txBody>
        </p:sp>
        <p:sp>
          <p:nvSpPr>
            <p:cNvPr id="8" name="Serbest Form: Şekil 22">
              <a:extLst>
                <a:ext uri="{FF2B5EF4-FFF2-40B4-BE49-F238E27FC236}">
                  <a16:creationId xmlns:a16="http://schemas.microsoft.com/office/drawing/2014/main" id="{12A6ABDB-0E56-4B4D-959F-60E9E0A495AE}"/>
                </a:ext>
              </a:extLst>
            </p:cNvPr>
            <p:cNvSpPr/>
            <p:nvPr/>
          </p:nvSpPr>
          <p:spPr>
            <a:xfrm>
              <a:off x="3684604" y="3444690"/>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softEdge rad="0"/>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İsmail EYYUPOĞLU</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sp>
          <p:nvSpPr>
            <p:cNvPr id="10" name="Serbest Form: Şekil 24">
              <a:extLst>
                <a:ext uri="{FF2B5EF4-FFF2-40B4-BE49-F238E27FC236}">
                  <a16:creationId xmlns:a16="http://schemas.microsoft.com/office/drawing/2014/main" id="{27131F49-946A-4F44-80AF-FB16C119400E}"/>
                </a:ext>
              </a:extLst>
            </p:cNvPr>
            <p:cNvSpPr/>
            <p:nvPr/>
          </p:nvSpPr>
          <p:spPr>
            <a:xfrm>
              <a:off x="1868309"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Aytekin KARAKUŞ</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buNone/>
              </a:pPr>
              <a:endParaRPr lang="tr-TR" sz="4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(Öğrenci İşleri)</a:t>
              </a:r>
            </a:p>
          </p:txBody>
        </p:sp>
        <p:sp>
          <p:nvSpPr>
            <p:cNvPr id="12" name="Serbest Form: Şekil 26">
              <a:extLst>
                <a:ext uri="{FF2B5EF4-FFF2-40B4-BE49-F238E27FC236}">
                  <a16:creationId xmlns:a16="http://schemas.microsoft.com/office/drawing/2014/main" id="{549FF6C3-3C4D-854D-9A0A-1DA42ACF480A}"/>
                </a:ext>
              </a:extLst>
            </p:cNvPr>
            <p:cNvSpPr/>
            <p:nvPr/>
          </p:nvSpPr>
          <p:spPr>
            <a:xfrm>
              <a:off x="3750773"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Erdinç SOYSAL</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(Personel ve Özlük </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İşleri</a:t>
              </a:r>
            </a:p>
            <a:p>
              <a:pPr marL="0" lvl="0" indent="0" algn="ctr" defTabSz="533400">
                <a:lnSpc>
                  <a:spcPct val="90000"/>
                </a:lnSpc>
                <a:spcBef>
                  <a:spcPct val="0"/>
                </a:spcBef>
                <a:spcAft>
                  <a:spcPct val="35000"/>
                </a:spcAft>
                <a:buNone/>
              </a:pPr>
              <a:r>
                <a:rPr lang="tr-TR" sz="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Kütüphane</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4" name="Serbest Form: Şekil 28">
              <a:extLst>
                <a:ext uri="{FF2B5EF4-FFF2-40B4-BE49-F238E27FC236}">
                  <a16:creationId xmlns:a16="http://schemas.microsoft.com/office/drawing/2014/main" id="{C6075024-1358-F04D-9068-E49F1064305A}"/>
                </a:ext>
              </a:extLst>
            </p:cNvPr>
            <p:cNvSpPr/>
            <p:nvPr/>
          </p:nvSpPr>
          <p:spPr>
            <a:xfrm>
              <a:off x="6932261" y="3444690"/>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Ümit SELÇUK</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Sekreteri)</a:t>
              </a:r>
            </a:p>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6" name="Serbest Form: Şekil 30">
              <a:extLst>
                <a:ext uri="{FF2B5EF4-FFF2-40B4-BE49-F238E27FC236}">
                  <a16:creationId xmlns:a16="http://schemas.microsoft.com/office/drawing/2014/main" id="{9503E919-6E51-8145-B6FE-8893DE1FCBA8}"/>
                </a:ext>
              </a:extLst>
            </p:cNvPr>
            <p:cNvSpPr/>
            <p:nvPr/>
          </p:nvSpPr>
          <p:spPr>
            <a:xfrm>
              <a:off x="5626356"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Erhan ÖZSAYGIN</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(Ayniyat Saymanı)</a:t>
              </a:r>
            </a:p>
          </p:txBody>
        </p:sp>
        <p:sp>
          <p:nvSpPr>
            <p:cNvPr id="18" name="Serbest Form: Şekil 32">
              <a:extLst>
                <a:ext uri="{FF2B5EF4-FFF2-40B4-BE49-F238E27FC236}">
                  <a16:creationId xmlns:a16="http://schemas.microsoft.com/office/drawing/2014/main" id="{FDE6130D-4D87-C248-ADDE-038F5CFC0069}"/>
                </a:ext>
              </a:extLst>
            </p:cNvPr>
            <p:cNvSpPr/>
            <p:nvPr/>
          </p:nvSpPr>
          <p:spPr>
            <a:xfrm>
              <a:off x="7515701" y="458151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Fatma KARAHAN</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(Özel Kalem)</a:t>
              </a:r>
            </a:p>
          </p:txBody>
        </p:sp>
        <p:sp>
          <p:nvSpPr>
            <p:cNvPr id="20" name="Serbest Form: Şekil 34">
              <a:extLst>
                <a:ext uri="{FF2B5EF4-FFF2-40B4-BE49-F238E27FC236}">
                  <a16:creationId xmlns:a16="http://schemas.microsoft.com/office/drawing/2014/main" id="{F28FAB32-659F-684E-86E7-AEE7429A9F95}"/>
                </a:ext>
              </a:extLst>
            </p:cNvPr>
            <p:cNvSpPr/>
            <p:nvPr/>
          </p:nvSpPr>
          <p:spPr>
            <a:xfrm>
              <a:off x="9398165"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Nazim</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SALDA</a:t>
              </a:r>
            </a:p>
            <a:p>
              <a:pPr marL="0" lvl="0" indent="0" algn="ctr" defTabSz="533400">
                <a:lnSpc>
                  <a:spcPct val="90000"/>
                </a:lnSpc>
                <a:spcBef>
                  <a:spcPct val="0"/>
                </a:spcBef>
                <a:spcAft>
                  <a:spcPct val="35000"/>
                </a:spcAft>
                <a:buNone/>
              </a:pPr>
              <a:r>
                <a:rPr lang="tr-TR" sz="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Orhan SAKLICA</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(İşçi)</a:t>
              </a:r>
            </a:p>
          </p:txBody>
        </p:sp>
      </p:grpSp>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 y="0"/>
            <a:ext cx="1252728" cy="1252728"/>
          </a:xfrm>
          <a:prstGeom prst="rect">
            <a:avLst/>
          </a:prstGeom>
        </p:spPr>
      </p:pic>
      <p:pic>
        <p:nvPicPr>
          <p:cNvPr id="15" name="Resim 14"/>
          <p:cNvPicPr/>
          <p:nvPr/>
        </p:nvPicPr>
        <p:blipFill rotWithShape="1">
          <a:blip r:embed="rId3"/>
          <a:srcRect l="17062"/>
          <a:stretch/>
        </p:blipFill>
        <p:spPr bwMode="auto">
          <a:xfrm>
            <a:off x="1344265" y="27172"/>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628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6503-8A11-9041-AC34-B0CA872477BC}"/>
              </a:ext>
            </a:extLst>
          </p:cNvPr>
          <p:cNvSpPr>
            <a:spLocks noGrp="1"/>
          </p:cNvSpPr>
          <p:nvPr>
            <p:ph type="ctrTitle"/>
          </p:nvPr>
        </p:nvSpPr>
        <p:spPr>
          <a:xfrm>
            <a:off x="1712858" y="3511296"/>
            <a:ext cx="9570135" cy="452816"/>
          </a:xfrm>
        </p:spPr>
        <p:txBody>
          <a:bodyPr/>
          <a:lstStyle/>
          <a:p>
            <a:pPr algn="ctr"/>
            <a:r>
              <a:rPr lang="tr-TR" dirty="0" smtClean="0"/>
              <a:t>Akademik KADRO</a:t>
            </a:r>
            <a:endParaRPr lang="tr-TR" dirty="0"/>
          </a:p>
        </p:txBody>
      </p:sp>
      <p:sp>
        <p:nvSpPr>
          <p:cNvPr id="6" name="Serbest Form: Şekil 20">
            <a:extLst>
              <a:ext uri="{FF2B5EF4-FFF2-40B4-BE49-F238E27FC236}">
                <a16:creationId xmlns:a16="http://schemas.microsoft.com/office/drawing/2014/main" id="{169BF5F5-2844-E244-B9AF-9F7BFA66C8A8}"/>
              </a:ext>
            </a:extLst>
          </p:cNvPr>
          <p:cNvSpPr/>
          <p:nvPr/>
        </p:nvSpPr>
        <p:spPr>
          <a:xfrm>
            <a:off x="5268983" y="3964112"/>
            <a:ext cx="2644010" cy="1705168"/>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olidFill>
            <a:srgbClr val="1F1D52"/>
          </a:solidFill>
          <a:ln>
            <a:solidFill>
              <a:srgbClr val="1F1D5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a:t>
            </a: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S.Esin</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DAYI</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Prof.Dr</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Erdal AYDOĞAN</a:t>
            </a:r>
          </a:p>
          <a:p>
            <a:pPr marL="0" lvl="0" indent="0" algn="ctr" defTabSz="533400">
              <a:lnSpc>
                <a:spcPct val="90000"/>
              </a:lnSpc>
              <a:spcBef>
                <a:spcPct val="0"/>
              </a:spcBef>
              <a:spcAft>
                <a:spcPct val="35000"/>
              </a:spcAft>
              <a:buNone/>
            </a:pPr>
            <a:r>
              <a:rPr lang="tr-TR" sz="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Doç.Dr</a:t>
            </a:r>
            <a:r>
              <a:rPr lang="tr-TR" sz="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Erkan CEVİZLİLER</a:t>
            </a:r>
          </a:p>
          <a:p>
            <a:pPr marL="0" lvl="0" indent="0" algn="ctr" defTabSz="533400">
              <a:lnSpc>
                <a:spcPct val="90000"/>
              </a:lnSpc>
              <a:spcBef>
                <a:spcPct val="0"/>
              </a:spcBef>
              <a:spcAft>
                <a:spcPct val="35000"/>
              </a:spcAft>
              <a:buNone/>
            </a:pP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Doç.Dr</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a:t>
            </a: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Asaf</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ÖZKAN</a:t>
            </a:r>
          </a:p>
          <a:p>
            <a:pPr marL="0" lvl="0" indent="0" algn="ctr" defTabSz="533400">
              <a:lnSpc>
                <a:spcPct val="90000"/>
              </a:lnSpc>
              <a:spcBef>
                <a:spcPct val="0"/>
              </a:spcBef>
              <a:spcAft>
                <a:spcPct val="35000"/>
              </a:spcAft>
              <a:buNone/>
            </a:pPr>
            <a:r>
              <a:rPr lang="tr-TR" sz="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Dr.Öğr.Üyesi</a:t>
            </a:r>
            <a:r>
              <a:rPr lang="tr-TR" sz="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Asuman DEMİROCİOĞLU</a:t>
            </a:r>
          </a:p>
          <a:p>
            <a:pPr marL="0" lvl="0" indent="0" algn="ctr" defTabSz="533400">
              <a:lnSpc>
                <a:spcPct val="90000"/>
              </a:lnSpc>
              <a:spcBef>
                <a:spcPct val="0"/>
              </a:spcBef>
              <a:spcAft>
                <a:spcPct val="35000"/>
              </a:spcAft>
              <a:buNone/>
            </a:pP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Öğr.Gör</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Yücel ÇİL</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3" name="Serbest Form: Şekil 20">
            <a:extLst>
              <a:ext uri="{FF2B5EF4-FFF2-40B4-BE49-F238E27FC236}">
                <a16:creationId xmlns:a16="http://schemas.microsoft.com/office/drawing/2014/main" id="{169BF5F5-2844-E244-B9AF-9F7BFA66C8A8}"/>
              </a:ext>
            </a:extLst>
          </p:cNvPr>
          <p:cNvSpPr/>
          <p:nvPr/>
        </p:nvSpPr>
        <p:spPr>
          <a:xfrm>
            <a:off x="5268983" y="2344288"/>
            <a:ext cx="2644010" cy="435488"/>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olidFill>
            <a:srgbClr val="1F1D52"/>
          </a:solidFill>
          <a:ln>
            <a:solidFill>
              <a:srgbClr val="1F1D5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a:t>
            </a:r>
            <a:r>
              <a:rPr lang="tr-TR" sz="1200" kern="1200" dirty="0" err="1"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S.Esin</a:t>
            </a:r>
            <a:r>
              <a:rPr lang="tr-TR" sz="1200" kern="1200" dirty="0" smtClean="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 DAYI</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14226503-8A11-9041-AC34-B0CA872477BC}"/>
              </a:ext>
            </a:extLst>
          </p:cNvPr>
          <p:cNvSpPr txBox="1">
            <a:spLocks/>
          </p:cNvSpPr>
          <p:nvPr/>
        </p:nvSpPr>
        <p:spPr>
          <a:xfrm>
            <a:off x="1801250" y="1853183"/>
            <a:ext cx="9570135" cy="498537"/>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dirty="0" smtClean="0"/>
              <a:t>Atatürk İlkeleri ve İnkılâp Tarihi Ana Bilim Dalı Başkanlığı</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 y="0"/>
            <a:ext cx="1225296" cy="1225296"/>
          </a:xfrm>
          <a:prstGeom prst="rect">
            <a:avLst/>
          </a:prstGeom>
        </p:spPr>
      </p:pic>
      <p:pic>
        <p:nvPicPr>
          <p:cNvPr id="8" name="Resim 7"/>
          <p:cNvPicPr/>
          <p:nvPr/>
        </p:nvPicPr>
        <p:blipFill rotWithShape="1">
          <a:blip r:embed="rId3"/>
          <a:srcRect l="17062"/>
          <a:stretch/>
        </p:blipFill>
        <p:spPr bwMode="auto">
          <a:xfrm>
            <a:off x="1316833" y="49148"/>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9449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0" y="1533681"/>
            <a:ext cx="4785067" cy="584304"/>
          </a:xfrm>
        </p:spPr>
        <p:txBody>
          <a:bodyPr/>
          <a:lstStyle/>
          <a:p>
            <a:pPr algn="ctr"/>
            <a:r>
              <a:rPr lang="tr-TR" sz="1800" dirty="0"/>
              <a:t>Ana Bilim </a:t>
            </a:r>
            <a:r>
              <a:rPr lang="tr-TR" sz="1800" dirty="0" smtClean="0"/>
              <a:t>Dalı</a:t>
            </a:r>
            <a:endParaRPr lang="tr-TR" sz="1800" dirty="0"/>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433917" y="1533681"/>
            <a:ext cx="478506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Öğrenci Sayıları</a:t>
            </a:r>
          </a:p>
        </p:txBody>
      </p:sp>
      <p:graphicFrame>
        <p:nvGraphicFramePr>
          <p:cNvPr id="5" name="Table 7">
            <a:extLst>
              <a:ext uri="{FF2B5EF4-FFF2-40B4-BE49-F238E27FC236}">
                <a16:creationId xmlns:a16="http://schemas.microsoft.com/office/drawing/2014/main" id="{51E47B5B-4CA4-954D-8828-B5C7ABD85779}"/>
              </a:ext>
            </a:extLst>
          </p:cNvPr>
          <p:cNvGraphicFramePr>
            <a:graphicFrameLocks noGrp="1"/>
          </p:cNvGraphicFramePr>
          <p:nvPr>
            <p:extLst>
              <p:ext uri="{D42A27DB-BD31-4B8C-83A1-F6EECF244321}">
                <p14:modId xmlns:p14="http://schemas.microsoft.com/office/powerpoint/2010/main" val="2004075875"/>
              </p:ext>
            </p:extLst>
          </p:nvPr>
        </p:nvGraphicFramePr>
        <p:xfrm>
          <a:off x="1726047" y="2336409"/>
          <a:ext cx="4449201" cy="548640"/>
        </p:xfrm>
        <a:graphic>
          <a:graphicData uri="http://schemas.openxmlformats.org/drawingml/2006/table">
            <a:tbl>
              <a:tblPr firstRow="1" bandRow="1">
                <a:tableStyleId>{5C22544A-7EE6-4342-B048-85BDC9FD1C3A}</a:tableStyleId>
              </a:tblPr>
              <a:tblGrid>
                <a:gridCol w="4449201">
                  <a:extLst>
                    <a:ext uri="{9D8B030D-6E8A-4147-A177-3AD203B41FA5}">
                      <a16:colId xmlns:a16="http://schemas.microsoft.com/office/drawing/2014/main" val="799960126"/>
                    </a:ext>
                  </a:extLst>
                </a:gridCol>
              </a:tblGrid>
              <a:tr h="479943">
                <a:tc>
                  <a:txBody>
                    <a:bodyPr/>
                    <a:lstStyle/>
                    <a:p>
                      <a:pPr algn="ctr"/>
                      <a:r>
                        <a:rPr lang="tr-TR" sz="1600" b="1" dirty="0" smtClean="0">
                          <a:solidFill>
                            <a:schemeClr val="bg1"/>
                          </a:solidFill>
                          <a:latin typeface="Avenir Next" panose="020B0503020202020204" pitchFamily="34" charset="0"/>
                          <a:cs typeface="Times New Roman" panose="02020603050405020304" pitchFamily="18" charset="0"/>
                        </a:rPr>
                        <a:t>Atatürk İlkeleri ve İnkılâp Tarihi</a:t>
                      </a:r>
                      <a:endParaRPr lang="tr-TR" sz="1600" b="1" dirty="0">
                        <a:solidFill>
                          <a:schemeClr val="accent4">
                            <a:lumMod val="40000"/>
                            <a:lumOff val="60000"/>
                          </a:schemeClr>
                        </a:solidFill>
                        <a:latin typeface="Avenir Next" panose="020B0503020202020204" pitchFamily="34" charset="0"/>
                        <a:cs typeface="Times New Roman" panose="02020603050405020304" pitchFamily="18" charset="0"/>
                      </a:endParaRPr>
                    </a:p>
                    <a:p>
                      <a:pPr algn="ctr"/>
                      <a:endParaRPr lang="tr-TR" sz="1400" b="0" dirty="0">
                        <a:solidFill>
                          <a:schemeClr val="tx1">
                            <a:lumMod val="75000"/>
                            <a:lumOff val="25000"/>
                          </a:schemeClr>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bl>
          </a:graphicData>
        </a:graphic>
      </p:graphicFrame>
      <p:graphicFrame>
        <p:nvGraphicFramePr>
          <p:cNvPr id="6" name="Table 7">
            <a:extLst>
              <a:ext uri="{FF2B5EF4-FFF2-40B4-BE49-F238E27FC236}">
                <a16:creationId xmlns:a16="http://schemas.microsoft.com/office/drawing/2014/main" id="{ED88CC39-ABF3-DC46-BE8F-1C400F51076C}"/>
              </a:ext>
            </a:extLst>
          </p:cNvPr>
          <p:cNvGraphicFramePr>
            <a:graphicFrameLocks noGrp="1"/>
          </p:cNvGraphicFramePr>
          <p:nvPr>
            <p:extLst>
              <p:ext uri="{D42A27DB-BD31-4B8C-83A1-F6EECF244321}">
                <p14:modId xmlns:p14="http://schemas.microsoft.com/office/powerpoint/2010/main" val="2423612133"/>
              </p:ext>
            </p:extLst>
          </p:nvPr>
        </p:nvGraphicFramePr>
        <p:xfrm>
          <a:off x="6538077" y="2336409"/>
          <a:ext cx="4434724" cy="2266188"/>
        </p:xfrm>
        <a:graphic>
          <a:graphicData uri="http://schemas.openxmlformats.org/drawingml/2006/table">
            <a:tbl>
              <a:tblPr firstRow="1" bandRow="1">
                <a:tableStyleId>{5C22544A-7EE6-4342-B048-85BDC9FD1C3A}</a:tableStyleId>
              </a:tblPr>
              <a:tblGrid>
                <a:gridCol w="3503727">
                  <a:extLst>
                    <a:ext uri="{9D8B030D-6E8A-4147-A177-3AD203B41FA5}">
                      <a16:colId xmlns:a16="http://schemas.microsoft.com/office/drawing/2014/main" val="799960126"/>
                    </a:ext>
                  </a:extLst>
                </a:gridCol>
                <a:gridCol w="930997">
                  <a:extLst>
                    <a:ext uri="{9D8B030D-6E8A-4147-A177-3AD203B41FA5}">
                      <a16:colId xmlns:a16="http://schemas.microsoft.com/office/drawing/2014/main" val="2838800866"/>
                    </a:ext>
                  </a:extLst>
                </a:gridCol>
              </a:tblGrid>
              <a:tr h="41861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Avenir Next" panose="020B0503020202020204" pitchFamily="34" charset="0"/>
                          <a:cs typeface="Times New Roman" panose="02020603050405020304" pitchFamily="18" charset="0"/>
                        </a:rPr>
                        <a:t>Tezli Yüksek Lisans</a:t>
                      </a:r>
                    </a:p>
                    <a:p>
                      <a:endParaRPr lang="tr-TR" sz="1400" b="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smtClean="0">
                          <a:solidFill>
                            <a:schemeClr val="tx1">
                              <a:lumMod val="75000"/>
                              <a:lumOff val="25000"/>
                            </a:schemeClr>
                          </a:solidFill>
                          <a:latin typeface="Avenir Next" panose="020B0503020202020204" pitchFamily="34" charset="0"/>
                          <a:cs typeface="Times New Roman" panose="02020603050405020304" pitchFamily="18" charset="0"/>
                        </a:rPr>
                        <a:t>33</a:t>
                      </a:r>
                      <a:endParaRPr lang="tr-TR" sz="1400" b="0" dirty="0">
                        <a:solidFill>
                          <a:schemeClr val="tx1">
                            <a:lumMod val="75000"/>
                            <a:lumOff val="25000"/>
                          </a:schemeClr>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434047">
                <a:tc>
                  <a:txBody>
                    <a:bodyPr/>
                    <a:lstStyle/>
                    <a:p>
                      <a:r>
                        <a:rPr lang="tr-TR" sz="1400" b="1" dirty="0">
                          <a:solidFill>
                            <a:schemeClr val="bg1"/>
                          </a:solidFill>
                          <a:latin typeface="Avenir Next" panose="020B0503020202020204" pitchFamily="34" charset="0"/>
                          <a:cs typeface="Times New Roman" panose="02020603050405020304" pitchFamily="18" charset="0"/>
                        </a:rPr>
                        <a:t>Doktora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smtClean="0">
                          <a:solidFill>
                            <a:schemeClr val="tx1">
                              <a:lumMod val="75000"/>
                              <a:lumOff val="25000"/>
                            </a:schemeClr>
                          </a:solidFill>
                          <a:latin typeface="Avenir Next" panose="020B0503020202020204" pitchFamily="34" charset="0"/>
                          <a:cs typeface="Times New Roman" panose="02020603050405020304" pitchFamily="18" charset="0"/>
                        </a:rPr>
                        <a:t>11</a:t>
                      </a:r>
                      <a:endParaRPr lang="tr-TR" sz="1400" dirty="0">
                        <a:solidFill>
                          <a:schemeClr val="tx1">
                            <a:lumMod val="75000"/>
                            <a:lumOff val="25000"/>
                          </a:schemeClr>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40422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latin typeface="Avenir Next" panose="020B0503020202020204" pitchFamily="34" charset="0"/>
                          <a:cs typeface="Times New Roman" panose="02020603050405020304" pitchFamily="18" charset="0"/>
                        </a:rPr>
                        <a:t>Toplam Öğrenci Sayısı</a:t>
                      </a:r>
                    </a:p>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smtClean="0">
                          <a:solidFill>
                            <a:schemeClr val="tx1">
                              <a:lumMod val="75000"/>
                              <a:lumOff val="25000"/>
                            </a:schemeClr>
                          </a:solidFill>
                          <a:latin typeface="Avenir Next" panose="020B0503020202020204" pitchFamily="34" charset="0"/>
                          <a:cs typeface="Times New Roman" panose="02020603050405020304" pitchFamily="18" charset="0"/>
                        </a:rPr>
                        <a:t>44</a:t>
                      </a:r>
                      <a:endParaRPr lang="tr-TR" sz="1400" dirty="0">
                        <a:solidFill>
                          <a:schemeClr val="tx1">
                            <a:lumMod val="75000"/>
                            <a:lumOff val="25000"/>
                          </a:schemeClr>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018913"/>
                  </a:ext>
                </a:extLst>
              </a:tr>
              <a:tr h="795821">
                <a:tc gridSpan="2">
                  <a:txBody>
                    <a:bodyPr/>
                    <a:lstStyle/>
                    <a:p>
                      <a:pPr algn="ctr"/>
                      <a:endParaRPr lang="tr-TR" sz="1400" dirty="0">
                        <a:solidFill>
                          <a:schemeClr val="tx1">
                            <a:lumMod val="75000"/>
                            <a:lumOff val="25000"/>
                          </a:schemeClr>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tr-TR" sz="1400" dirty="0">
                        <a:solidFill>
                          <a:schemeClr val="tx1">
                            <a:lumMod val="75000"/>
                            <a:lumOff val="25000"/>
                          </a:schemeClr>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bl>
          </a:graphicData>
        </a:graphic>
      </p:graphicFrame>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 y="0"/>
            <a:ext cx="1161191" cy="1161191"/>
          </a:xfrm>
          <a:prstGeom prst="rect">
            <a:avLst/>
          </a:prstGeom>
        </p:spPr>
      </p:pic>
      <p:pic>
        <p:nvPicPr>
          <p:cNvPr id="8" name="Resim 7"/>
          <p:cNvPicPr/>
          <p:nvPr/>
        </p:nvPicPr>
        <p:blipFill rotWithShape="1">
          <a:blip r:embed="rId3"/>
          <a:srcRect l="17062"/>
          <a:stretch/>
        </p:blipFill>
        <p:spPr bwMode="auto">
          <a:xfrm>
            <a:off x="1252728" y="69785"/>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6247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BE4-CA8A-E645-BEB2-5397AC041CE9}"/>
              </a:ext>
            </a:extLst>
          </p:cNvPr>
          <p:cNvSpPr>
            <a:spLocks noGrp="1"/>
          </p:cNvSpPr>
          <p:nvPr>
            <p:ph type="ctrTitle"/>
          </p:nvPr>
        </p:nvSpPr>
        <p:spPr>
          <a:xfrm>
            <a:off x="1671807" y="1441398"/>
            <a:ext cx="9570135" cy="584304"/>
          </a:xfrm>
        </p:spPr>
        <p:txBody>
          <a:bodyPr/>
          <a:lstStyle/>
          <a:p>
            <a:pPr algn="ctr"/>
            <a:r>
              <a:rPr lang="tr-TR" sz="1800" dirty="0">
                <a:solidFill>
                  <a:schemeClr val="tx1">
                    <a:lumMod val="75000"/>
                    <a:lumOff val="25000"/>
                  </a:schemeClr>
                </a:solidFill>
              </a:rPr>
              <a:t>Lisansüstü Başvuru İşlemleri</a:t>
            </a:r>
          </a:p>
        </p:txBody>
      </p:sp>
      <p:sp>
        <p:nvSpPr>
          <p:cNvPr id="3" name="Content Placeholder 2">
            <a:extLst>
              <a:ext uri="{FF2B5EF4-FFF2-40B4-BE49-F238E27FC236}">
                <a16:creationId xmlns:a16="http://schemas.microsoft.com/office/drawing/2014/main" id="{777C9581-8BD3-1941-B876-C995D0155D6B}"/>
              </a:ext>
            </a:extLst>
          </p:cNvPr>
          <p:cNvSpPr>
            <a:spLocks noGrp="1"/>
          </p:cNvSpPr>
          <p:nvPr>
            <p:ph idx="1"/>
          </p:nvPr>
        </p:nvSpPr>
        <p:spPr>
          <a:xfrm>
            <a:off x="1648849" y="2012477"/>
            <a:ext cx="9570135" cy="1905976"/>
          </a:xfrm>
        </p:spPr>
        <p:txBody>
          <a:bodyPr>
            <a:noAutofit/>
          </a:bodyPr>
          <a:lstStyle/>
          <a:p>
            <a:pPr marL="285750" indent="-285750">
              <a:spcBef>
                <a:spcPts val="600"/>
              </a:spcBef>
              <a:spcAft>
                <a:spcPts val="600"/>
              </a:spcAft>
              <a:buFont typeface="Wingdings" pitchFamily="2" charset="2"/>
              <a:buChar char="§"/>
            </a:pPr>
            <a:r>
              <a:rPr lang="tr-TR" sz="1400" dirty="0">
                <a:solidFill>
                  <a:schemeClr val="tx1">
                    <a:lumMod val="75000"/>
                    <a:lumOff val="25000"/>
                  </a:schemeClr>
                </a:solidFill>
                <a:cs typeface="Times New Roman" panose="02020603050405020304" pitchFamily="18" charset="0"/>
              </a:rPr>
              <a:t>Adaylar, başvurularını müracaat tarihleri içerisinde, </a:t>
            </a:r>
            <a:r>
              <a:rPr lang="tr-TR" sz="1400"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Öğrenci Bilgi Sistemi (OBS)</a:t>
            </a:r>
            <a:r>
              <a:rPr lang="tr-TR" sz="1400" dirty="0">
                <a:solidFill>
                  <a:schemeClr val="tx1">
                    <a:lumMod val="75000"/>
                    <a:lumOff val="25000"/>
                  </a:schemeClr>
                </a:solidFill>
                <a:cs typeface="Times New Roman" panose="02020603050405020304" pitchFamily="18" charset="0"/>
              </a:rPr>
              <a:t>'</a:t>
            </a:r>
            <a:r>
              <a:rPr lang="tr-TR" sz="1400" dirty="0" err="1">
                <a:solidFill>
                  <a:schemeClr val="tx1">
                    <a:lumMod val="75000"/>
                    <a:lumOff val="25000"/>
                  </a:schemeClr>
                </a:solidFill>
                <a:cs typeface="Times New Roman" panose="02020603050405020304" pitchFamily="18" charset="0"/>
              </a:rPr>
              <a:t>nden</a:t>
            </a:r>
            <a:r>
              <a:rPr lang="tr-TR" sz="1400" dirty="0">
                <a:solidFill>
                  <a:schemeClr val="tx1">
                    <a:lumMod val="75000"/>
                    <a:lumOff val="25000"/>
                  </a:schemeClr>
                </a:solidFill>
                <a:cs typeface="Times New Roman" panose="02020603050405020304" pitchFamily="18" charset="0"/>
              </a:rPr>
              <a:t> </a:t>
            </a:r>
            <a:r>
              <a:rPr lang="tr-TR" sz="1400" b="1" dirty="0">
                <a:solidFill>
                  <a:schemeClr val="tx1">
                    <a:lumMod val="75000"/>
                    <a:lumOff val="25000"/>
                  </a:schemeClr>
                </a:solidFill>
                <a:cs typeface="Times New Roman" panose="02020603050405020304" pitchFamily="18" charset="0"/>
              </a:rPr>
              <a:t>online</a:t>
            </a:r>
            <a:r>
              <a:rPr lang="tr-TR" sz="1400" dirty="0">
                <a:solidFill>
                  <a:schemeClr val="tx1">
                    <a:lumMod val="75000"/>
                    <a:lumOff val="25000"/>
                  </a:schemeClr>
                </a:solidFill>
                <a:cs typeface="Times New Roman" panose="02020603050405020304" pitchFamily="18" charset="0"/>
              </a:rPr>
              <a:t> olarak yapacaklardır.</a:t>
            </a:r>
            <a:endParaRPr lang="tr-TR" sz="1400" b="1" dirty="0">
              <a:solidFill>
                <a:schemeClr val="tx1">
                  <a:lumMod val="75000"/>
                  <a:lumOff val="25000"/>
                </a:schemeClr>
              </a:solidFill>
              <a:cs typeface="Times New Roman" panose="02020603050405020304" pitchFamily="18" charset="0"/>
            </a:endParaRP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olan adaylar </a:t>
            </a:r>
            <a:r>
              <a:rPr lang="tr-TR" sz="1400" dirty="0" err="1">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OBS</a:t>
            </a:r>
            <a:r>
              <a:rPr lang="tr-TR" sz="1400" dirty="0" err="1">
                <a:solidFill>
                  <a:schemeClr val="tx1">
                    <a:lumMod val="75000"/>
                    <a:lumOff val="25000"/>
                  </a:schemeClr>
                </a:solidFill>
                <a:cs typeface="Times New Roman" panose="02020603050405020304" pitchFamily="18" charset="0"/>
              </a:rPr>
              <a:t>’ne</a:t>
            </a:r>
            <a:r>
              <a:rPr lang="tr-TR" sz="1400" dirty="0">
                <a:solidFill>
                  <a:schemeClr val="tx1">
                    <a:lumMod val="75000"/>
                    <a:lumOff val="25000"/>
                  </a:schemeClr>
                </a:solidFill>
                <a:cs typeface="Times New Roman" panose="02020603050405020304" pitchFamily="18" charset="0"/>
              </a:rPr>
              <a:t> giriş yaparak,</a:t>
            </a: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olmayan adaylar</a:t>
            </a:r>
            <a:r>
              <a:rPr lang="tr-TR" sz="1400" dirty="0">
                <a:solidFill>
                  <a:schemeClr val="tx1">
                    <a:lumMod val="75000"/>
                    <a:lumOff val="25000"/>
                  </a:schemeClr>
                </a:solidFill>
                <a:cs typeface="Times New Roman" panose="02020603050405020304" pitchFamily="18" charset="0"/>
              </a:rPr>
              <a:t> ise </a:t>
            </a:r>
            <a:r>
              <a:rPr lang="tr-TR" sz="1400" dirty="0">
                <a:solidFill>
                  <a:srgbClr val="C00000"/>
                </a:solidFill>
                <a:cs typeface="Times New Roman" panose="02020603050405020304" pitchFamily="18" charset="0"/>
              </a:rPr>
              <a:t>"</a:t>
            </a: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Kayıt Ol</a:t>
            </a:r>
            <a:r>
              <a:rPr lang="tr-TR" sz="1400" dirty="0">
                <a:solidFill>
                  <a:srgbClr val="C00000"/>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linki aracılığı ile kullanıcı adı ve şifresi alıp, </a:t>
            </a:r>
            <a:r>
              <a:rPr lang="tr-TR" sz="1400" dirty="0" err="1">
                <a:solidFill>
                  <a:schemeClr val="tx1">
                    <a:lumMod val="75000"/>
                    <a:lumOff val="25000"/>
                  </a:schemeClr>
                </a:solidFill>
                <a:cs typeface="Times New Roman" panose="02020603050405020304" pitchFamily="18" charset="0"/>
              </a:rPr>
              <a:t>OBS'ye</a:t>
            </a:r>
            <a:r>
              <a:rPr lang="tr-TR" sz="1400" dirty="0">
                <a:solidFill>
                  <a:schemeClr val="tx1">
                    <a:lumMod val="75000"/>
                    <a:lumOff val="25000"/>
                  </a:schemeClr>
                </a:solidFill>
                <a:cs typeface="Times New Roman" panose="02020603050405020304" pitchFamily="18" charset="0"/>
              </a:rPr>
              <a:t> giriş yaparak </a:t>
            </a:r>
            <a:r>
              <a:rPr lang="tr-TR" sz="1400" dirty="0">
                <a:solidFill>
                  <a:srgbClr val="C00000"/>
                </a:solidFill>
                <a:cs typeface="Times New Roman" panose="02020603050405020304" pitchFamily="18" charset="0"/>
              </a:rPr>
              <a:t>"Başvuru İşlemleri &amp; Kayıt Başvuruları" </a:t>
            </a:r>
            <a:r>
              <a:rPr lang="tr-TR" sz="1400" dirty="0">
                <a:solidFill>
                  <a:schemeClr val="tx1">
                    <a:lumMod val="75000"/>
                    <a:lumOff val="25000"/>
                  </a:schemeClr>
                </a:solidFill>
                <a:cs typeface="Times New Roman" panose="02020603050405020304" pitchFamily="18" charset="0"/>
              </a:rPr>
              <a:t>linki ile açılan sayfada yer alan </a:t>
            </a:r>
            <a:r>
              <a:rPr lang="tr-TR" sz="1400" dirty="0">
                <a:solidFill>
                  <a:srgbClr val="C00000"/>
                </a:solidFill>
                <a:cs typeface="Times New Roman" panose="02020603050405020304" pitchFamily="18" charset="0"/>
              </a:rPr>
              <a:t>"Lisansüstü Başvuru" </a:t>
            </a:r>
            <a:r>
              <a:rPr lang="tr-TR" sz="1400" dirty="0">
                <a:solidFill>
                  <a:schemeClr val="tx1">
                    <a:lumMod val="75000"/>
                    <a:lumOff val="25000"/>
                  </a:schemeClr>
                </a:solidFill>
                <a:cs typeface="Times New Roman" panose="02020603050405020304" pitchFamily="18" charset="0"/>
              </a:rPr>
              <a:t>başlığı aracılığı ile gerçekleştirebilirler. (Örnek başvuru sayfası aşağıda verilmiştir.) </a:t>
            </a:r>
          </a:p>
        </p:txBody>
      </p:sp>
      <p:pic>
        <p:nvPicPr>
          <p:cNvPr id="4" name="Resim 6">
            <a:extLst>
              <a:ext uri="{FF2B5EF4-FFF2-40B4-BE49-F238E27FC236}">
                <a16:creationId xmlns:a16="http://schemas.microsoft.com/office/drawing/2014/main" id="{70ED412D-E7EC-DC41-AB94-97B815215F76}"/>
              </a:ext>
            </a:extLst>
          </p:cNvPr>
          <p:cNvPicPr>
            <a:picLocks noChangeAspect="1"/>
          </p:cNvPicPr>
          <p:nvPr/>
        </p:nvPicPr>
        <p:blipFill rotWithShape="1">
          <a:blip r:embed="rId4">
            <a:extLst>
              <a:ext uri="{28A0092B-C50C-407E-A947-70E740481C1C}">
                <a14:useLocalDpi xmlns:a14="http://schemas.microsoft.com/office/drawing/2010/main" val="0"/>
              </a:ext>
            </a:extLst>
          </a:blip>
          <a:srcRect t="2539" r="1853" b="3805"/>
          <a:stretch/>
        </p:blipFill>
        <p:spPr>
          <a:xfrm>
            <a:off x="1648850" y="3610708"/>
            <a:ext cx="9616050" cy="2483849"/>
          </a:xfrm>
          <a:prstGeom prst="rect">
            <a:avLst/>
          </a:prstGeom>
        </p:spPr>
      </p:pic>
      <p:sp>
        <p:nvSpPr>
          <p:cNvPr id="5" name="Content Placeholder 2">
            <a:extLst>
              <a:ext uri="{FF2B5EF4-FFF2-40B4-BE49-F238E27FC236}">
                <a16:creationId xmlns:a16="http://schemas.microsoft.com/office/drawing/2014/main" id="{3BAE0BF9-8E8C-AC40-BAF7-C8D88988FA7D}"/>
              </a:ext>
            </a:extLst>
          </p:cNvPr>
          <p:cNvSpPr txBox="1">
            <a:spLocks/>
          </p:cNvSpPr>
          <p:nvPr/>
        </p:nvSpPr>
        <p:spPr>
          <a:xfrm>
            <a:off x="1648850" y="6094557"/>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tr-TR" sz="1400" i="1" dirty="0">
                <a:solidFill>
                  <a:schemeClr val="tx1">
                    <a:lumMod val="75000"/>
                    <a:lumOff val="25000"/>
                  </a:schemeClr>
                </a:solidFill>
                <a:cs typeface="Times New Roman" panose="02020603050405020304" pitchFamily="18" charset="0"/>
              </a:rPr>
              <a:t>Lisansüstü başvuru ve kayıt işlemleri için </a:t>
            </a:r>
            <a:r>
              <a:rPr lang="tr-TR" sz="1400" i="1" dirty="0">
                <a:solidFill>
                  <a:srgbClr val="C00000"/>
                </a:solidFill>
                <a:cs typeface="Times New Roman" panose="02020603050405020304" pitchFamily="18" charset="0"/>
                <a:hlinkClick r:id="rId5">
                  <a:extLst>
                    <a:ext uri="{A12FA001-AC4F-418D-AE19-62706E023703}">
                      <ahyp:hlinkClr xmlns:ahyp="http://schemas.microsoft.com/office/drawing/2018/hyperlinkcolor" xmlns="" val="tx"/>
                    </a:ext>
                  </a:extLst>
                </a:hlinkClick>
              </a:rPr>
              <a:t>tıklayınız</a:t>
            </a:r>
            <a:endParaRPr lang="tr-TR" sz="1400" i="1" dirty="0">
              <a:solidFill>
                <a:srgbClr val="C00000"/>
              </a:solidFill>
              <a:cs typeface="Times New Roman" panose="02020603050405020304" pitchFamily="18" charset="0"/>
            </a:endParaRPr>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7" y="0"/>
            <a:ext cx="1197864" cy="1197864"/>
          </a:xfrm>
          <a:prstGeom prst="rect">
            <a:avLst/>
          </a:prstGeom>
        </p:spPr>
      </p:pic>
      <p:pic>
        <p:nvPicPr>
          <p:cNvPr id="7" name="Resim 6"/>
          <p:cNvPicPr/>
          <p:nvPr/>
        </p:nvPicPr>
        <p:blipFill rotWithShape="1">
          <a:blip r:embed="rId7"/>
          <a:srcRect l="17062"/>
          <a:stretch/>
        </p:blipFill>
        <p:spPr bwMode="auto">
          <a:xfrm>
            <a:off x="1312359" y="56336"/>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3735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533681"/>
            <a:ext cx="9570135" cy="385430"/>
          </a:xfrm>
        </p:spPr>
        <p:txBody>
          <a:bodyPr/>
          <a:lstStyle/>
          <a:p>
            <a:pPr algn="ctr"/>
            <a:r>
              <a:rPr lang="tr-TR" sz="1800" dirty="0"/>
              <a:t>Lisansüstü Kesin Kayıt İşlemleri</a:t>
            </a:r>
          </a:p>
        </p:txBody>
      </p:sp>
      <p:pic>
        <p:nvPicPr>
          <p:cNvPr id="6" name="Resim 5">
            <a:extLst>
              <a:ext uri="{FF2B5EF4-FFF2-40B4-BE49-F238E27FC236}">
                <a16:creationId xmlns:a16="http://schemas.microsoft.com/office/drawing/2014/main" id="{7C696DB3-EC67-40F7-8E78-12201F044509}"/>
              </a:ext>
            </a:extLst>
          </p:cNvPr>
          <p:cNvPicPr>
            <a:picLocks noChangeAspect="1"/>
          </p:cNvPicPr>
          <p:nvPr/>
        </p:nvPicPr>
        <p:blipFill rotWithShape="1">
          <a:blip r:embed="rId3"/>
          <a:srcRect b="9811"/>
          <a:stretch/>
        </p:blipFill>
        <p:spPr>
          <a:xfrm>
            <a:off x="1236784" y="1919111"/>
            <a:ext cx="9718431" cy="4898378"/>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 y="0"/>
            <a:ext cx="1170432" cy="1170432"/>
          </a:xfrm>
          <a:prstGeom prst="rect">
            <a:avLst/>
          </a:prstGeom>
        </p:spPr>
      </p:pic>
      <p:pic>
        <p:nvPicPr>
          <p:cNvPr id="5" name="Resim 4"/>
          <p:cNvPicPr/>
          <p:nvPr/>
        </p:nvPicPr>
        <p:blipFill rotWithShape="1">
          <a:blip r:embed="rId5"/>
          <a:srcRect l="17062"/>
          <a:stretch/>
        </p:blipFill>
        <p:spPr bwMode="auto">
          <a:xfrm>
            <a:off x="1261969" y="10563"/>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0310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325336"/>
            <a:ext cx="9570135" cy="584304"/>
          </a:xfrm>
        </p:spPr>
        <p:txBody>
          <a:bodyPr/>
          <a:lstStyle/>
          <a:p>
            <a:pPr algn="ctr"/>
            <a:r>
              <a:rPr lang="tr-TR" sz="1800" dirty="0"/>
              <a:t>Lisansüstü Kesin Kayıt İşlemleri</a:t>
            </a:r>
          </a:p>
        </p:txBody>
      </p:sp>
      <p:pic>
        <p:nvPicPr>
          <p:cNvPr id="5" name="Resim 4">
            <a:extLst>
              <a:ext uri="{FF2B5EF4-FFF2-40B4-BE49-F238E27FC236}">
                <a16:creationId xmlns:a16="http://schemas.microsoft.com/office/drawing/2014/main" id="{4422C152-72D3-4F12-AD73-EFF2D8FC7379}"/>
              </a:ext>
            </a:extLst>
          </p:cNvPr>
          <p:cNvPicPr>
            <a:picLocks noChangeAspect="1"/>
          </p:cNvPicPr>
          <p:nvPr/>
        </p:nvPicPr>
        <p:blipFill rotWithShape="1">
          <a:blip r:embed="rId2"/>
          <a:srcRect b="27930"/>
          <a:stretch/>
        </p:blipFill>
        <p:spPr>
          <a:xfrm>
            <a:off x="1246197" y="1909640"/>
            <a:ext cx="9699606" cy="480367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0"/>
            <a:ext cx="1170432" cy="1170432"/>
          </a:xfrm>
          <a:prstGeom prst="rect">
            <a:avLst/>
          </a:prstGeom>
        </p:spPr>
      </p:pic>
      <p:pic>
        <p:nvPicPr>
          <p:cNvPr id="6" name="Resim 5"/>
          <p:cNvPicPr/>
          <p:nvPr/>
        </p:nvPicPr>
        <p:blipFill rotWithShape="1">
          <a:blip r:embed="rId4"/>
          <a:srcRect l="17062"/>
          <a:stretch/>
        </p:blipFill>
        <p:spPr bwMode="auto">
          <a:xfrm>
            <a:off x="1261969" y="107529"/>
            <a:ext cx="5000625" cy="10629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683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Danışman Ataması</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atamaları Enstitü Ana Bilim Dalı Başkanlığının önerisi ve Enstitü Yönetim Kurulu Kararı ile öğrencinin kayıt yaptırdığı dönemin başında atanır.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talebinde bulunacak yeni kayıtlı öğrencilerin kayıtlı olduğu Ana Bilim Dalı Başkanlığı ile irtibata geçmesi gerekmektedir.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öğrencinin alacağı dersleri onaylamada tek yetkili kişidir.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değişikliği, danışmanın ve/veya öğrencinin gerekçeli talebi ve Ana Bilim Akademik Kurulunun önerisi, Enstitü Yönetim Kurulu Kararı ile yapılabilir.</a:t>
            </a:r>
          </a:p>
          <a:p>
            <a:endParaRPr lang="tr-TR" dirty="0"/>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Ders Kayıtları</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5"/>
            <a:ext cx="4437184"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her yıl akademik takvimde yer alan tarihler arasında yapılır.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Öğrencilerin </a:t>
            </a:r>
            <a:r>
              <a:rPr lang="tr-TR" sz="1400" dirty="0" smtClean="0">
                <a:cs typeface="Times New Roman" panose="02020603050405020304" pitchFamily="18" charset="0"/>
              </a:rPr>
              <a:t>her dönem Uzmanlık </a:t>
            </a:r>
            <a:r>
              <a:rPr lang="tr-TR" sz="1400" dirty="0">
                <a:cs typeface="Times New Roman" panose="02020603050405020304" pitchFamily="18" charset="0"/>
              </a:rPr>
              <a:t>Alan Dersi ve Danışmanlık dersini alması zorunludur.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Öğrencinin alacağı bütün </a:t>
            </a:r>
            <a:r>
              <a:rPr lang="tr-TR" sz="1400" dirty="0">
                <a:solidFill>
                  <a:srgbClr val="FF0000"/>
                </a:solidFill>
                <a:cs typeface="Times New Roman" panose="02020603050405020304" pitchFamily="18" charset="0"/>
              </a:rPr>
              <a:t>dersleri</a:t>
            </a:r>
            <a:r>
              <a:rPr lang="tr-TR" sz="1400" dirty="0">
                <a:cs typeface="Times New Roman" panose="02020603050405020304" pitchFamily="18" charset="0"/>
              </a:rPr>
              <a:t> danışman öğretim üyesi ile birlikte seçmelidir.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Öğrenci Bilgi Sistemi (ÖBS) üzerinden yapılmaktadır.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Akademik takvim her yılında başında Öğrenci İşleri Daire Başkanlığının sayfasından ilan edilir.</a:t>
            </a:r>
          </a:p>
          <a:p>
            <a:pPr marL="171450" indent="-171450">
              <a:spcAft>
                <a:spcPts val="600"/>
              </a:spcAft>
              <a:buClr>
                <a:srgbClr val="C00000"/>
              </a:buClr>
              <a:buFont typeface="Wingdings" pitchFamily="2" charset="2"/>
              <a:buChar char="§"/>
            </a:pPr>
            <a:r>
              <a:rPr lang="tr-TR" sz="1400" dirty="0">
                <a:solidFill>
                  <a:schemeClr val="bg2">
                    <a:lumMod val="25000"/>
                  </a:schemeClr>
                </a:solidFill>
              </a:rPr>
              <a:t>Lisansüstü programlarda alınan derslerden sınava girebilmek için %70 devam şartı aranır.</a:t>
            </a:r>
            <a:endParaRPr lang="tr-TR" sz="1400" dirty="0">
              <a:solidFill>
                <a:schemeClr val="bg2">
                  <a:lumMod val="25000"/>
                </a:schemeClr>
              </a:solidFill>
              <a:cs typeface="Times New Roman" panose="02020603050405020304" pitchFamily="18" charset="0"/>
            </a:endParaRPr>
          </a:p>
        </p:txBody>
      </p:sp>
      <p:sp>
        <p:nvSpPr>
          <p:cNvPr id="9" name="Content Placeholder 2">
            <a:extLst>
              <a:ext uri="{FF2B5EF4-FFF2-40B4-BE49-F238E27FC236}">
                <a16:creationId xmlns:a16="http://schemas.microsoft.com/office/drawing/2014/main" id="{ECC4D3BA-591E-1D47-A744-5D47A1284480}"/>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tr-TR" sz="1300" i="1" dirty="0">
                <a:solidFill>
                  <a:schemeClr val="bg2">
                    <a:lumMod val="25000"/>
                  </a:schemeClr>
                </a:solidFill>
                <a:cs typeface="Times New Roman" panose="02020603050405020304" pitchFamily="18" charset="0"/>
              </a:rPr>
              <a:t>2021-2022 Akademik Takvimi için </a:t>
            </a:r>
            <a:r>
              <a:rPr lang="tr-TR" sz="1300" i="1" dirty="0">
                <a:solidFill>
                  <a:srgbClr val="C0000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tıklayınız</a:t>
            </a:r>
            <a:endParaRPr lang="tr-TR" sz="1300" i="1" dirty="0">
              <a:solidFill>
                <a:srgbClr val="C00000"/>
              </a:solidFill>
              <a:cs typeface="Times New Roman" panose="02020603050405020304" pitchFamily="18"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7" y="0"/>
            <a:ext cx="1207008" cy="1207008"/>
          </a:xfrm>
          <a:prstGeom prst="rect">
            <a:avLst/>
          </a:prstGeom>
        </p:spPr>
      </p:pic>
      <p:pic>
        <p:nvPicPr>
          <p:cNvPr id="11" name="Resim 10"/>
          <p:cNvPicPr/>
          <p:nvPr/>
        </p:nvPicPr>
        <p:blipFill rotWithShape="1">
          <a:blip r:embed="rId4"/>
          <a:srcRect l="17062"/>
          <a:stretch/>
        </p:blipFill>
        <p:spPr bwMode="auto">
          <a:xfrm>
            <a:off x="1298545" y="7749"/>
            <a:ext cx="5000625" cy="143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925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19708</TotalTime>
  <Words>2141</Words>
  <Application>Microsoft Office PowerPoint</Application>
  <PresentationFormat>Geniş ekran</PresentationFormat>
  <Paragraphs>231</Paragraphs>
  <Slides>23</Slides>
  <Notes>7</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23</vt:i4>
      </vt:variant>
    </vt:vector>
  </HeadingPairs>
  <TitlesOfParts>
    <vt:vector size="33" baseType="lpstr">
      <vt:lpstr>Arial</vt:lpstr>
      <vt:lpstr>Avenir Next</vt:lpstr>
      <vt:lpstr>Avenir Next Demi Bold</vt:lpstr>
      <vt:lpstr>Calibri</vt:lpstr>
      <vt:lpstr>Calibri Light</vt:lpstr>
      <vt:lpstr>Century Gothic</vt:lpstr>
      <vt:lpstr>Helvetica Neue</vt:lpstr>
      <vt:lpstr>Times New Roman</vt:lpstr>
      <vt:lpstr>Wingdings</vt:lpstr>
      <vt:lpstr>Geçmişe bakış</vt:lpstr>
      <vt:lpstr>Lisansüstü Eğitim-Öğretim Hakkında Bilgilendirme</vt:lpstr>
      <vt:lpstr>Enstitümüz</vt:lpstr>
      <vt:lpstr>Yönetim</vt:lpstr>
      <vt:lpstr>Akademik KADRO</vt:lpstr>
      <vt:lpstr>Ana Bilim Dalı</vt:lpstr>
      <vt:lpstr>Lisansüstü Başvuru İşlemleri</vt:lpstr>
      <vt:lpstr>Lisansüstü Kesin Kayıt İşlemleri</vt:lpstr>
      <vt:lpstr>Lisansüstü Kesin Kayıt İşlemleri</vt:lpstr>
      <vt:lpstr>Danışman Ataması</vt:lpstr>
      <vt:lpstr>Bilimsel Hazırlık Programları</vt:lpstr>
      <vt:lpstr>Yüksek Lisans Ders Aşaması</vt:lpstr>
      <vt:lpstr>Kayıt Dondurma</vt:lpstr>
      <vt:lpstr>PowerPoint Sunusu</vt:lpstr>
      <vt:lpstr>Lisansüstü Etkinlikler Menüsü</vt:lpstr>
      <vt:lpstr>Lisansüstü Etkinlikler Menüsü</vt:lpstr>
      <vt:lpstr>Doktora Tez İzleme Komitesi Başvurusunda Kullanılacak Formlar</vt:lpstr>
      <vt:lpstr>Tezli Yüksek Lisans Tez Konusu Başvurusu</vt:lpstr>
      <vt:lpstr>Doktora Tez İzleme Komitesi Ara Raporlar</vt:lpstr>
      <vt:lpstr>Tezli Yüksek Lisans Tez Savunma Başvurusu</vt:lpstr>
      <vt:lpstr>Tezli Yüksek Lisans Tez Savunma Sınavı Kullanılacak Formlar</vt:lpstr>
      <vt:lpstr>Tezli Yüksek Lisans Mezuniyet İçin Teslim Edilmesi Gereken Formlar</vt:lpstr>
      <vt:lpstr>Tezli Yüksek Lisans</vt:lpstr>
      <vt:lpstr>Eğitim-Öğretim Mevzuatı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Olcme ve Degerlendirme</dc:title>
  <dc:creator>Microsoft Office User</dc:creator>
  <cp:lastModifiedBy>vefa -</cp:lastModifiedBy>
  <cp:revision>301</cp:revision>
  <cp:lastPrinted>2019-03-23T06:53:47Z</cp:lastPrinted>
  <dcterms:created xsi:type="dcterms:W3CDTF">2019-02-28T10:19:38Z</dcterms:created>
  <dcterms:modified xsi:type="dcterms:W3CDTF">2021-08-30T08:46:25Z</dcterms:modified>
</cp:coreProperties>
</file>