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87" r:id="rId4"/>
    <p:sldId id="265" r:id="rId5"/>
    <p:sldId id="268" r:id="rId6"/>
    <p:sldId id="288" r:id="rId7"/>
    <p:sldId id="289" r:id="rId8"/>
    <p:sldId id="290" r:id="rId9"/>
    <p:sldId id="291" r:id="rId10"/>
    <p:sldId id="292" r:id="rId11"/>
    <p:sldId id="293" r:id="rId12"/>
    <p:sldId id="282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4" r:id="rId27"/>
    <p:sldId id="285" r:id="rId28"/>
    <p:sldId id="286" r:id="rId2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hat ERDEM" initials="SE" lastIdx="1" clrIdx="0">
    <p:extLst>
      <p:ext uri="{19B8F6BF-5375-455C-9EA6-DF929625EA0E}">
        <p15:presenceInfo xmlns:p15="http://schemas.microsoft.com/office/powerpoint/2012/main" userId="2cc383c9a52db7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145"/>
    <a:srgbClr val="111050"/>
    <a:srgbClr val="0C0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1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7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Sayfa1!$B$1:$C$1</c:f>
              <c:strCache>
                <c:ptCount val="1"/>
                <c:pt idx="0">
                  <c:v>Program Sayıları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9658-4BB0-A89C-F8C1D9A45E9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9658-4BB0-A89C-F8C1D9A45E9D}"/>
              </c:ext>
            </c:extLst>
          </c:dPt>
          <c:cat>
            <c:strRef>
              <c:f>Sayfa1!$A$2:$A$3</c:f>
              <c:strCache>
                <c:ptCount val="2"/>
                <c:pt idx="0">
                  <c:v>Yüksek Lisans</c:v>
                </c:pt>
                <c:pt idx="1">
                  <c:v>Doktora/Sanatta Yeterlik</c:v>
                </c:pt>
              </c:strCache>
            </c:strRef>
          </c:cat>
          <c:val>
            <c:numRef>
              <c:f>Sayfa1!$B$2:$B$3</c:f>
              <c:numCache>
                <c:formatCode>General</c:formatCode>
                <c:ptCount val="2"/>
                <c:pt idx="0">
                  <c:v>8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58-4BB0-A89C-F8C1D9A45E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5073343"/>
        <c:axId val="1193405999"/>
        <c:axId val="0"/>
      </c:bar3DChart>
      <c:catAx>
        <c:axId val="1195073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1193405999"/>
        <c:crosses val="autoZero"/>
        <c:auto val="1"/>
        <c:lblAlgn val="ctr"/>
        <c:lblOffset val="100"/>
        <c:noMultiLvlLbl val="0"/>
      </c:catAx>
      <c:valAx>
        <c:axId val="1193405999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95073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4C17E-7505-404A-952B-0B60688D5C95}" type="datetimeFigureOut">
              <a:rPr lang="tr-TR" smtClean="0"/>
              <a:t>14.02.2024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6BF5C-8C33-485B-A1A1-BC433E4691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02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D84-9C5F-6846-A4A0-E98590EB5514}" type="datetimeFigureOut">
              <a:rPr lang="tr-TR" smtClean="0"/>
              <a:t>14.02.2024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392C-7F33-104B-A9CF-414FB4477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30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D84-9C5F-6846-A4A0-E98590EB5514}" type="datetimeFigureOut">
              <a:rPr lang="tr-TR" smtClean="0"/>
              <a:t>14.02.2024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392C-7F33-104B-A9CF-414FB4477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497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D84-9C5F-6846-A4A0-E98590EB5514}" type="datetimeFigureOut">
              <a:rPr lang="tr-TR" smtClean="0"/>
              <a:t>14.02.2024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392C-7F33-104B-A9CF-414FB4477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947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D84-9C5F-6846-A4A0-E98590EB5514}" type="datetimeFigureOut">
              <a:rPr lang="tr-TR" smtClean="0"/>
              <a:t>14.02.2024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392C-7F33-104B-A9CF-414FB4477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88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D84-9C5F-6846-A4A0-E98590EB5514}" type="datetimeFigureOut">
              <a:rPr lang="tr-TR" smtClean="0"/>
              <a:t>14.02.2024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392C-7F33-104B-A9CF-414FB4477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75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D84-9C5F-6846-A4A0-E98590EB5514}" type="datetimeFigureOut">
              <a:rPr lang="tr-TR" smtClean="0"/>
              <a:t>14.02.2024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392C-7F33-104B-A9CF-414FB4477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802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D84-9C5F-6846-A4A0-E98590EB5514}" type="datetimeFigureOut">
              <a:rPr lang="tr-TR" smtClean="0"/>
              <a:t>14.02.2024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392C-7F33-104B-A9CF-414FB4477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829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D84-9C5F-6846-A4A0-E98590EB5514}" type="datetimeFigureOut">
              <a:rPr lang="tr-TR" smtClean="0"/>
              <a:t>14.02.2024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392C-7F33-104B-A9CF-414FB4477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D84-9C5F-6846-A4A0-E98590EB5514}" type="datetimeFigureOut">
              <a:rPr lang="tr-TR" smtClean="0"/>
              <a:t>14.02.2024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392C-7F33-104B-A9CF-414FB4477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900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D84-9C5F-6846-A4A0-E98590EB5514}" type="datetimeFigureOut">
              <a:rPr lang="tr-TR" smtClean="0"/>
              <a:t>14.02.2024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392C-7F33-104B-A9CF-414FB4477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616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D2D84-9C5F-6846-A4A0-E98590EB5514}" type="datetimeFigureOut">
              <a:rPr lang="tr-TR" smtClean="0"/>
              <a:t>14.02.2024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392C-7F33-104B-A9CF-414FB4477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8493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D2D84-9C5F-6846-A4A0-E98590EB5514}" type="datetimeFigureOut">
              <a:rPr lang="tr-TR" smtClean="0"/>
              <a:t>14.02.2024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0392C-7F33-104B-A9CF-414FB4477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5153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Resim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0"/>
            <a:ext cx="121586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19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8B4C555B-4F90-43D7-AF5F-69E80CB26A85}"/>
              </a:ext>
            </a:extLst>
          </p:cNvPr>
          <p:cNvSpPr txBox="1"/>
          <p:nvPr/>
        </p:nvSpPr>
        <p:spPr>
          <a:xfrm>
            <a:off x="1071444" y="1029979"/>
            <a:ext cx="100308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u="sng" dirty="0">
                <a:solidFill>
                  <a:srgbClr val="0C0A4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Güzel Sanatlar Enstitüsü Toplam Öğrenci Sayısı-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B744F4F-7C83-4A6E-9775-EF51898B2CEA}"/>
              </a:ext>
            </a:extLst>
          </p:cNvPr>
          <p:cNvSpPr txBox="1"/>
          <p:nvPr/>
        </p:nvSpPr>
        <p:spPr>
          <a:xfrm>
            <a:off x="750302" y="1859340"/>
            <a:ext cx="114416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2014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Heykel - Sanat Dalı - Tezli Yüksek Lisans Programı: </a:t>
            </a:r>
            <a:r>
              <a:rPr lang="tr-TR" sz="2400" u="sng" dirty="0">
                <a:solidFill>
                  <a:srgbClr val="02014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101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Plastik Sanatlar - Sanat Dalı - Sanatta Yeterlilik Programı (</a:t>
            </a:r>
            <a:r>
              <a:rPr lang="tr-TR" sz="2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Disiplinlerarası</a:t>
            </a: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B5BB0463-D91B-46F5-9513-8DD74F5CAE50}"/>
              </a:ext>
            </a:extLst>
          </p:cNvPr>
          <p:cNvSpPr txBox="1"/>
          <p:nvPr/>
        </p:nvSpPr>
        <p:spPr>
          <a:xfrm>
            <a:off x="732012" y="3001155"/>
            <a:ext cx="11174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C0A4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Resim - Sanat Dalı - Tezli Yüksek Lisans Programı: </a:t>
            </a:r>
            <a:r>
              <a:rPr lang="tr-TR" sz="2400" u="sng" dirty="0">
                <a:solidFill>
                  <a:srgbClr val="0C0A4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90</a:t>
            </a:r>
            <a:r>
              <a:rPr lang="tr-TR" sz="2400" u="sng" dirty="0">
                <a:solidFill>
                  <a:srgbClr val="0C0A4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Resim - Sanat Dalı - Sanatta Yeterlilik Programı: </a:t>
            </a:r>
            <a:r>
              <a:rPr lang="tr-TR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0C0A4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4C4C3221-7FA9-42C1-96B1-19D424114EE2}"/>
              </a:ext>
            </a:extLst>
          </p:cNvPr>
          <p:cNvSpPr txBox="1"/>
          <p:nvPr/>
        </p:nvSpPr>
        <p:spPr>
          <a:xfrm>
            <a:off x="732014" y="5068132"/>
            <a:ext cx="10875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Seramik - Bilim Dalı - Tezli Yüksek Lisans Programı:</a:t>
            </a:r>
            <a:r>
              <a:rPr lang="tr-TR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u="sng" dirty="0">
                <a:solidFill>
                  <a:srgbClr val="02014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EFED9370-5D50-4EA7-9D92-73FA3C2B65C0}"/>
              </a:ext>
            </a:extLst>
          </p:cNvPr>
          <p:cNvSpPr txBox="1"/>
          <p:nvPr/>
        </p:nvSpPr>
        <p:spPr>
          <a:xfrm>
            <a:off x="732013" y="4345235"/>
            <a:ext cx="10030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Müzikoloji - Sanat Dalı - Tezli Yüksek Lisans Programı: </a:t>
            </a:r>
            <a:r>
              <a:rPr lang="tr-TR" sz="2400" u="sng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634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9" name="Metin kutusu 8">
            <a:extLst>
              <a:ext uri="{FF2B5EF4-FFF2-40B4-BE49-F238E27FC236}">
                <a16:creationId xmlns:a16="http://schemas.microsoft.com/office/drawing/2014/main" id="{9BFBF9D2-19A4-43ED-9ACD-672A77308A1D}"/>
              </a:ext>
            </a:extLst>
          </p:cNvPr>
          <p:cNvSpPr txBox="1"/>
          <p:nvPr/>
        </p:nvSpPr>
        <p:spPr>
          <a:xfrm>
            <a:off x="457200" y="1864694"/>
            <a:ext cx="1144981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Sahne Sanatları - Sanat Dalı - Tezli Yüksek Lisans Programı: 53</a:t>
            </a:r>
            <a:r>
              <a:rPr lang="tr-TR" sz="2400" u="sng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Sahne Sanatları - Sanat Dalı - Doktora Programı: </a:t>
            </a:r>
            <a:r>
              <a:rPr lang="tr-TR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 Müziği Çalışmaları - Bilim Dalı - Tezli Yüksek Lisans Programı (</a:t>
            </a:r>
            <a:r>
              <a:rPr lang="tr-TR" sz="2400" dirty="0" err="1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Disiplinlerarası</a:t>
            </a:r>
            <a:r>
              <a:rPr lang="tr-TR" sz="2400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2400" u="sng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 Müziği Çalışmaları - Bilim Dalı - Doktora Programı (</a:t>
            </a:r>
            <a:r>
              <a:rPr lang="tr-TR" sz="2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Disiplinlerarası</a:t>
            </a: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Geleneksel Türk El Sanatları - Sanat Dalı - Tezli Yüksek Lisans Programı: </a:t>
            </a:r>
            <a:r>
              <a:rPr lang="tr-TR" sz="2400" u="sng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201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Sanat Kuramı ve Eleştiri - Bilim Dalı - Tezli Yüksek Lisans Programı: </a:t>
            </a:r>
            <a:r>
              <a:rPr lang="tr-TR" sz="2400" u="sng" dirty="0">
                <a:solidFill>
                  <a:srgbClr val="0201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Sanat Kuramı ve Eleştiri - Bilim Dalı - Doktora Programı: 5</a:t>
            </a:r>
            <a:r>
              <a:rPr lang="tr-TR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0201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0201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E5CF40C8-73A6-4ECF-B7F3-DAEEF29288F3}"/>
              </a:ext>
            </a:extLst>
          </p:cNvPr>
          <p:cNvSpPr txBox="1"/>
          <p:nvPr/>
        </p:nvSpPr>
        <p:spPr>
          <a:xfrm>
            <a:off x="1080588" y="1201197"/>
            <a:ext cx="100308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u="sng" dirty="0">
                <a:solidFill>
                  <a:srgbClr val="0C0A4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Güzel Sanatlar Enstitüsü Toplam Öğrenci Sayısı-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88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410FD8C5-57E9-42D2-89FB-2B642D8113FC}"/>
              </a:ext>
            </a:extLst>
          </p:cNvPr>
          <p:cNvSpPr txBox="1"/>
          <p:nvPr/>
        </p:nvSpPr>
        <p:spPr>
          <a:xfrm>
            <a:off x="640820" y="2373327"/>
            <a:ext cx="109103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>
                <a:solidFill>
                  <a:srgbClr val="111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2023-2024 Eğitim Öğretim Yılı İtibari ile Toplam Kayıtlı Öğrenci Sayımız</a:t>
            </a:r>
            <a:endParaRPr lang="tr-TR" sz="2800" dirty="0">
              <a:solidFill>
                <a:srgbClr val="111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39AF2A3-2847-4ACA-A43A-6B8488D2F3A0}"/>
              </a:ext>
            </a:extLst>
          </p:cNvPr>
          <p:cNvSpPr txBox="1"/>
          <p:nvPr/>
        </p:nvSpPr>
        <p:spPr>
          <a:xfrm>
            <a:off x="5225081" y="3530567"/>
            <a:ext cx="1723549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800" b="1" dirty="0">
                <a:solidFill>
                  <a:srgbClr val="111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«515»</a:t>
            </a:r>
            <a:endParaRPr lang="tr-TR" sz="4800" b="1" dirty="0">
              <a:solidFill>
                <a:srgbClr val="11105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tr-TR" sz="28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235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8B4C555B-4F90-43D7-AF5F-69E80CB26A85}"/>
              </a:ext>
            </a:extLst>
          </p:cNvPr>
          <p:cNvSpPr txBox="1"/>
          <p:nvPr/>
        </p:nvSpPr>
        <p:spPr>
          <a:xfrm>
            <a:off x="1071444" y="5612497"/>
            <a:ext cx="100308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solidFill>
                  <a:srgbClr val="0C0A4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- 2023 Yılında Çeşitli Nedenlerle İlişiği Kesilen Öğrenci Sayıları 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B744F4F-7C83-4A6E-9775-EF51898B2CEA}"/>
              </a:ext>
            </a:extLst>
          </p:cNvPr>
          <p:cNvSpPr txBox="1"/>
          <p:nvPr/>
        </p:nvSpPr>
        <p:spPr>
          <a:xfrm>
            <a:off x="1413496" y="1330414"/>
            <a:ext cx="3266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Heykel: 8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B5BB0463-D91B-46F5-9513-8DD74F5CAE50}"/>
              </a:ext>
            </a:extLst>
          </p:cNvPr>
          <p:cNvSpPr txBox="1"/>
          <p:nvPr/>
        </p:nvSpPr>
        <p:spPr>
          <a:xfrm>
            <a:off x="1421834" y="1789740"/>
            <a:ext cx="315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C0A4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Resim: 8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4C4C3221-7FA9-42C1-96B1-19D424114EE2}"/>
              </a:ext>
            </a:extLst>
          </p:cNvPr>
          <p:cNvSpPr txBox="1"/>
          <p:nvPr/>
        </p:nvSpPr>
        <p:spPr>
          <a:xfrm>
            <a:off x="1402690" y="2274817"/>
            <a:ext cx="3410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Seramik: 2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EFED9370-5D50-4EA7-9D92-73FA3C2B65C0}"/>
              </a:ext>
            </a:extLst>
          </p:cNvPr>
          <p:cNvSpPr txBox="1"/>
          <p:nvPr/>
        </p:nvSpPr>
        <p:spPr>
          <a:xfrm>
            <a:off x="1402690" y="2764680"/>
            <a:ext cx="4441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C0A4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Müzik Bilimleri: 4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9BFBF9D2-19A4-43ED-9ACD-672A77308A1D}"/>
              </a:ext>
            </a:extLst>
          </p:cNvPr>
          <p:cNvSpPr txBox="1"/>
          <p:nvPr/>
        </p:nvSpPr>
        <p:spPr>
          <a:xfrm>
            <a:off x="1349082" y="3262331"/>
            <a:ext cx="4371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Sahne Sanatları: 8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2CFCE776-53F5-4797-8479-DD2BE95709A2}"/>
              </a:ext>
            </a:extLst>
          </p:cNvPr>
          <p:cNvSpPr txBox="1"/>
          <p:nvPr/>
        </p:nvSpPr>
        <p:spPr>
          <a:xfrm>
            <a:off x="1375886" y="3719288"/>
            <a:ext cx="5559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C0A4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Sanat Kuramı ve Eleştiri: 5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2C65FBEA-7024-4C64-8A79-C1C0115FE878}"/>
              </a:ext>
            </a:extLst>
          </p:cNvPr>
          <p:cNvSpPr txBox="1"/>
          <p:nvPr/>
        </p:nvSpPr>
        <p:spPr>
          <a:xfrm>
            <a:off x="1375886" y="4221194"/>
            <a:ext cx="5585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Türk Müziği Çalışmaları: 5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19450A3F-D618-499B-83C6-96EB6D06EEC7}"/>
              </a:ext>
            </a:extLst>
          </p:cNvPr>
          <p:cNvSpPr txBox="1"/>
          <p:nvPr/>
        </p:nvSpPr>
        <p:spPr>
          <a:xfrm>
            <a:off x="1379605" y="4733280"/>
            <a:ext cx="5747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C0A4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Geleneksel Türk Sanatları: 1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735A1D66-571B-4E54-80DB-7FC1C367E4C9}"/>
              </a:ext>
            </a:extLst>
          </p:cNvPr>
          <p:cNvSpPr txBox="1"/>
          <p:nvPr/>
        </p:nvSpPr>
        <p:spPr>
          <a:xfrm>
            <a:off x="7787090" y="4729996"/>
            <a:ext cx="3637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C0A4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TOPLAM: 41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03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FA8FF8D9-FB1D-4DFB-B46C-F348BD6346C2}"/>
              </a:ext>
            </a:extLst>
          </p:cNvPr>
          <p:cNvSpPr txBox="1"/>
          <p:nvPr/>
        </p:nvSpPr>
        <p:spPr>
          <a:xfrm>
            <a:off x="5163671" y="4951169"/>
            <a:ext cx="61590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Danışmanlık Dağılımları</a:t>
            </a:r>
          </a:p>
        </p:txBody>
      </p:sp>
    </p:spTree>
    <p:extLst>
      <p:ext uri="{BB962C8B-B14F-4D97-AF65-F5344CB8AC3E}">
        <p14:creationId xmlns:p14="http://schemas.microsoft.com/office/powerpoint/2010/main" val="1512782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B355A862-C454-4CF6-84C2-DD34C6ECE4DD}"/>
              </a:ext>
            </a:extLst>
          </p:cNvPr>
          <p:cNvSpPr txBox="1"/>
          <p:nvPr/>
        </p:nvSpPr>
        <p:spPr>
          <a:xfrm>
            <a:off x="762915" y="1140090"/>
            <a:ext cx="2783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Geleneksel Türk Sanatları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C0192949-0169-468D-B23E-247C97B65F5F}"/>
              </a:ext>
            </a:extLst>
          </p:cNvPr>
          <p:cNvSpPr txBox="1"/>
          <p:nvPr/>
        </p:nvSpPr>
        <p:spPr>
          <a:xfrm>
            <a:off x="762915" y="2577335"/>
            <a:ext cx="2563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Seramik Ana Sanat Dalı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9039E756-C26C-4345-AC5A-EA73A4AE2EA6}"/>
              </a:ext>
            </a:extLst>
          </p:cNvPr>
          <p:cNvSpPr txBox="1"/>
          <p:nvPr/>
        </p:nvSpPr>
        <p:spPr>
          <a:xfrm>
            <a:off x="762915" y="4036912"/>
            <a:ext cx="1755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Sahne Sanatları</a:t>
            </a:r>
          </a:p>
        </p:txBody>
      </p:sp>
    </p:spTree>
    <p:extLst>
      <p:ext uri="{BB962C8B-B14F-4D97-AF65-F5344CB8AC3E}">
        <p14:creationId xmlns:p14="http://schemas.microsoft.com/office/powerpoint/2010/main" val="2105703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BE7E91DF-ADB1-4288-9B15-94120A1962AD}"/>
              </a:ext>
            </a:extLst>
          </p:cNvPr>
          <p:cNvSpPr txBox="1"/>
          <p:nvPr/>
        </p:nvSpPr>
        <p:spPr>
          <a:xfrm>
            <a:off x="1004962" y="1016490"/>
            <a:ext cx="267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Heykel Ana Sanat Dalı</a:t>
            </a:r>
          </a:p>
        </p:txBody>
      </p:sp>
    </p:spTree>
    <p:extLst>
      <p:ext uri="{BB962C8B-B14F-4D97-AF65-F5344CB8AC3E}">
        <p14:creationId xmlns:p14="http://schemas.microsoft.com/office/powerpoint/2010/main" val="217794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35142D9D-AB44-4636-9D14-DE78253E0EF4}"/>
              </a:ext>
            </a:extLst>
          </p:cNvPr>
          <p:cNvSpPr txBox="1"/>
          <p:nvPr/>
        </p:nvSpPr>
        <p:spPr>
          <a:xfrm>
            <a:off x="1004962" y="901842"/>
            <a:ext cx="1980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Müzik Bilimleri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E784DDCF-56E7-4946-81F1-AB8DCCAF95AA}"/>
              </a:ext>
            </a:extLst>
          </p:cNvPr>
          <p:cNvSpPr txBox="1"/>
          <p:nvPr/>
        </p:nvSpPr>
        <p:spPr>
          <a:xfrm>
            <a:off x="1004961" y="4322022"/>
            <a:ext cx="2742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Sanat Kuramı ve Eleştiri</a:t>
            </a:r>
          </a:p>
        </p:txBody>
      </p:sp>
    </p:spTree>
    <p:extLst>
      <p:ext uri="{BB962C8B-B14F-4D97-AF65-F5344CB8AC3E}">
        <p14:creationId xmlns:p14="http://schemas.microsoft.com/office/powerpoint/2010/main" val="3538638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A5E106AC-921D-467F-9DB5-24A4A4EEC949}"/>
              </a:ext>
            </a:extLst>
          </p:cNvPr>
          <p:cNvSpPr txBox="1"/>
          <p:nvPr/>
        </p:nvSpPr>
        <p:spPr>
          <a:xfrm>
            <a:off x="924278" y="1640461"/>
            <a:ext cx="2742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 Müziği Çalışmaları</a:t>
            </a:r>
          </a:p>
        </p:txBody>
      </p:sp>
    </p:spTree>
    <p:extLst>
      <p:ext uri="{BB962C8B-B14F-4D97-AF65-F5344CB8AC3E}">
        <p14:creationId xmlns:p14="http://schemas.microsoft.com/office/powerpoint/2010/main" val="787724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5C731491-3A7A-4466-9207-033FC49568B4}"/>
              </a:ext>
            </a:extLst>
          </p:cNvPr>
          <p:cNvSpPr txBox="1"/>
          <p:nvPr/>
        </p:nvSpPr>
        <p:spPr>
          <a:xfrm>
            <a:off x="1013925" y="1455795"/>
            <a:ext cx="2545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Resim Ana Sanat Dalı</a:t>
            </a:r>
          </a:p>
        </p:txBody>
      </p:sp>
    </p:spTree>
    <p:extLst>
      <p:ext uri="{BB962C8B-B14F-4D97-AF65-F5344CB8AC3E}">
        <p14:creationId xmlns:p14="http://schemas.microsoft.com/office/powerpoint/2010/main" val="329193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Resim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19" name="Metin kutusu 18">
            <a:extLst>
              <a:ext uri="{FF2B5EF4-FFF2-40B4-BE49-F238E27FC236}">
                <a16:creationId xmlns:a16="http://schemas.microsoft.com/office/drawing/2014/main" id="{D6788900-EAD1-460B-A2BB-8CE12400D7DF}"/>
              </a:ext>
            </a:extLst>
          </p:cNvPr>
          <p:cNvSpPr txBox="1"/>
          <p:nvPr/>
        </p:nvSpPr>
        <p:spPr>
          <a:xfrm>
            <a:off x="3594481" y="6488668"/>
            <a:ext cx="5003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Toplam 11 </a:t>
            </a:r>
            <a:r>
              <a:rPr lang="tr-TR"/>
              <a:t>Aktif Programımız </a:t>
            </a:r>
            <a:r>
              <a:rPr lang="tr-TR" dirty="0"/>
              <a:t>Bulunmaktadır.</a:t>
            </a:r>
          </a:p>
        </p:txBody>
      </p:sp>
      <p:graphicFrame>
        <p:nvGraphicFramePr>
          <p:cNvPr id="35" name="Grafik 34">
            <a:extLst>
              <a:ext uri="{FF2B5EF4-FFF2-40B4-BE49-F238E27FC236}">
                <a16:creationId xmlns:a16="http://schemas.microsoft.com/office/drawing/2014/main" id="{7DBC1434-24C3-41F3-AE27-B342329782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713446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4744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57C28289-E72C-4169-B2B1-CD7066448E1E}"/>
              </a:ext>
            </a:extLst>
          </p:cNvPr>
          <p:cNvSpPr txBox="1"/>
          <p:nvPr/>
        </p:nvSpPr>
        <p:spPr>
          <a:xfrm>
            <a:off x="6687671" y="4935890"/>
            <a:ext cx="472918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Aktif Ders Sayıları</a:t>
            </a:r>
          </a:p>
        </p:txBody>
      </p:sp>
    </p:spTree>
    <p:extLst>
      <p:ext uri="{BB962C8B-B14F-4D97-AF65-F5344CB8AC3E}">
        <p14:creationId xmlns:p14="http://schemas.microsoft.com/office/powerpoint/2010/main" val="3748837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16005"/>
            <a:ext cx="11640312" cy="61722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F3BF9E9E-79D4-4B5B-B76A-B26AEA7F30D0}"/>
              </a:ext>
            </a:extLst>
          </p:cNvPr>
          <p:cNvSpPr txBox="1"/>
          <p:nvPr/>
        </p:nvSpPr>
        <p:spPr>
          <a:xfrm>
            <a:off x="1378242" y="1767627"/>
            <a:ext cx="9011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Doktora/Sanatta Yeterlik Ders Sayısı: 29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6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7BC8B99E-3B55-4B10-8ABC-6EDE2D784BBE}"/>
              </a:ext>
            </a:extLst>
          </p:cNvPr>
          <p:cNvSpPr txBox="1"/>
          <p:nvPr/>
        </p:nvSpPr>
        <p:spPr>
          <a:xfrm>
            <a:off x="1378242" y="3175746"/>
            <a:ext cx="8321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rgbClr val="0C0A4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Tezli Yüksek Lisans Ders Sayısı       : 92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6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136BA215-FC97-4B0D-8B0C-1871AE295AE0}"/>
              </a:ext>
            </a:extLst>
          </p:cNvPr>
          <p:cNvSpPr txBox="1"/>
          <p:nvPr/>
        </p:nvSpPr>
        <p:spPr>
          <a:xfrm>
            <a:off x="1448746" y="4583865"/>
            <a:ext cx="8618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TOPLAM Ders Sayısı                       :121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6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073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27DF38E3-69EF-44F3-B1E9-198154A10192}"/>
              </a:ext>
            </a:extLst>
          </p:cNvPr>
          <p:cNvSpPr txBox="1"/>
          <p:nvPr/>
        </p:nvSpPr>
        <p:spPr>
          <a:xfrm>
            <a:off x="8097672" y="4935890"/>
            <a:ext cx="28200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Etkinlikler</a:t>
            </a:r>
          </a:p>
        </p:txBody>
      </p:sp>
    </p:spTree>
    <p:extLst>
      <p:ext uri="{BB962C8B-B14F-4D97-AF65-F5344CB8AC3E}">
        <p14:creationId xmlns:p14="http://schemas.microsoft.com/office/powerpoint/2010/main" val="20264930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4A56AFA4-32DA-46E0-93EA-B164AC3EC701}"/>
              </a:ext>
            </a:extLst>
          </p:cNvPr>
          <p:cNvSpPr txBox="1"/>
          <p:nvPr/>
        </p:nvSpPr>
        <p:spPr>
          <a:xfrm>
            <a:off x="284988" y="2209348"/>
            <a:ext cx="11944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3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Müzik ve Sahne Sanatları Araştırmalarında Bilimsel Paradigmalar </a:t>
            </a:r>
            <a:r>
              <a:rPr lang="tr-TR" sz="2300" dirty="0" err="1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Çalıştayı</a:t>
            </a:r>
            <a:r>
              <a:rPr lang="tr-TR" sz="23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Gerçekleştirildi</a:t>
            </a:r>
            <a:endParaRPr lang="tr-TR" sz="23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946A026E-1C22-4152-95CF-7FA3385AD04C}"/>
              </a:ext>
            </a:extLst>
          </p:cNvPr>
          <p:cNvSpPr txBox="1"/>
          <p:nvPr/>
        </p:nvSpPr>
        <p:spPr>
          <a:xfrm>
            <a:off x="284988" y="2644968"/>
            <a:ext cx="7776039" cy="33499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Eğitim Komisyonu,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Kalite Komisyonu,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Müfredat ve Ölçme- Değerlendirme Komisyonu,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Strateji Komisyonu,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 Değerlendirme Komisyonu,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Toplumsal Katkı Komisyonu Toplantıları Gerçekleştirildi.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985C9CE4-E295-453A-A0A1-5736E80BD7F9}"/>
              </a:ext>
            </a:extLst>
          </p:cNvPr>
          <p:cNvSpPr txBox="1"/>
          <p:nvPr/>
        </p:nvSpPr>
        <p:spPr>
          <a:xfrm>
            <a:off x="266700" y="1663127"/>
            <a:ext cx="10120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Özbekistan Devlet Sanat ve Medeniyet Üniversitesi Ziyareti Gerçekleştirildi.</a:t>
            </a: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248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C7298E4D-D93D-45BB-80CD-70A5F419E70F}"/>
              </a:ext>
            </a:extLst>
          </p:cNvPr>
          <p:cNvSpPr txBox="1"/>
          <p:nvPr/>
        </p:nvSpPr>
        <p:spPr>
          <a:xfrm>
            <a:off x="6923295" y="5052431"/>
            <a:ext cx="4326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Diğer Çalışmalar</a:t>
            </a:r>
          </a:p>
        </p:txBody>
      </p:sp>
    </p:spTree>
    <p:extLst>
      <p:ext uri="{BB962C8B-B14F-4D97-AF65-F5344CB8AC3E}">
        <p14:creationId xmlns:p14="http://schemas.microsoft.com/office/powerpoint/2010/main" val="2782546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8323D7E6-4876-4C2B-962B-23DF21BAB483}"/>
              </a:ext>
            </a:extLst>
          </p:cNvPr>
          <p:cNvSpPr txBox="1"/>
          <p:nvPr/>
        </p:nvSpPr>
        <p:spPr>
          <a:xfrm>
            <a:off x="419279" y="1430235"/>
            <a:ext cx="11335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Güzel Sanatlar Enstitüsü olarak eğitimde «</a:t>
            </a:r>
            <a:r>
              <a:rPr lang="tr-TR" sz="2400" b="1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Dijital Dönüşüm</a:t>
            </a:r>
            <a:r>
              <a:rPr lang="tr-TR" sz="24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tümü ile gerçekleştirildi.</a:t>
            </a: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D8F96318-25D1-43C1-932F-45FB748BB2B9}"/>
              </a:ext>
            </a:extLst>
          </p:cNvPr>
          <p:cNvSpPr txBox="1"/>
          <p:nvPr/>
        </p:nvSpPr>
        <p:spPr>
          <a:xfrm>
            <a:off x="419279" y="2004116"/>
            <a:ext cx="11001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Güzel Sanatlar Enstitüsü «</a:t>
            </a:r>
            <a:r>
              <a:rPr lang="tr-TR" sz="2400" b="1" dirty="0">
                <a:solidFill>
                  <a:srgbClr val="111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tr-TR" sz="2400" b="1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kıllı Sınıf </a:t>
            </a:r>
            <a:r>
              <a:rPr lang="tr-TR" sz="2400" b="1" dirty="0">
                <a:solidFill>
                  <a:srgbClr val="111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tr-TR" sz="2400" b="1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rojesi»</a:t>
            </a:r>
            <a:r>
              <a:rPr lang="tr-TR" sz="24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için , gerekli izinler ve alt yapı çalışmaları tamamlandı.</a:t>
            </a: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C6E48F1B-032E-4C86-9569-0FB58BE801A0}"/>
              </a:ext>
            </a:extLst>
          </p:cNvPr>
          <p:cNvSpPr txBox="1"/>
          <p:nvPr/>
        </p:nvSpPr>
        <p:spPr>
          <a:xfrm>
            <a:off x="419279" y="2945270"/>
            <a:ext cx="11001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Güzel Sanatlar Enstitüsü «</a:t>
            </a:r>
            <a:r>
              <a:rPr lang="tr-TR" sz="2400" b="1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 Yazım Kılavuzu V3</a:t>
            </a:r>
            <a:r>
              <a:rPr lang="tr-TR" sz="24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için çalışmalar kısa zamanda tamamlanarak siz danışmanlarımız ve öğrencilerimiz ile paylaşılacaktır.</a:t>
            </a: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63FCEE01-9926-4F7D-87E8-699E2B975638}"/>
              </a:ext>
            </a:extLst>
          </p:cNvPr>
          <p:cNvSpPr txBox="1"/>
          <p:nvPr/>
        </p:nvSpPr>
        <p:spPr>
          <a:xfrm>
            <a:off x="419280" y="3886424"/>
            <a:ext cx="11335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Güzel Sanatlar Enstitüsü «</a:t>
            </a:r>
            <a:r>
              <a:rPr lang="tr-TR" sz="2400" b="1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Danışmanlık Eğitimi Toplantısı</a:t>
            </a:r>
            <a:r>
              <a:rPr lang="tr-TR" sz="24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için görsel bilgilendirme çalışmaları devam etmektedir.</a:t>
            </a: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A9295C22-B1F8-4E63-B02A-57E9AA9C3589}"/>
              </a:ext>
            </a:extLst>
          </p:cNvPr>
          <p:cNvSpPr txBox="1"/>
          <p:nvPr/>
        </p:nvSpPr>
        <p:spPr>
          <a:xfrm>
            <a:off x="428424" y="4827578"/>
            <a:ext cx="113260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Güzel Sanatlar Enstitüsü «</a:t>
            </a:r>
            <a:r>
              <a:rPr lang="tr-TR" sz="2400" b="1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Dijital Dönüşüm</a:t>
            </a:r>
            <a:r>
              <a:rPr lang="tr-TR" sz="24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sonrası memnuniyet anketleri dönem sonunda öğrencilerimiz, danışmanlarımız ve dış paydaşlarımız için kullanıma                  açılacaktır.</a:t>
            </a: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8898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B25CD45A-4B9E-4E2E-8D39-FCB6848FFABC}"/>
              </a:ext>
            </a:extLst>
          </p:cNvPr>
          <p:cNvSpPr txBox="1"/>
          <p:nvPr/>
        </p:nvSpPr>
        <p:spPr>
          <a:xfrm>
            <a:off x="419278" y="1430235"/>
            <a:ext cx="11387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Güzel Sanatlar Enstitüsü «</a:t>
            </a:r>
            <a:r>
              <a:rPr lang="tr-TR" sz="2400" b="1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Akreditasyon</a:t>
            </a:r>
            <a:r>
              <a:rPr lang="tr-TR" sz="24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çalışmaları tamamlanmış olup,  </a:t>
            </a:r>
          </a:p>
          <a:p>
            <a:r>
              <a:rPr lang="tr-TR" sz="24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tr-TR" sz="2400" u="sng" dirty="0" err="1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</a:t>
            </a:r>
            <a:r>
              <a:rPr lang="tr-TR" sz="2400" u="sng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-Akreditasyon</a:t>
            </a:r>
            <a:r>
              <a:rPr lang="tr-TR" sz="24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pozisyonunda beklemededir.</a:t>
            </a: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F587F090-E771-4952-93CF-DE208BBA69E1}"/>
              </a:ext>
            </a:extLst>
          </p:cNvPr>
          <p:cNvSpPr txBox="1"/>
          <p:nvPr/>
        </p:nvSpPr>
        <p:spPr>
          <a:xfrm>
            <a:off x="419278" y="2261232"/>
            <a:ext cx="10858322" cy="390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u="sng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Eğitim Komisyonu,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u="sng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Kalite Komisyonu,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u="sng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Müfredat ve Ölçme- Değerlendirme Komisyonu,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u="sng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Strateji Komisyonu,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u="sng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İç Değerlendirme Komisyonu,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u="sng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Toplumsal Katkı Komisyonu </a:t>
            </a:r>
            <a:r>
              <a:rPr lang="tr-TR" sz="24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toplantıları için komisyon üyelerine dönem içerisinde tarihler iletilecektir.</a:t>
            </a:r>
          </a:p>
        </p:txBody>
      </p:sp>
    </p:spTree>
    <p:extLst>
      <p:ext uri="{BB962C8B-B14F-4D97-AF65-F5344CB8AC3E}">
        <p14:creationId xmlns:p14="http://schemas.microsoft.com/office/powerpoint/2010/main" val="4021582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3700FEAF-CA2E-4DD3-BCC5-5D0F532D133E}"/>
              </a:ext>
            </a:extLst>
          </p:cNvPr>
          <p:cNvSpPr txBox="1"/>
          <p:nvPr/>
        </p:nvSpPr>
        <p:spPr>
          <a:xfrm>
            <a:off x="6448165" y="5052431"/>
            <a:ext cx="50118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Dilek ve Temenniler</a:t>
            </a:r>
          </a:p>
        </p:txBody>
      </p:sp>
    </p:spTree>
    <p:extLst>
      <p:ext uri="{BB962C8B-B14F-4D97-AF65-F5344CB8AC3E}">
        <p14:creationId xmlns:p14="http://schemas.microsoft.com/office/powerpoint/2010/main" val="40465567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42D7D508-9F2F-41AB-83C6-6DCF49FF1272}"/>
              </a:ext>
            </a:extLst>
          </p:cNvPr>
          <p:cNvSpPr txBox="1"/>
          <p:nvPr/>
        </p:nvSpPr>
        <p:spPr>
          <a:xfrm>
            <a:off x="1617547" y="3044279"/>
            <a:ext cx="87815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b="1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Katılımlarınız İçin Teşekkür Ederiz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5805DF3E-7356-44E8-A8F1-36D3B958AA7D}"/>
              </a:ext>
            </a:extLst>
          </p:cNvPr>
          <p:cNvSpPr txBox="1"/>
          <p:nvPr/>
        </p:nvSpPr>
        <p:spPr>
          <a:xfrm>
            <a:off x="2960300" y="5435661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r-TR" sz="1800" b="1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Güzel Sanatlar Enstitüsü Yönetimi</a:t>
            </a:r>
          </a:p>
          <a:p>
            <a:pPr algn="ctr"/>
            <a:r>
              <a:rPr lang="tr-TR" b="1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Şubat 2024</a:t>
            </a:r>
            <a:endParaRPr lang="tr-TR" sz="1800" b="1" dirty="0">
              <a:solidFill>
                <a:srgbClr val="0C0A4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33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Resim 11">
            <a:extLst>
              <a:ext uri="{FF2B5EF4-FFF2-40B4-BE49-F238E27FC236}">
                <a16:creationId xmlns:a16="http://schemas.microsoft.com/office/drawing/2014/main" id="{A2AB2AF4-18B6-40C0-BE17-845B354AF2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44" y="342900"/>
            <a:ext cx="11640312" cy="6172200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0EA7FA27-CA84-4098-827B-41394D78ED98}"/>
              </a:ext>
            </a:extLst>
          </p:cNvPr>
          <p:cNvSpPr txBox="1"/>
          <p:nvPr/>
        </p:nvSpPr>
        <p:spPr>
          <a:xfrm>
            <a:off x="396494" y="5947356"/>
            <a:ext cx="70612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Geleneksel Türk El Sanatları - Sanat Dalı - Tezli Yüksek Lisans Programı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2012A07A-129E-4718-A230-162999936130}"/>
              </a:ext>
            </a:extLst>
          </p:cNvPr>
          <p:cNvSpPr txBox="1"/>
          <p:nvPr/>
        </p:nvSpPr>
        <p:spPr>
          <a:xfrm>
            <a:off x="419100" y="1476776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Heykel - Sanat Dalı - Tezli Yüksek Lisans Programı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DA56AF03-58EA-4711-BF45-5C9B2ED476C9}"/>
              </a:ext>
            </a:extLst>
          </p:cNvPr>
          <p:cNvSpPr txBox="1"/>
          <p:nvPr/>
        </p:nvSpPr>
        <p:spPr>
          <a:xfrm>
            <a:off x="6257544" y="1463957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Plastik Sanatlar - Sanat Dalı - Sanatta Yeterlilik Programı (</a:t>
            </a:r>
            <a:r>
              <a:rPr lang="tr-TR" sz="1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Disiplinlerarası</a:t>
            </a:r>
            <a:r>
              <a:rPr lang="tr-TR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414EA2FF-0EF2-4992-906F-85E4B82FD284}"/>
              </a:ext>
            </a:extLst>
          </p:cNvPr>
          <p:cNvSpPr txBox="1"/>
          <p:nvPr/>
        </p:nvSpPr>
        <p:spPr>
          <a:xfrm>
            <a:off x="396494" y="5041681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Müzikoloji - Sanat Dalı - Tezli Yüksek Lisans Programı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9BDD9B7A-B293-4E61-8A95-5D79E5A3B0D3}"/>
              </a:ext>
            </a:extLst>
          </p:cNvPr>
          <p:cNvSpPr txBox="1"/>
          <p:nvPr/>
        </p:nvSpPr>
        <p:spPr>
          <a:xfrm>
            <a:off x="6257544" y="2101670"/>
            <a:ext cx="51216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Resim - Sanat Dalı - Sanatta Yeterlilik Programı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5D42FBD4-1940-46C4-AC83-9042C09A51BA}"/>
              </a:ext>
            </a:extLst>
          </p:cNvPr>
          <p:cNvSpPr txBox="1"/>
          <p:nvPr/>
        </p:nvSpPr>
        <p:spPr>
          <a:xfrm>
            <a:off x="6257544" y="2802155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Sahne Sanatları - Sanat Dalı - Doktora Programı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A386B5F5-0F22-41A8-93FE-4720F4A09736}"/>
              </a:ext>
            </a:extLst>
          </p:cNvPr>
          <p:cNvSpPr txBox="1"/>
          <p:nvPr/>
        </p:nvSpPr>
        <p:spPr>
          <a:xfrm>
            <a:off x="419100" y="2776346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Sahne Sanatları - Sanat Dalı - Tezli Yüksek Lisans Programı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2AEF8894-91A4-4F62-A228-3532BA8D67C7}"/>
              </a:ext>
            </a:extLst>
          </p:cNvPr>
          <p:cNvSpPr txBox="1"/>
          <p:nvPr/>
        </p:nvSpPr>
        <p:spPr>
          <a:xfrm>
            <a:off x="419100" y="2121639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Resim - Sanat Dalı - Tezli Yüksek Lisans Programı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906F8AA7-ABB4-411D-93B5-B57F2505E6CC}"/>
              </a:ext>
            </a:extLst>
          </p:cNvPr>
          <p:cNvSpPr txBox="1"/>
          <p:nvPr/>
        </p:nvSpPr>
        <p:spPr>
          <a:xfrm>
            <a:off x="396494" y="4334417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rgbClr val="0201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Sanat Kuramı ve Eleştiri - Bilim Dalı - Tezli Yüksek Lisans Programı</a:t>
            </a:r>
          </a:p>
        </p:txBody>
      </p:sp>
      <p:sp>
        <p:nvSpPr>
          <p:cNvPr id="23" name="Metin kutusu 22">
            <a:extLst>
              <a:ext uri="{FF2B5EF4-FFF2-40B4-BE49-F238E27FC236}">
                <a16:creationId xmlns:a16="http://schemas.microsoft.com/office/drawing/2014/main" id="{510D0F63-C952-4D16-85D3-6BE72150E5FD}"/>
              </a:ext>
            </a:extLst>
          </p:cNvPr>
          <p:cNvSpPr txBox="1"/>
          <p:nvPr/>
        </p:nvSpPr>
        <p:spPr>
          <a:xfrm>
            <a:off x="6257544" y="4457527"/>
            <a:ext cx="533755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Sanat Kuramı ve Eleştiri - Bilim Dalı - Doktora Programı</a:t>
            </a:r>
          </a:p>
        </p:txBody>
      </p:sp>
      <p:sp>
        <p:nvSpPr>
          <p:cNvPr id="25" name="Metin kutusu 24">
            <a:extLst>
              <a:ext uri="{FF2B5EF4-FFF2-40B4-BE49-F238E27FC236}">
                <a16:creationId xmlns:a16="http://schemas.microsoft.com/office/drawing/2014/main" id="{5E8005EA-AF27-4B7B-BBDD-D56C4647BF87}"/>
              </a:ext>
            </a:extLst>
          </p:cNvPr>
          <p:cNvSpPr txBox="1"/>
          <p:nvPr/>
        </p:nvSpPr>
        <p:spPr>
          <a:xfrm>
            <a:off x="419100" y="5486313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Seramik - Bilim Dalı - Tezli Yüksek Lisans Programı</a:t>
            </a:r>
          </a:p>
        </p:txBody>
      </p: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095242B9-2B68-4244-BBC6-DB231FB807D8}"/>
              </a:ext>
            </a:extLst>
          </p:cNvPr>
          <p:cNvSpPr txBox="1"/>
          <p:nvPr/>
        </p:nvSpPr>
        <p:spPr>
          <a:xfrm>
            <a:off x="6257544" y="3529061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 Müziği Çalışmaları - Bilim Dalı - Doktora Programı (</a:t>
            </a:r>
            <a:r>
              <a:rPr lang="tr-TR" sz="16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Disiplinlerarası</a:t>
            </a:r>
            <a:r>
              <a:rPr lang="tr-TR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9" name="Metin kutusu 28">
            <a:extLst>
              <a:ext uri="{FF2B5EF4-FFF2-40B4-BE49-F238E27FC236}">
                <a16:creationId xmlns:a16="http://schemas.microsoft.com/office/drawing/2014/main" id="{3178E38F-872D-4976-A362-61A29391F60A}"/>
              </a:ext>
            </a:extLst>
          </p:cNvPr>
          <p:cNvSpPr txBox="1"/>
          <p:nvPr/>
        </p:nvSpPr>
        <p:spPr>
          <a:xfrm>
            <a:off x="419100" y="3520228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600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 Müziği Çalışmaları - Bilim Dalı - Tezli Yüksek Lisans Programı (</a:t>
            </a:r>
            <a:r>
              <a:rPr lang="tr-TR" sz="1600" dirty="0" err="1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Disiplinlerarası</a:t>
            </a:r>
            <a:r>
              <a:rPr lang="tr-TR" sz="1600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0717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pattFill prst="pct1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Resim 11">
            <a:extLst>
              <a:ext uri="{FF2B5EF4-FFF2-40B4-BE49-F238E27FC236}">
                <a16:creationId xmlns:a16="http://schemas.microsoft.com/office/drawing/2014/main" id="{A2AB2AF4-18B6-40C0-BE17-845B354AF2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44" y="342900"/>
            <a:ext cx="11640312" cy="6172200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AF706C68-F2A4-4B1C-B543-73A91B8237D6}"/>
              </a:ext>
            </a:extLst>
          </p:cNvPr>
          <p:cNvSpPr txBox="1"/>
          <p:nvPr/>
        </p:nvSpPr>
        <p:spPr>
          <a:xfrm>
            <a:off x="8426823" y="4667455"/>
            <a:ext cx="28189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</a:t>
            </a:r>
          </a:p>
        </p:txBody>
      </p:sp>
    </p:spTree>
    <p:extLst>
      <p:ext uri="{BB962C8B-B14F-4D97-AF65-F5344CB8AC3E}">
        <p14:creationId xmlns:p14="http://schemas.microsoft.com/office/powerpoint/2010/main" val="3483797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5" name="Metin kutusu 4">
            <a:extLst>
              <a:ext uri="{FF2B5EF4-FFF2-40B4-BE49-F238E27FC236}">
                <a16:creationId xmlns:a16="http://schemas.microsoft.com/office/drawing/2014/main" id="{326FF5DB-54CF-4558-A863-286DBCFCCE46}"/>
              </a:ext>
            </a:extLst>
          </p:cNvPr>
          <p:cNvSpPr txBox="1"/>
          <p:nvPr/>
        </p:nvSpPr>
        <p:spPr>
          <a:xfrm>
            <a:off x="1048870" y="1548574"/>
            <a:ext cx="71978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 Yılı Toplam Mezun Öğrenci Sayısı: 108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116C61C0-1423-4582-B37A-06BC6AC42E5D}"/>
              </a:ext>
            </a:extLst>
          </p:cNvPr>
          <p:cNvSpPr txBox="1"/>
          <p:nvPr/>
        </p:nvSpPr>
        <p:spPr>
          <a:xfrm>
            <a:off x="1048870" y="2527053"/>
            <a:ext cx="10041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2023-2024 Eğitim Öğretim Yılı Kayıt Yaptıran Öğrenci Sayısı: </a:t>
            </a:r>
            <a:r>
              <a:rPr lang="tr-TR" sz="2800" dirty="0">
                <a:solidFill>
                  <a:srgbClr val="02014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99</a:t>
            </a:r>
            <a:endParaRPr lang="tr-TR" sz="2800" dirty="0">
              <a:solidFill>
                <a:srgbClr val="0201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A0D97C0B-2DED-424A-8412-038D18A12D17}"/>
              </a:ext>
            </a:extLst>
          </p:cNvPr>
          <p:cNvSpPr txBox="1"/>
          <p:nvPr/>
        </p:nvSpPr>
        <p:spPr>
          <a:xfrm>
            <a:off x="1048870" y="3457555"/>
            <a:ext cx="85174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2023-2024 Eğitim Öğretim Yılı Kayıt Yaptıran </a:t>
            </a:r>
          </a:p>
          <a:p>
            <a:r>
              <a:rPr lang="tr-TR" sz="2800" dirty="0">
                <a:solidFill>
                  <a:srgbClr val="111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 </a:t>
            </a:r>
            <a:r>
              <a:rPr lang="tr-TR" sz="2800" dirty="0">
                <a:solidFill>
                  <a:srgbClr val="111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Sanatta Yeterlik/Doktora Öğrenci Sayısı: 9</a:t>
            </a:r>
            <a:endParaRPr lang="tr-TR" sz="28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AB6E96F0-751B-4650-B9B4-8E81056F80B1}"/>
              </a:ext>
            </a:extLst>
          </p:cNvPr>
          <p:cNvSpPr txBox="1"/>
          <p:nvPr/>
        </p:nvSpPr>
        <p:spPr>
          <a:xfrm>
            <a:off x="1048871" y="4686834"/>
            <a:ext cx="746056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2023-2024 Eğitim Öğretim Yılı Kayıt Yaptıran </a:t>
            </a:r>
          </a:p>
          <a:p>
            <a:r>
              <a:rPr lang="tr-TR" sz="28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 </a:t>
            </a:r>
            <a:r>
              <a:rPr lang="tr-TR" sz="2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Yüksek Lisans Öğrenci Sayısı: </a:t>
            </a:r>
            <a:r>
              <a:rPr lang="tr-TR" sz="2800" dirty="0">
                <a:solidFill>
                  <a:srgbClr val="02014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90</a:t>
            </a:r>
            <a:endParaRPr lang="tr-TR" sz="2800" dirty="0">
              <a:solidFill>
                <a:srgbClr val="0201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315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8B4C555B-4F90-43D7-AF5F-69E80CB26A85}"/>
              </a:ext>
            </a:extLst>
          </p:cNvPr>
          <p:cNvSpPr txBox="1"/>
          <p:nvPr/>
        </p:nvSpPr>
        <p:spPr>
          <a:xfrm>
            <a:off x="1071444" y="1029979"/>
            <a:ext cx="100308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u="sng" dirty="0">
                <a:solidFill>
                  <a:srgbClr val="0C0A4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- 2023 Yılı Mezun Öğrenci Sayısı-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B744F4F-7C83-4A6E-9775-EF51898B2CEA}"/>
              </a:ext>
            </a:extLst>
          </p:cNvPr>
          <p:cNvSpPr txBox="1"/>
          <p:nvPr/>
        </p:nvSpPr>
        <p:spPr>
          <a:xfrm>
            <a:off x="750302" y="1859340"/>
            <a:ext cx="11174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2014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Heykel - Sanat Dalı - Tezli Yüksek Lisans Programı: </a:t>
            </a:r>
            <a:r>
              <a:rPr lang="tr-TR" sz="2400" u="sng" dirty="0">
                <a:solidFill>
                  <a:srgbClr val="02014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Plastik Sanatlar - Sanat Dalı - Sanatta Yeterlilik Programı (</a:t>
            </a:r>
            <a:r>
              <a:rPr lang="tr-TR" sz="2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Disiplinlerarası</a:t>
            </a: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B5BB0463-D91B-46F5-9513-8DD74F5CAE50}"/>
              </a:ext>
            </a:extLst>
          </p:cNvPr>
          <p:cNvSpPr txBox="1"/>
          <p:nvPr/>
        </p:nvSpPr>
        <p:spPr>
          <a:xfrm>
            <a:off x="732012" y="3001155"/>
            <a:ext cx="11174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C0A4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Resim - Sanat Dalı - Tezli Yüksek Lisans Programı: </a:t>
            </a:r>
            <a:r>
              <a:rPr lang="tr-TR" sz="2400" u="sng" dirty="0">
                <a:solidFill>
                  <a:srgbClr val="0C0A4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tr-TR" sz="2400" u="sng" dirty="0">
                <a:solidFill>
                  <a:srgbClr val="0C0A4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Resim - Sanat Dalı - Sanatta Yeterlilik Programı: </a:t>
            </a:r>
            <a:r>
              <a:rPr lang="tr-TR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0C0A4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4C4C3221-7FA9-42C1-96B1-19D424114EE2}"/>
              </a:ext>
            </a:extLst>
          </p:cNvPr>
          <p:cNvSpPr txBox="1"/>
          <p:nvPr/>
        </p:nvSpPr>
        <p:spPr>
          <a:xfrm>
            <a:off x="732014" y="5068132"/>
            <a:ext cx="10875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Seramik - Bilim Dalı - Tezli Yüksek Lisans Programı:</a:t>
            </a:r>
            <a:r>
              <a:rPr lang="tr-TR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u="sng" dirty="0">
                <a:solidFill>
                  <a:srgbClr val="02014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EFED9370-5D50-4EA7-9D92-73FA3C2B65C0}"/>
              </a:ext>
            </a:extLst>
          </p:cNvPr>
          <p:cNvSpPr txBox="1"/>
          <p:nvPr/>
        </p:nvSpPr>
        <p:spPr>
          <a:xfrm>
            <a:off x="732013" y="4345235"/>
            <a:ext cx="10030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Müzikoloji - Sanat Dalı - Tezli Yüksek Lisans Programı: </a:t>
            </a:r>
            <a:r>
              <a:rPr lang="tr-TR" sz="2400" u="sng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783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8B4C555B-4F90-43D7-AF5F-69E80CB26A85}"/>
              </a:ext>
            </a:extLst>
          </p:cNvPr>
          <p:cNvSpPr txBox="1"/>
          <p:nvPr/>
        </p:nvSpPr>
        <p:spPr>
          <a:xfrm>
            <a:off x="1071444" y="1202687"/>
            <a:ext cx="100308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u="sng" dirty="0">
                <a:solidFill>
                  <a:srgbClr val="0C0A4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- 2023 Yılı Mezun Öğrenci Sayısı-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9BFBF9D2-19A4-43ED-9ACD-672A77308A1D}"/>
              </a:ext>
            </a:extLst>
          </p:cNvPr>
          <p:cNvSpPr txBox="1"/>
          <p:nvPr/>
        </p:nvSpPr>
        <p:spPr>
          <a:xfrm>
            <a:off x="732014" y="2042494"/>
            <a:ext cx="1117499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Sahne Sanatları - Sanat Dalı - Tezli Yüksek Lisans Programı: </a:t>
            </a:r>
            <a:r>
              <a:rPr lang="tr-TR" sz="2400" u="sng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Sahne Sanatları - Sanat Dalı - Doktora Programı: </a:t>
            </a:r>
            <a:r>
              <a:rPr lang="tr-TR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 Müziği Çalışmaları - Bilim Dalı - Tezli Yüksek Lisans Programı (</a:t>
            </a:r>
            <a:r>
              <a:rPr lang="tr-TR" sz="2400" dirty="0" err="1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Disiplinlerarası</a:t>
            </a:r>
            <a:r>
              <a:rPr lang="tr-TR" sz="2400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2400" u="sng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Geleneksel Türk El Sanatları - Sanat Dalı - Tezli Yüksek Lisans Programı: </a:t>
            </a:r>
            <a:r>
              <a:rPr lang="tr-TR" sz="2400" u="sng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201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Sanat Kuramı ve Eleştiri - Bilim Dalı - Tezli Yüksek Lisans Programı: </a:t>
            </a:r>
            <a:r>
              <a:rPr lang="tr-TR" sz="2400" u="sng" dirty="0">
                <a:solidFill>
                  <a:srgbClr val="0201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Sanat Kuramı ve Eleştiri - Bilim Dalı - Doktora Programı: </a:t>
            </a:r>
            <a:r>
              <a:rPr lang="tr-TR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0201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0201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70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8B4C555B-4F90-43D7-AF5F-69E80CB26A85}"/>
              </a:ext>
            </a:extLst>
          </p:cNvPr>
          <p:cNvSpPr txBox="1"/>
          <p:nvPr/>
        </p:nvSpPr>
        <p:spPr>
          <a:xfrm>
            <a:off x="1071444" y="1029979"/>
            <a:ext cx="100308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u="sng" dirty="0">
                <a:solidFill>
                  <a:srgbClr val="0C0A4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- 2023 Yılı Kayıt Yaptıran Öğrenci Sayısı-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B744F4F-7C83-4A6E-9775-EF51898B2CEA}"/>
              </a:ext>
            </a:extLst>
          </p:cNvPr>
          <p:cNvSpPr txBox="1"/>
          <p:nvPr/>
        </p:nvSpPr>
        <p:spPr>
          <a:xfrm>
            <a:off x="750302" y="1859340"/>
            <a:ext cx="11174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2014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Heykel - Sanat Dalı - Tezli Yüksek Lisans Programı: </a:t>
            </a:r>
            <a:r>
              <a:rPr lang="tr-TR" sz="2400" u="sng" dirty="0">
                <a:solidFill>
                  <a:srgbClr val="02014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tr-TR" sz="2400" u="sng" dirty="0">
                <a:solidFill>
                  <a:srgbClr val="02014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Plastik Sanatlar - Sanat Dalı - Sanatta Yeterlilik Programı (</a:t>
            </a:r>
            <a:r>
              <a:rPr lang="tr-TR" sz="2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Disiplinlerarası</a:t>
            </a: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B5BB0463-D91B-46F5-9513-8DD74F5CAE50}"/>
              </a:ext>
            </a:extLst>
          </p:cNvPr>
          <p:cNvSpPr txBox="1"/>
          <p:nvPr/>
        </p:nvSpPr>
        <p:spPr>
          <a:xfrm>
            <a:off x="732012" y="3001155"/>
            <a:ext cx="11174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C0A4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Resim - Sanat Dalı - Tezli Yüksek Lisans Programı: </a:t>
            </a:r>
            <a:r>
              <a:rPr lang="tr-TR" sz="2400" u="sng" dirty="0">
                <a:solidFill>
                  <a:srgbClr val="0C0A4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Resim - Sanat Dalı - Sanatta Yeterlilik Programı: </a:t>
            </a:r>
            <a:r>
              <a:rPr lang="tr-TR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0C0A4C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4C4C3221-7FA9-42C1-96B1-19D424114EE2}"/>
              </a:ext>
            </a:extLst>
          </p:cNvPr>
          <p:cNvSpPr txBox="1"/>
          <p:nvPr/>
        </p:nvSpPr>
        <p:spPr>
          <a:xfrm>
            <a:off x="732014" y="5068132"/>
            <a:ext cx="10875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Seramik - Bilim Dalı - Tezli Yüksek Lisans Programı:</a:t>
            </a:r>
            <a:r>
              <a:rPr lang="tr-TR" sz="24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u="sng" dirty="0">
                <a:solidFill>
                  <a:srgbClr val="02014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tr-TR" sz="2400" u="sng" dirty="0">
                <a:solidFill>
                  <a:srgbClr val="02014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EFED9370-5D50-4EA7-9D92-73FA3C2B65C0}"/>
              </a:ext>
            </a:extLst>
          </p:cNvPr>
          <p:cNvSpPr txBox="1"/>
          <p:nvPr/>
        </p:nvSpPr>
        <p:spPr>
          <a:xfrm>
            <a:off x="732013" y="4345235"/>
            <a:ext cx="100308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Müzikoloji - Sanat Dalı - Tezli Yüksek Lisans Programı: </a:t>
            </a:r>
            <a:r>
              <a:rPr lang="tr-TR" sz="2400" u="sng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Öğrenci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599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5A443DB0-5C59-426F-8875-1B5F7C8E2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342900"/>
            <a:ext cx="11640312" cy="61722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8B4C555B-4F90-43D7-AF5F-69E80CB26A85}"/>
              </a:ext>
            </a:extLst>
          </p:cNvPr>
          <p:cNvSpPr txBox="1"/>
          <p:nvPr/>
        </p:nvSpPr>
        <p:spPr>
          <a:xfrm>
            <a:off x="1071444" y="1202687"/>
            <a:ext cx="100308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u="sng" dirty="0">
                <a:solidFill>
                  <a:srgbClr val="0C0A4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- 2023 Yılı Kayıt Yaptıran Öğrenci Sayısı-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8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9BFBF9D2-19A4-43ED-9ACD-672A77308A1D}"/>
              </a:ext>
            </a:extLst>
          </p:cNvPr>
          <p:cNvSpPr txBox="1"/>
          <p:nvPr/>
        </p:nvSpPr>
        <p:spPr>
          <a:xfrm>
            <a:off x="457200" y="1864694"/>
            <a:ext cx="1144981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Sahne Sanatları - Sanat Dalı - Tezli Yüksek Lisans Programı: 13</a:t>
            </a:r>
            <a:r>
              <a:rPr lang="tr-TR" sz="2400" u="sng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Sahne Sanatları - Sanat Dalı - Doktora Programı: </a:t>
            </a:r>
            <a:r>
              <a:rPr lang="tr-TR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 Müziği Çalışmaları - Bilim Dalı - Tezli Yüksek Lisans Programı (</a:t>
            </a:r>
            <a:r>
              <a:rPr lang="tr-TR" sz="2400" dirty="0" err="1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Disiplinlerarası</a:t>
            </a:r>
            <a:r>
              <a:rPr lang="tr-TR" sz="2400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2400" u="sng" dirty="0">
                <a:solidFill>
                  <a:srgbClr val="0C0A4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 Müziği Çalışmaları - Bilim Dalı - Doktora Programı (</a:t>
            </a:r>
            <a:r>
              <a:rPr lang="tr-TR" sz="2400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Disiplinlerarası</a:t>
            </a: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tr-TR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Geleneksel Türk El Sanatları - Sanat Dalı - Tezli Yüksek Lisans Programı: </a:t>
            </a:r>
            <a:r>
              <a:rPr lang="tr-TR" sz="2400" u="sng" dirty="0">
                <a:solidFill>
                  <a:srgbClr val="111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rgbClr val="0201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Sanat Kuramı ve Eleştiri - Bilim Dalı - Tezli Yüksek Lisans Programı: </a:t>
            </a:r>
            <a:r>
              <a:rPr lang="tr-TR" sz="2400" u="sng" dirty="0">
                <a:solidFill>
                  <a:srgbClr val="02014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Sanat Kuramı ve Eleştiri - Bilim Dalı - Doktora Programı: 0</a:t>
            </a:r>
            <a:r>
              <a:rPr lang="tr-TR" sz="2400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Öğrenci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0201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02014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rgbClr val="111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996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1048</Words>
  <Application>Microsoft Office PowerPoint</Application>
  <PresentationFormat>Geniş ekran</PresentationFormat>
  <Paragraphs>124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oksuzoglufulya@gmail.com</dc:creator>
  <cp:lastModifiedBy>Serhat ERDEM</cp:lastModifiedBy>
  <cp:revision>58</cp:revision>
  <dcterms:created xsi:type="dcterms:W3CDTF">2019-06-11T11:22:55Z</dcterms:created>
  <dcterms:modified xsi:type="dcterms:W3CDTF">2024-02-14T09:40:22Z</dcterms:modified>
</cp:coreProperties>
</file>