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60" r:id="rId3"/>
    <p:sldId id="296" r:id="rId4"/>
    <p:sldId id="317" r:id="rId5"/>
    <p:sldId id="302" r:id="rId6"/>
    <p:sldId id="303" r:id="rId7"/>
    <p:sldId id="304" r:id="rId8"/>
    <p:sldId id="305" r:id="rId9"/>
    <p:sldId id="320" r:id="rId10"/>
    <p:sldId id="306" r:id="rId11"/>
    <p:sldId id="309" r:id="rId12"/>
    <p:sldId id="326" r:id="rId13"/>
    <p:sldId id="310" r:id="rId14"/>
    <p:sldId id="312" r:id="rId15"/>
    <p:sldId id="308" r:id="rId16"/>
    <p:sldId id="313" r:id="rId17"/>
    <p:sldId id="257" r:id="rId18"/>
    <p:sldId id="258" r:id="rId19"/>
    <p:sldId id="272" r:id="rId20"/>
    <p:sldId id="283" r:id="rId21"/>
    <p:sldId id="321" r:id="rId22"/>
    <p:sldId id="274" r:id="rId23"/>
    <p:sldId id="300" r:id="rId24"/>
    <p:sldId id="301" r:id="rId25"/>
    <p:sldId id="268" r:id="rId26"/>
    <p:sldId id="269" r:id="rId27"/>
    <p:sldId id="270" r:id="rId28"/>
    <p:sldId id="271" r:id="rId29"/>
    <p:sldId id="287" r:id="rId30"/>
    <p:sldId id="288" r:id="rId31"/>
    <p:sldId id="289" r:id="rId32"/>
    <p:sldId id="325" r:id="rId33"/>
    <p:sldId id="293" r:id="rId34"/>
    <p:sldId id="294" r:id="rId35"/>
    <p:sldId id="275" r:id="rId36"/>
    <p:sldId id="276" r:id="rId37"/>
    <p:sldId id="322" r:id="rId38"/>
    <p:sldId id="278"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2" autoAdjust="0"/>
    <p:restoredTop sz="94660"/>
  </p:normalViewPr>
  <p:slideViewPr>
    <p:cSldViewPr snapToGrid="0">
      <p:cViewPr varScale="1">
        <p:scale>
          <a:sx n="110" d="100"/>
          <a:sy n="110" d="100"/>
        </p:scale>
        <p:origin x="9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56A57-932A-4AC6-BCC2-233FED682048}" type="datetimeFigureOut">
              <a:rPr lang="tr-TR" smtClean="0"/>
              <a:t>27.5.2019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C01F1-5709-4BFB-A0A5-764B9F0E8D30}" type="slidenum">
              <a:rPr lang="tr-TR" smtClean="0"/>
              <a:t>‹#›</a:t>
            </a:fld>
            <a:endParaRPr lang="tr-TR"/>
          </a:p>
        </p:txBody>
      </p:sp>
    </p:spTree>
    <p:extLst>
      <p:ext uri="{BB962C8B-B14F-4D97-AF65-F5344CB8AC3E}">
        <p14:creationId xmlns:p14="http://schemas.microsoft.com/office/powerpoint/2010/main" val="235147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3C01F1-5709-4BFB-A0A5-764B9F0E8D30}" type="slidenum">
              <a:rPr lang="tr-TR" smtClean="0"/>
              <a:t>11</a:t>
            </a:fld>
            <a:endParaRPr lang="tr-TR"/>
          </a:p>
        </p:txBody>
      </p:sp>
    </p:spTree>
    <p:extLst>
      <p:ext uri="{BB962C8B-B14F-4D97-AF65-F5344CB8AC3E}">
        <p14:creationId xmlns:p14="http://schemas.microsoft.com/office/powerpoint/2010/main" val="174630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E3C01F1-5709-4BFB-A0A5-764B9F0E8D30}" type="slidenum">
              <a:rPr lang="tr-TR" smtClean="0"/>
              <a:t>12</a:t>
            </a:fld>
            <a:endParaRPr lang="tr-TR"/>
          </a:p>
        </p:txBody>
      </p:sp>
    </p:spTree>
    <p:extLst>
      <p:ext uri="{BB962C8B-B14F-4D97-AF65-F5344CB8AC3E}">
        <p14:creationId xmlns:p14="http://schemas.microsoft.com/office/powerpoint/2010/main" val="361114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752DE7B-DE69-4029-A68B-4954F8D25E32}" type="datetime1">
              <a:rPr lang="tr-TR" smtClean="0"/>
              <a:t>27.5.2019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89B0A6-EECE-445F-A692-6D889090368D}"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59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B7B20C-45D7-41EB-91E9-C77A63A2D608}" type="datetime1">
              <a:rPr lang="tr-TR" smtClean="0"/>
              <a:t>27.5.2019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399992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87C70A-0159-4B81-8D4C-D428955291B4}" type="datetime1">
              <a:rPr lang="tr-TR" smtClean="0"/>
              <a:t>27.5.2019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113881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D7ED5A1-FE7B-4D05-8258-D829332D5DCF}" type="datetime1">
              <a:rPr lang="tr-TR" smtClean="0"/>
              <a:t>27.5.2019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14844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CB1514D-E606-4F01-9243-B581A0824A76}" type="datetime1">
              <a:rPr lang="tr-TR" smtClean="0"/>
              <a:t>27.5.2019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89B0A6-EECE-445F-A692-6D889090368D}"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53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CAE746-8D7C-4924-B102-F7FA429BDF01}" type="datetime1">
              <a:rPr lang="tr-TR" smtClean="0"/>
              <a:t>27.5.2019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204405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C6565EB-B810-4E05-B081-93A2A60679EA}" type="datetime1">
              <a:rPr lang="tr-TR" smtClean="0"/>
              <a:t>27.5.2019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341927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0F2EEB0-8EC3-4BC4-8AC0-E5C3D5347D50}" type="datetime1">
              <a:rPr lang="tr-TR" smtClean="0"/>
              <a:t>27.5.2019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145216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090150-7272-4F16-B6BD-AC743687B545}" type="datetime1">
              <a:rPr lang="tr-TR" smtClean="0"/>
              <a:t>27.5.2019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40866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D03043-F6F9-41BA-9F2F-E9D773186F27}" type="datetime1">
              <a:rPr lang="tr-TR" smtClean="0"/>
              <a:t>27.5.2019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89B0A6-EECE-445F-A692-6D889090368D}" type="slidenum">
              <a:rPr lang="tr-TR" smtClean="0"/>
              <a:t>‹#›</a:t>
            </a:fld>
            <a:endParaRPr lang="tr-TR"/>
          </a:p>
        </p:txBody>
      </p:sp>
    </p:spTree>
    <p:extLst>
      <p:ext uri="{BB962C8B-B14F-4D97-AF65-F5344CB8AC3E}">
        <p14:creationId xmlns:p14="http://schemas.microsoft.com/office/powerpoint/2010/main" val="347149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EA0D821-6BEE-4EDE-922E-447A8F71FEB0}" type="datetime1">
              <a:rPr lang="tr-TR" smtClean="0"/>
              <a:t>27.5.2019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89B0A6-EECE-445F-A692-6D889090368D}" type="slidenum">
              <a:rPr lang="tr-TR" smtClean="0"/>
              <a:t>‹#›</a:t>
            </a:fld>
            <a:endParaRPr lang="tr-TR"/>
          </a:p>
        </p:txBody>
      </p:sp>
    </p:spTree>
    <p:extLst>
      <p:ext uri="{BB962C8B-B14F-4D97-AF65-F5344CB8AC3E}">
        <p14:creationId xmlns:p14="http://schemas.microsoft.com/office/powerpoint/2010/main" val="175979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CB09B3-0FB9-41B1-9E6E-B890B196E8CE}" type="datetime1">
              <a:rPr lang="tr-TR" smtClean="0"/>
              <a:t>27.5.2019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89B0A6-EECE-445F-A692-6D889090368D}"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12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ebarsiv.atauni.edu.tr/staj-uygulama-esaslar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057331" y="2785359"/>
            <a:ext cx="7406512" cy="1477328"/>
          </a:xfrm>
          <a:prstGeom prst="rect">
            <a:avLst/>
          </a:prstGeom>
          <a:noFill/>
        </p:spPr>
        <p:txBody>
          <a:bodyPr wrap="square" rtlCol="0">
            <a:spAutoFit/>
          </a:bodyPr>
          <a:lstStyle/>
          <a:p>
            <a:r>
              <a:rPr lang="tr-TR" b="1" dirty="0"/>
              <a:t>Staj Komisyonu Başkanı </a:t>
            </a:r>
            <a:r>
              <a:rPr lang="tr-TR" b="1" i="1" dirty="0">
                <a:effectLst>
                  <a:outerShdw blurRad="38100" dist="38100" dir="2700000" algn="tl">
                    <a:srgbClr val="000000">
                      <a:alpha val="43137"/>
                    </a:srgbClr>
                  </a:outerShdw>
                </a:effectLst>
              </a:rPr>
              <a:t>: </a:t>
            </a:r>
            <a:r>
              <a:rPr lang="tr-TR" b="1" i="1" dirty="0" err="1" smtClean="0">
                <a:ln w="12700">
                  <a:solidFill>
                    <a:schemeClr val="accent3">
                      <a:lumMod val="50000"/>
                    </a:schemeClr>
                  </a:solidFill>
                  <a:prstDash val="solid"/>
                </a:ln>
                <a:solidFill>
                  <a:schemeClr val="accent3">
                    <a:lumMod val="60000"/>
                    <a:lumOff val="40000"/>
                  </a:schemeClr>
                </a:solidFill>
                <a:effectLst>
                  <a:outerShdw blurRad="38100" dist="38100" dir="2700000" algn="tl">
                    <a:srgbClr val="000000">
                      <a:alpha val="43137"/>
                    </a:srgbClr>
                  </a:outerShdw>
                </a:effectLst>
              </a:rPr>
              <a:t>Doç.Dr.Beyhan</a:t>
            </a:r>
            <a:r>
              <a:rPr lang="tr-TR" b="1" i="1" dirty="0" smtClean="0">
                <a:ln w="12700">
                  <a:solidFill>
                    <a:schemeClr val="accent3">
                      <a:lumMod val="50000"/>
                    </a:schemeClr>
                  </a:solidFill>
                  <a:prstDash val="solid"/>
                </a:ln>
                <a:solidFill>
                  <a:schemeClr val="accent3">
                    <a:lumMod val="60000"/>
                    <a:lumOff val="40000"/>
                  </a:schemeClr>
                </a:solidFill>
                <a:effectLst>
                  <a:outerShdw blurRad="38100" dist="38100" dir="2700000" algn="tl">
                    <a:srgbClr val="000000">
                      <a:alpha val="43137"/>
                    </a:srgbClr>
                  </a:outerShdw>
                </a:effectLst>
              </a:rPr>
              <a:t> KOCADAĞISTAN</a:t>
            </a:r>
            <a:endParaRPr lang="tr-TR" b="1" i="1" dirty="0">
              <a:ln w="12700">
                <a:solidFill>
                  <a:schemeClr val="accent3">
                    <a:lumMod val="50000"/>
                  </a:schemeClr>
                </a:solidFill>
                <a:prstDash val="solid"/>
              </a:ln>
              <a:solidFill>
                <a:schemeClr val="accent3">
                  <a:lumMod val="60000"/>
                  <a:lumOff val="40000"/>
                </a:schemeClr>
              </a:solidFill>
              <a:effectLst>
                <a:outerShdw blurRad="38100" dist="38100" dir="2700000" algn="tl">
                  <a:srgbClr val="000000">
                    <a:alpha val="43137"/>
                  </a:srgbClr>
                </a:outerShdw>
              </a:effectLst>
            </a:endParaRPr>
          </a:p>
          <a:p>
            <a:endParaRPr lang="tr-TR" b="1" i="1" dirty="0">
              <a:ln w="12700">
                <a:solidFill>
                  <a:schemeClr val="accent3">
                    <a:lumMod val="50000"/>
                  </a:schemeClr>
                </a:solidFill>
                <a:prstDash val="solid"/>
              </a:ln>
              <a:solidFill>
                <a:schemeClr val="accent3">
                  <a:lumMod val="60000"/>
                  <a:lumOff val="40000"/>
                </a:schemeClr>
              </a:solidFill>
              <a:effectLst>
                <a:outerShdw blurRad="38100" dist="38100" dir="2700000" algn="tl">
                  <a:srgbClr val="000000">
                    <a:alpha val="43137"/>
                  </a:srgbClr>
                </a:outerShdw>
              </a:effectLst>
            </a:endParaRPr>
          </a:p>
          <a:p>
            <a:r>
              <a:rPr lang="tr-TR" b="1" dirty="0"/>
              <a:t>Staj Komisyonu Üyeleri  : </a:t>
            </a:r>
            <a:r>
              <a:rPr lang="tr-TR" b="1" dirty="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Arş. </a:t>
            </a:r>
            <a:r>
              <a:rPr lang="tr-TR" b="1" dirty="0" err="1" smtClean="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GöR.Dr</a:t>
            </a:r>
            <a:r>
              <a:rPr lang="tr-TR" b="1" dirty="0" smtClean="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 Zeynep KARCIOĞLU KARAKAŞ</a:t>
            </a:r>
            <a:endParaRPr lang="tr-TR" b="1" dirty="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endParaRPr>
          </a:p>
          <a:p>
            <a:r>
              <a:rPr lang="tr-TR" b="1" dirty="0"/>
              <a:t>                                              </a:t>
            </a:r>
            <a:r>
              <a:rPr lang="tr-TR" b="1" dirty="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Arş.Gör</a:t>
            </a:r>
            <a:r>
              <a:rPr lang="tr-TR" b="1" dirty="0" smtClean="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 Onur </a:t>
            </a:r>
            <a:r>
              <a:rPr lang="tr-TR" b="1" dirty="0">
                <a:ln w="12700">
                  <a:solidFill>
                    <a:schemeClr val="accent3">
                      <a:lumMod val="50000"/>
                    </a:schemeClr>
                  </a:solidFill>
                  <a:prstDash val="solid"/>
                </a:ln>
                <a:solidFill>
                  <a:schemeClr val="tx2">
                    <a:lumMod val="20000"/>
                    <a:lumOff val="80000"/>
                  </a:schemeClr>
                </a:solidFill>
                <a:effectLst>
                  <a:innerShdw blurRad="177800">
                    <a:schemeClr val="accent3">
                      <a:lumMod val="50000"/>
                    </a:schemeClr>
                  </a:innerShdw>
                </a:effectLst>
              </a:rPr>
              <a:t>SÖZÜDOĞRU</a:t>
            </a:r>
          </a:p>
          <a:p>
            <a:r>
              <a:rPr lang="tr-TR" b="1" dirty="0"/>
              <a:t>		</a:t>
            </a:r>
            <a:endParaRPr lang="tr-TR" dirty="0"/>
          </a:p>
        </p:txBody>
      </p:sp>
      <p:sp>
        <p:nvSpPr>
          <p:cNvPr id="5" name="Metin kutusu 4"/>
          <p:cNvSpPr txBox="1"/>
          <p:nvPr/>
        </p:nvSpPr>
        <p:spPr>
          <a:xfrm>
            <a:off x="3234753" y="1654862"/>
            <a:ext cx="5809456" cy="830997"/>
          </a:xfrm>
          <a:prstGeom prst="rect">
            <a:avLst/>
          </a:prstGeom>
          <a:noFill/>
        </p:spPr>
        <p:txBody>
          <a:bodyPr wrap="square" rtlCol="0">
            <a:spAutoFit/>
          </a:bodyPr>
          <a:lstStyle/>
          <a:p>
            <a:pPr algn="ctr"/>
            <a:r>
              <a:rPr lang="tr-TR" sz="2400" b="1" dirty="0">
                <a:ln/>
                <a:solidFill>
                  <a:srgbClr val="7030A0"/>
                </a:solidFill>
                <a:effectLst>
                  <a:outerShdw blurRad="38100" dist="19050" dir="2700000" algn="tl" rotWithShape="0">
                    <a:schemeClr val="dk1">
                      <a:lumMod val="50000"/>
                      <a:alpha val="40000"/>
                    </a:schemeClr>
                  </a:outerShdw>
                </a:effectLst>
              </a:rPr>
              <a:t>Mühendislik Fakültesi</a:t>
            </a:r>
          </a:p>
          <a:p>
            <a:pPr algn="ctr"/>
            <a:r>
              <a:rPr lang="tr-TR" sz="2400" b="1" dirty="0" smtClean="0">
                <a:ln/>
                <a:solidFill>
                  <a:srgbClr val="7030A0"/>
                </a:solidFill>
                <a:effectLst>
                  <a:outerShdw blurRad="38100" dist="19050" dir="2700000" algn="tl" rotWithShape="0">
                    <a:schemeClr val="dk1">
                      <a:lumMod val="50000"/>
                      <a:alpha val="40000"/>
                    </a:schemeClr>
                  </a:outerShdw>
                </a:effectLst>
              </a:rPr>
              <a:t>ÇEVRE </a:t>
            </a:r>
            <a:r>
              <a:rPr lang="tr-TR" sz="2400" b="1" dirty="0">
                <a:ln/>
                <a:solidFill>
                  <a:srgbClr val="7030A0"/>
                </a:solidFill>
                <a:effectLst>
                  <a:outerShdw blurRad="38100" dist="19050" dir="2700000" algn="tl" rotWithShape="0">
                    <a:schemeClr val="dk1">
                      <a:lumMod val="50000"/>
                      <a:alpha val="40000"/>
                    </a:schemeClr>
                  </a:outerShdw>
                </a:effectLst>
              </a:rPr>
              <a:t>Mühendisliği Bölümü</a:t>
            </a:r>
          </a:p>
        </p:txBody>
      </p:sp>
      <p:sp>
        <p:nvSpPr>
          <p:cNvPr id="7" name="Slayt Numarası Yer Tutucusu 6"/>
          <p:cNvSpPr>
            <a:spLocks noGrp="1"/>
          </p:cNvSpPr>
          <p:nvPr>
            <p:ph type="sldNum" sz="quarter" idx="12"/>
          </p:nvPr>
        </p:nvSpPr>
        <p:spPr/>
        <p:txBody>
          <a:bodyPr/>
          <a:lstStyle/>
          <a:p>
            <a:fld id="{4D89B0A6-EECE-445F-A692-6D889090368D}" type="slidenum">
              <a:rPr lang="tr-TR" smtClean="0"/>
              <a:t>1</a:t>
            </a:fld>
            <a:endParaRPr lang="tr-TR"/>
          </a:p>
        </p:txBody>
      </p:sp>
      <p:pic>
        <p:nvPicPr>
          <p:cNvPr id="8" name="Resim 7" descr="atatürk-üniversitesi-logo"/>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43465" y="385542"/>
            <a:ext cx="2513866" cy="2343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Resim 9" descr="Erzurum_Ataturk-Universitesi_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051" y="264982"/>
            <a:ext cx="2717800" cy="1168400"/>
          </a:xfrm>
          <a:prstGeom prst="rect">
            <a:avLst/>
          </a:prstGeom>
          <a:noFill/>
          <a:ln>
            <a:noFill/>
          </a:ln>
        </p:spPr>
      </p:pic>
      <p:pic>
        <p:nvPicPr>
          <p:cNvPr id="11" name="Resim 10"/>
          <p:cNvPicPr/>
          <p:nvPr/>
        </p:nvPicPr>
        <p:blipFill rotWithShape="1">
          <a:blip r:embed="rId5" cstate="print">
            <a:duotone>
              <a:prstClr val="black"/>
              <a:schemeClr val="accent2">
                <a:lumMod val="75000"/>
                <a:tint val="45000"/>
                <a:satMod val="400000"/>
              </a:schemeClr>
            </a:duotone>
            <a:extLst>
              <a:ext uri="{28A0092B-C50C-407E-A947-70E740481C1C}">
                <a14:useLocalDpi xmlns:a14="http://schemas.microsoft.com/office/drawing/2010/main" val="0"/>
              </a:ext>
            </a:extLst>
          </a:blip>
          <a:srcRect l="38627" t="15402" r="36930" b="17424"/>
          <a:stretch/>
        </p:blipFill>
        <p:spPr>
          <a:xfrm rot="17346957">
            <a:off x="5371945" y="4707795"/>
            <a:ext cx="1274013" cy="2007823"/>
          </a:xfrm>
          <a:prstGeom prst="rect">
            <a:avLst/>
          </a:prstGeom>
        </p:spPr>
      </p:pic>
    </p:spTree>
    <p:extLst>
      <p:ext uri="{BB962C8B-B14F-4D97-AF65-F5344CB8AC3E}">
        <p14:creationId xmlns:p14="http://schemas.microsoft.com/office/powerpoint/2010/main" val="89728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t="5482" b="5926"/>
          <a:stretch/>
        </p:blipFill>
        <p:spPr>
          <a:xfrm>
            <a:off x="1238079" y="1477320"/>
            <a:ext cx="9533300" cy="4750760"/>
          </a:xfrm>
          <a:prstGeom prst="rect">
            <a:avLst/>
          </a:prstGeom>
        </p:spPr>
      </p:pic>
      <p:sp>
        <p:nvSpPr>
          <p:cNvPr id="2" name="Unvan 1"/>
          <p:cNvSpPr>
            <a:spLocks noGrp="1"/>
          </p:cNvSpPr>
          <p:nvPr>
            <p:ph type="title"/>
          </p:nvPr>
        </p:nvSpPr>
        <p:spPr>
          <a:xfrm>
            <a:off x="1026160" y="60961"/>
            <a:ext cx="10058400" cy="1253489"/>
          </a:xfrm>
        </p:spPr>
        <p:txBody>
          <a:bodyPr>
            <a:normAutofit fontScale="90000"/>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Ön başvuru yapıldıktan sonra sağ alt köşede </a:t>
            </a:r>
            <a:r>
              <a:rPr lang="tr-TR" sz="3100" spc="0" dirty="0">
                <a:ln w="0"/>
                <a:solidFill>
                  <a:srgbClr val="00B050"/>
                </a:solidFill>
                <a:effectLst>
                  <a:outerShdw blurRad="38100" dist="19050" dir="2700000" algn="tl" rotWithShape="0">
                    <a:schemeClr val="dk1">
                      <a:alpha val="40000"/>
                    </a:schemeClr>
                  </a:outerShdw>
                </a:effectLst>
              </a:rPr>
              <a:t>yeşil renkli </a:t>
            </a:r>
            <a:r>
              <a:rPr lang="tr-TR" sz="3100" spc="0" dirty="0">
                <a:ln w="0"/>
                <a:solidFill>
                  <a:schemeClr val="tx1"/>
                </a:solidFill>
                <a:effectLst>
                  <a:outerShdw blurRad="38100" dist="19050" dir="2700000" algn="tl" rotWithShape="0">
                    <a:schemeClr val="dk1">
                      <a:alpha val="40000"/>
                    </a:schemeClr>
                  </a:outerShdw>
                </a:effectLst>
              </a:rPr>
              <a:t>seçenek ile staj formu görüntülenir.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10</a:t>
            </a:fld>
            <a:endParaRPr lang="tr-TR"/>
          </a:p>
        </p:txBody>
      </p:sp>
      <p:sp>
        <p:nvSpPr>
          <p:cNvPr id="4" name="Dikdörtgen 3"/>
          <p:cNvSpPr/>
          <p:nvPr/>
        </p:nvSpPr>
        <p:spPr>
          <a:xfrm>
            <a:off x="10240587" y="5953938"/>
            <a:ext cx="397196" cy="16287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solidFill>
                <a:srgbClr val="FF0000"/>
              </a:solidFill>
            </a:endParaRPr>
          </a:p>
        </p:txBody>
      </p:sp>
      <p:cxnSp>
        <p:nvCxnSpPr>
          <p:cNvPr id="8" name="Düz Ok Bağlayıcısı 7"/>
          <p:cNvCxnSpPr/>
          <p:nvPr/>
        </p:nvCxnSpPr>
        <p:spPr>
          <a:xfrm flipH="1" flipV="1">
            <a:off x="9953798" y="5572760"/>
            <a:ext cx="286790" cy="345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Resim 8"/>
          <p:cNvPicPr>
            <a:picLocks noChangeAspect="1"/>
          </p:cNvPicPr>
          <p:nvPr/>
        </p:nvPicPr>
        <p:blipFill rotWithShape="1">
          <a:blip r:embed="rId2"/>
          <a:srcRect l="94969" t="89504" r="1990" b="8364"/>
          <a:stretch/>
        </p:blipFill>
        <p:spPr>
          <a:xfrm>
            <a:off x="9745980" y="5091309"/>
            <a:ext cx="1060262" cy="418044"/>
          </a:xfrm>
          <a:prstGeom prst="rect">
            <a:avLst/>
          </a:prstGeom>
        </p:spPr>
      </p:pic>
      <p:sp>
        <p:nvSpPr>
          <p:cNvPr id="10" name="Çarpma 9"/>
          <p:cNvSpPr/>
          <p:nvPr/>
        </p:nvSpPr>
        <p:spPr>
          <a:xfrm>
            <a:off x="9687098" y="5225156"/>
            <a:ext cx="266700" cy="266700"/>
          </a:xfrm>
          <a:prstGeom prst="mathMultiply">
            <a:avLst>
              <a:gd name="adj1" fmla="val 109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48436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a:bodyPr>
          <a:lstStyle/>
          <a:p>
            <a:pPr algn="ctr"/>
            <a:r>
              <a:rPr lang="tr-TR" b="1" dirty="0">
                <a:solidFill>
                  <a:srgbClr val="FF0000"/>
                </a:solidFill>
              </a:rPr>
              <a:t>BAŞVURU</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
        <p:nvSpPr>
          <p:cNvPr id="5" name="Slayt Numarası Yer Tutucusu 4"/>
          <p:cNvSpPr>
            <a:spLocks noGrp="1"/>
          </p:cNvSpPr>
          <p:nvPr>
            <p:ph type="sldNum" sz="quarter" idx="12"/>
          </p:nvPr>
        </p:nvSpPr>
        <p:spPr/>
        <p:txBody>
          <a:bodyPr/>
          <a:lstStyle/>
          <a:p>
            <a:fld id="{4D89B0A6-EECE-445F-A692-6D889090368D}" type="slidenum">
              <a:rPr lang="tr-TR" smtClean="0"/>
              <a:t>11</a:t>
            </a:fld>
            <a:endParaRPr lang="tr-TR"/>
          </a:p>
        </p:txBody>
      </p:sp>
      <p:pic>
        <p:nvPicPr>
          <p:cNvPr id="3" name="Resim 2"/>
          <p:cNvPicPr>
            <a:picLocks noChangeAspect="1"/>
          </p:cNvPicPr>
          <p:nvPr/>
        </p:nvPicPr>
        <p:blipFill rotWithShape="1">
          <a:blip r:embed="rId3"/>
          <a:srcRect l="32643" t="6073" r="32592" b="2815"/>
          <a:stretch/>
        </p:blipFill>
        <p:spPr>
          <a:xfrm>
            <a:off x="9128234" y="1828800"/>
            <a:ext cx="2711670" cy="3937964"/>
          </a:xfrm>
          <a:prstGeom prst="rect">
            <a:avLst/>
          </a:prstGeom>
        </p:spPr>
      </p:pic>
      <p:sp>
        <p:nvSpPr>
          <p:cNvPr id="7" name="Dikdörtgen 6"/>
          <p:cNvSpPr/>
          <p:nvPr/>
        </p:nvSpPr>
        <p:spPr>
          <a:xfrm>
            <a:off x="99847" y="1859806"/>
            <a:ext cx="8653956" cy="3693319"/>
          </a:xfrm>
          <a:prstGeom prst="rect">
            <a:avLst/>
          </a:prstGeom>
        </p:spPr>
        <p:txBody>
          <a:bodyPr wrap="square">
            <a:spAutoFit/>
          </a:bodyPr>
          <a:lstStyle/>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Staj formunuz otomatik olarak çıkacaktır. </a:t>
            </a:r>
          </a:p>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Bu kısımda </a:t>
            </a:r>
            <a:r>
              <a:rPr lang="tr-TR" b="1" i="1" u="sng" dirty="0">
                <a:ln w="0"/>
                <a:solidFill>
                  <a:srgbClr val="FF0000"/>
                </a:solidFill>
                <a:effectLst>
                  <a:outerShdw blurRad="38100" dist="19050" dir="2700000" algn="tl" rotWithShape="0">
                    <a:schemeClr val="dk1">
                      <a:alpha val="40000"/>
                    </a:schemeClr>
                  </a:outerShdw>
                </a:effectLst>
              </a:rPr>
              <a:t>başta staj tarihleri </a:t>
            </a:r>
            <a:r>
              <a:rPr lang="tr-TR" dirty="0">
                <a:ln w="0"/>
                <a:effectLst>
                  <a:outerShdw blurRad="38100" dist="19050" dir="2700000" algn="tl" rotWithShape="0">
                    <a:schemeClr val="dk1">
                      <a:alpha val="40000"/>
                    </a:schemeClr>
                  </a:outerShdw>
                </a:effectLst>
              </a:rPr>
              <a:t>olmak üzere dolu kısımları kontrol etmeniz gerekmektedir. </a:t>
            </a:r>
            <a:r>
              <a:rPr lang="tr-TR" dirty="0">
                <a:ln w="0"/>
                <a:solidFill>
                  <a:srgbClr val="FF0000"/>
                </a:solidFill>
                <a:effectLst>
                  <a:outerShdw blurRad="38100" dist="19050" dir="2700000" algn="tl" rotWithShape="0">
                    <a:schemeClr val="dk1">
                      <a:alpha val="40000"/>
                    </a:schemeClr>
                  </a:outerShdw>
                </a:effectLst>
              </a:rPr>
              <a:t>Zira staj komisyonu sistem üzerinden başvuru formunuzu kontrol edecektir.</a:t>
            </a:r>
          </a:p>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Staj tarihleriniz ve diğer kısımları doğruladığınız zaman formu </a:t>
            </a:r>
            <a:r>
              <a:rPr lang="tr-TR" u="sng" dirty="0">
                <a:ln w="0"/>
                <a:solidFill>
                  <a:srgbClr val="FF0000"/>
                </a:solidFill>
                <a:effectLst>
                  <a:outerShdw blurRad="38100" dist="19050" dir="2700000" algn="tl" rotWithShape="0">
                    <a:schemeClr val="dk1">
                      <a:alpha val="40000"/>
                    </a:schemeClr>
                  </a:outerShdw>
                </a:effectLst>
              </a:rPr>
              <a:t>iki nüsha</a:t>
            </a:r>
            <a:r>
              <a:rPr lang="tr-TR" dirty="0">
                <a:ln w="0"/>
                <a:solidFill>
                  <a:srgbClr val="FF0000"/>
                </a:solidFill>
                <a:effectLst>
                  <a:outerShdw blurRad="38100" dist="19050" dir="2700000" algn="tl" rotWithShape="0">
                    <a:schemeClr val="dk1">
                      <a:alpha val="40000"/>
                    </a:schemeClr>
                  </a:outerShdw>
                </a:effectLst>
              </a:rPr>
              <a:t> olarak </a:t>
            </a:r>
            <a:r>
              <a:rPr lang="tr-TR" dirty="0">
                <a:ln w="0"/>
                <a:effectLst>
                  <a:outerShdw blurRad="38100" dist="19050" dir="2700000" algn="tl" rotWithShape="0">
                    <a:schemeClr val="dk1">
                      <a:alpha val="40000"/>
                    </a:schemeClr>
                  </a:outerShdw>
                </a:effectLst>
              </a:rPr>
              <a:t>çıktı alınız (Birisi sizde kalacak – diğeri firma tarafından </a:t>
            </a:r>
            <a:r>
              <a:rPr lang="tr-TR" dirty="0" smtClean="0">
                <a:ln w="0"/>
                <a:effectLst>
                  <a:outerShdw blurRad="38100" dist="19050" dir="2700000" algn="tl" rotWithShape="0">
                    <a:schemeClr val="dk1">
                      <a:alpha val="40000"/>
                    </a:schemeClr>
                  </a:outerShdw>
                </a:effectLst>
              </a:rPr>
              <a:t>imzalatıldıktan sonra </a:t>
            </a:r>
            <a:r>
              <a:rPr lang="tr-TR" dirty="0">
                <a:ln w="0"/>
                <a:effectLst>
                  <a:outerShdw blurRad="38100" dist="19050" dir="2700000" algn="tl" rotWithShape="0">
                    <a:schemeClr val="dk1">
                      <a:alpha val="40000"/>
                    </a:schemeClr>
                  </a:outerShdw>
                </a:effectLst>
              </a:rPr>
              <a:t>staj komisyonuna teslim edilecektir).</a:t>
            </a:r>
          </a:p>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Öğrenci işlerinden birim yetkilisi kısmını </a:t>
            </a:r>
            <a:r>
              <a:rPr lang="tr-TR" dirty="0" err="1">
                <a:ln w="0"/>
                <a:effectLst>
                  <a:outerShdw blurRad="38100" dist="19050" dir="2700000" algn="tl" rotWithShape="0">
                    <a:schemeClr val="dk1">
                      <a:alpha val="40000"/>
                    </a:schemeClr>
                  </a:outerShdw>
                </a:effectLst>
              </a:rPr>
              <a:t>kaşelettiriniz</a:t>
            </a:r>
            <a:r>
              <a:rPr lang="tr-TR" dirty="0">
                <a:ln w="0"/>
                <a:effectLst>
                  <a:outerShdw blurRad="38100" dist="19050" dir="2700000" algn="tl" rotWithShape="0">
                    <a:schemeClr val="dk1">
                      <a:alpha val="40000"/>
                    </a:schemeClr>
                  </a:outerShdw>
                </a:effectLst>
              </a:rPr>
              <a:t> ve firmanıza götürünüz. </a:t>
            </a:r>
            <a:r>
              <a:rPr lang="tr-TR" b="1" dirty="0">
                <a:ln w="0"/>
                <a:effectLst>
                  <a:outerShdw blurRad="38100" dist="19050" dir="2700000" algn="tl" rotWithShape="0">
                    <a:schemeClr val="dk1">
                      <a:alpha val="40000"/>
                    </a:schemeClr>
                  </a:outerShdw>
                </a:effectLst>
              </a:rPr>
              <a:t>Bu süreçte staj komisyon başkanı imza kısmını boş bırakınız.</a:t>
            </a:r>
          </a:p>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Firmanız kendisine ait kısmı doldurup imzalayacaktır. Sonrasında formları teslim alınız. </a:t>
            </a:r>
            <a:r>
              <a:rPr lang="tr-TR" dirty="0">
                <a:ln w="0"/>
                <a:solidFill>
                  <a:srgbClr val="FF0000"/>
                </a:solidFill>
                <a:effectLst>
                  <a:outerShdw blurRad="38100" dist="19050" dir="2700000" algn="tl" rotWithShape="0">
                    <a:schemeClr val="dk1">
                      <a:alpha val="40000"/>
                    </a:schemeClr>
                  </a:outerShdw>
                </a:effectLst>
              </a:rPr>
              <a:t>Firmanızın istemesi halinde sisteminizden formunuzu iki nüshadan fazla çıktı alarak firmanıza teslim edebilirsiniz.</a:t>
            </a:r>
          </a:p>
          <a:p>
            <a:pPr marL="285750" indent="-285750">
              <a:buFont typeface="Wingdings" panose="05000000000000000000" pitchFamily="2" charset="2"/>
              <a:buChar char="§"/>
            </a:pPr>
            <a:r>
              <a:rPr lang="tr-TR" dirty="0">
                <a:ln w="0"/>
                <a:solidFill>
                  <a:srgbClr val="7030A0"/>
                </a:solidFill>
                <a:effectLst>
                  <a:outerShdw blurRad="38100" dist="19050" dir="2700000" algn="tl" rotWithShape="0">
                    <a:schemeClr val="dk1">
                      <a:alpha val="40000"/>
                    </a:schemeClr>
                  </a:outerShdw>
                </a:effectLst>
              </a:rPr>
              <a:t>Staj tarihlerinizin kontrolü için devam eden sayfadaki takvimi kullanabilirsiniz.</a:t>
            </a:r>
          </a:p>
        </p:txBody>
      </p:sp>
    </p:spTree>
    <p:extLst>
      <p:ext uri="{BB962C8B-B14F-4D97-AF65-F5344CB8AC3E}">
        <p14:creationId xmlns:p14="http://schemas.microsoft.com/office/powerpoint/2010/main" val="38754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33F938DB-AC11-4EDC-AB8A-BD8B5615C8A4}"/>
              </a:ext>
            </a:extLst>
          </p:cNvPr>
          <p:cNvPicPr>
            <a:picLocks noChangeAspect="1"/>
          </p:cNvPicPr>
          <p:nvPr/>
        </p:nvPicPr>
        <p:blipFill>
          <a:blip r:embed="rId3"/>
          <a:stretch>
            <a:fillRect/>
          </a:stretch>
        </p:blipFill>
        <p:spPr>
          <a:xfrm>
            <a:off x="0" y="1783970"/>
            <a:ext cx="12192000" cy="3798941"/>
          </a:xfrm>
          <a:prstGeom prst="rect">
            <a:avLst/>
          </a:prstGeom>
        </p:spPr>
      </p:pic>
      <p:sp>
        <p:nvSpPr>
          <p:cNvPr id="2" name="Unvan 1"/>
          <p:cNvSpPr>
            <a:spLocks noGrp="1"/>
          </p:cNvSpPr>
          <p:nvPr>
            <p:ph type="title"/>
          </p:nvPr>
        </p:nvSpPr>
        <p:spPr>
          <a:xfrm>
            <a:off x="1026160" y="382137"/>
            <a:ext cx="10058400" cy="1401833"/>
          </a:xfrm>
        </p:spPr>
        <p:txBody>
          <a:bodyPr>
            <a:normAutofit/>
          </a:bodyPr>
          <a:lstStyle/>
          <a:p>
            <a:pPr algn="ctr"/>
            <a:r>
              <a:rPr lang="tr-TR" b="1" dirty="0">
                <a:solidFill>
                  <a:srgbClr val="FF0000"/>
                </a:solidFill>
              </a:rPr>
              <a:t>2019 </a:t>
            </a:r>
            <a:r>
              <a:rPr lang="tr-TR" b="1" dirty="0" smtClean="0">
                <a:solidFill>
                  <a:srgbClr val="FF0000"/>
                </a:solidFill>
              </a:rPr>
              <a:t>TAKVİM</a:t>
            </a:r>
            <a:r>
              <a:rPr lang="tr-TR" b="1" dirty="0">
                <a:solidFill>
                  <a:srgbClr val="FF0000"/>
                </a:solidFill>
              </a:rPr>
              <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
        <p:nvSpPr>
          <p:cNvPr id="5" name="Slayt Numarası Yer Tutucusu 4"/>
          <p:cNvSpPr>
            <a:spLocks noGrp="1"/>
          </p:cNvSpPr>
          <p:nvPr>
            <p:ph type="sldNum" sz="quarter" idx="12"/>
          </p:nvPr>
        </p:nvSpPr>
        <p:spPr/>
        <p:txBody>
          <a:bodyPr/>
          <a:lstStyle/>
          <a:p>
            <a:fld id="{4D89B0A6-EECE-445F-A692-6D889090368D}" type="slidenum">
              <a:rPr lang="tr-TR" smtClean="0"/>
              <a:t>12</a:t>
            </a:fld>
            <a:endParaRPr lang="tr-TR"/>
          </a:p>
        </p:txBody>
      </p:sp>
      <p:sp>
        <p:nvSpPr>
          <p:cNvPr id="3" name="Dikdörtgen 2"/>
          <p:cNvSpPr/>
          <p:nvPr/>
        </p:nvSpPr>
        <p:spPr>
          <a:xfrm>
            <a:off x="11084560" y="3322171"/>
            <a:ext cx="1073369" cy="546139"/>
          </a:xfrm>
          <a:prstGeom prst="rect">
            <a:avLst/>
          </a:prstGeom>
          <a:no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5021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t="5482" b="5926"/>
          <a:stretch/>
        </p:blipFill>
        <p:spPr>
          <a:xfrm>
            <a:off x="1238079" y="1477320"/>
            <a:ext cx="9533300" cy="4750760"/>
          </a:xfrm>
          <a:prstGeom prst="rect">
            <a:avLst/>
          </a:prstGeom>
        </p:spPr>
      </p:pic>
      <p:sp>
        <p:nvSpPr>
          <p:cNvPr id="2" name="Unvan 1"/>
          <p:cNvSpPr>
            <a:spLocks noGrp="1"/>
          </p:cNvSpPr>
          <p:nvPr>
            <p:ph type="title"/>
          </p:nvPr>
        </p:nvSpPr>
        <p:spPr>
          <a:xfrm>
            <a:off x="1026160" y="223831"/>
            <a:ext cx="10058400" cy="1253489"/>
          </a:xfrm>
        </p:spPr>
        <p:txBody>
          <a:bodyPr>
            <a:normAutofit fontScale="90000"/>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Firmanız </a:t>
            </a:r>
            <a:r>
              <a:rPr lang="tr-TR" sz="3100" spc="0">
                <a:ln w="0"/>
                <a:solidFill>
                  <a:schemeClr val="tx1"/>
                </a:solidFill>
                <a:effectLst>
                  <a:outerShdw blurRad="38100" dist="19050" dir="2700000" algn="tl" rotWithShape="0">
                    <a:schemeClr val="dk1">
                      <a:alpha val="40000"/>
                    </a:schemeClr>
                  </a:outerShdw>
                </a:effectLst>
              </a:rPr>
              <a:t>formunuzu imzaladıktan </a:t>
            </a:r>
            <a:r>
              <a:rPr lang="tr-TR" sz="3100" spc="0" dirty="0">
                <a:ln w="0"/>
                <a:solidFill>
                  <a:schemeClr val="tx1"/>
                </a:solidFill>
                <a:effectLst>
                  <a:outerShdw blurRad="38100" dist="19050" dir="2700000" algn="tl" rotWithShape="0">
                    <a:schemeClr val="dk1">
                      <a:alpha val="40000"/>
                    </a:schemeClr>
                  </a:outerShdw>
                </a:effectLst>
              </a:rPr>
              <a:t>sonra sisteminiz üzerinden turuncu renkli staj başvurusunu tamamla seçeneğini seçiniz.</a:t>
            </a:r>
          </a:p>
        </p:txBody>
      </p:sp>
      <p:sp>
        <p:nvSpPr>
          <p:cNvPr id="5" name="Slayt Numarası Yer Tutucusu 4"/>
          <p:cNvSpPr>
            <a:spLocks noGrp="1"/>
          </p:cNvSpPr>
          <p:nvPr>
            <p:ph type="sldNum" sz="quarter" idx="12"/>
          </p:nvPr>
        </p:nvSpPr>
        <p:spPr/>
        <p:txBody>
          <a:bodyPr/>
          <a:lstStyle/>
          <a:p>
            <a:fld id="{4D89B0A6-EECE-445F-A692-6D889090368D}" type="slidenum">
              <a:rPr lang="tr-TR" smtClean="0"/>
              <a:t>13</a:t>
            </a:fld>
            <a:endParaRPr lang="tr-TR"/>
          </a:p>
        </p:txBody>
      </p:sp>
      <p:sp>
        <p:nvSpPr>
          <p:cNvPr id="4" name="Dikdörtgen 3"/>
          <p:cNvSpPr/>
          <p:nvPr/>
        </p:nvSpPr>
        <p:spPr>
          <a:xfrm>
            <a:off x="10240587" y="5953938"/>
            <a:ext cx="397196" cy="16287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solidFill>
                <a:srgbClr val="FF0000"/>
              </a:solidFill>
            </a:endParaRPr>
          </a:p>
        </p:txBody>
      </p:sp>
      <p:cxnSp>
        <p:nvCxnSpPr>
          <p:cNvPr id="8" name="Düz Ok Bağlayıcısı 7"/>
          <p:cNvCxnSpPr/>
          <p:nvPr/>
        </p:nvCxnSpPr>
        <p:spPr>
          <a:xfrm flipH="1" flipV="1">
            <a:off x="9987280" y="5507568"/>
            <a:ext cx="253307" cy="435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Resim 8"/>
          <p:cNvPicPr>
            <a:picLocks noChangeAspect="1"/>
          </p:cNvPicPr>
          <p:nvPr/>
        </p:nvPicPr>
        <p:blipFill rotWithShape="1">
          <a:blip r:embed="rId2"/>
          <a:srcRect l="94969" t="89504" r="1990" b="8364"/>
          <a:stretch/>
        </p:blipFill>
        <p:spPr>
          <a:xfrm>
            <a:off x="9745980" y="5091309"/>
            <a:ext cx="1060262" cy="418044"/>
          </a:xfrm>
          <a:prstGeom prst="rect">
            <a:avLst/>
          </a:prstGeom>
        </p:spPr>
      </p:pic>
      <p:sp>
        <p:nvSpPr>
          <p:cNvPr id="10" name="Çarpma 9"/>
          <p:cNvSpPr/>
          <p:nvPr/>
        </p:nvSpPr>
        <p:spPr>
          <a:xfrm>
            <a:off x="10240587" y="5009163"/>
            <a:ext cx="266700" cy="266700"/>
          </a:xfrm>
          <a:prstGeom prst="mathMultiply">
            <a:avLst>
              <a:gd name="adj1" fmla="val 109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fontScale="90000"/>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Staj başvurusunu tamamla seçeneğini seçince sistem sizden son doldurmanız gereken kısımları isteyecektir.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14</a:t>
            </a:fld>
            <a:endParaRPr lang="tr-TR"/>
          </a:p>
        </p:txBody>
      </p:sp>
      <p:pic>
        <p:nvPicPr>
          <p:cNvPr id="3" name="Resim 2"/>
          <p:cNvPicPr>
            <a:picLocks noChangeAspect="1"/>
          </p:cNvPicPr>
          <p:nvPr/>
        </p:nvPicPr>
        <p:blipFill rotWithShape="1">
          <a:blip r:embed="rId2"/>
          <a:srcRect t="5407" b="62815"/>
          <a:stretch/>
        </p:blipFill>
        <p:spPr>
          <a:xfrm>
            <a:off x="126674" y="1705066"/>
            <a:ext cx="11857372" cy="2119504"/>
          </a:xfrm>
          <a:prstGeom prst="rect">
            <a:avLst/>
          </a:prstGeom>
        </p:spPr>
      </p:pic>
      <p:sp>
        <p:nvSpPr>
          <p:cNvPr id="11" name="Unvan 1"/>
          <p:cNvSpPr txBox="1">
            <a:spLocks/>
          </p:cNvSpPr>
          <p:nvPr/>
        </p:nvSpPr>
        <p:spPr>
          <a:xfrm>
            <a:off x="1026160" y="3850069"/>
            <a:ext cx="10058400" cy="2274833"/>
          </a:xfrm>
          <a:prstGeom prst="rect">
            <a:avLst/>
          </a:prstGeom>
        </p:spPr>
        <p:txBody>
          <a:bodyPr vert="horz" lIns="91440" tIns="45720" rIns="91440" bIns="45720" rtlCol="0" anchor="b">
            <a:normAutofit fontScale="8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3100" spc="0" dirty="0">
                <a:ln w="0"/>
                <a:solidFill>
                  <a:schemeClr val="tx1"/>
                </a:solidFill>
                <a:effectLst>
                  <a:outerShdw blurRad="38100" dist="19050" dir="2700000" algn="tl" rotWithShape="0">
                    <a:schemeClr val="dk1">
                      <a:alpha val="40000"/>
                    </a:schemeClr>
                  </a:outerShdw>
                </a:effectLst>
              </a:rPr>
              <a:t>Eğer firmanız özel bir firma ise </a:t>
            </a:r>
            <a:r>
              <a:rPr lang="tr-TR" sz="3100" spc="0" dirty="0" smtClean="0">
                <a:ln w="0"/>
                <a:solidFill>
                  <a:schemeClr val="tx1"/>
                </a:solidFill>
                <a:effectLst>
                  <a:outerShdw blurRad="38100" dist="19050" dir="2700000" algn="tl" rotWithShape="0">
                    <a:schemeClr val="dk1">
                      <a:alpha val="40000"/>
                    </a:schemeClr>
                  </a:outerShdw>
                </a:effectLst>
              </a:rPr>
              <a:t>«staj </a:t>
            </a:r>
            <a:r>
              <a:rPr lang="tr-TR" sz="3100" spc="0" dirty="0">
                <a:ln w="0"/>
                <a:solidFill>
                  <a:schemeClr val="tx1"/>
                </a:solidFill>
                <a:effectLst>
                  <a:outerShdw blurRad="38100" dist="19050" dir="2700000" algn="tl" rotWithShape="0">
                    <a:schemeClr val="dk1">
                      <a:alpha val="40000"/>
                    </a:schemeClr>
                  </a:outerShdw>
                </a:effectLst>
              </a:rPr>
              <a:t>yeri IBAN </a:t>
            </a:r>
            <a:r>
              <a:rPr lang="tr-TR" sz="3100" spc="0" dirty="0" smtClean="0">
                <a:ln w="0"/>
                <a:solidFill>
                  <a:schemeClr val="tx1"/>
                </a:solidFill>
                <a:effectLst>
                  <a:outerShdw blurRad="38100" dist="19050" dir="2700000" algn="tl" rotWithShape="0">
                    <a:schemeClr val="dk1">
                      <a:alpha val="40000"/>
                    </a:schemeClr>
                  </a:outerShdw>
                </a:effectLst>
              </a:rPr>
              <a:t>No» </a:t>
            </a:r>
            <a:r>
              <a:rPr lang="tr-TR" sz="3100" spc="0" dirty="0">
                <a:ln w="0"/>
                <a:solidFill>
                  <a:schemeClr val="tx1"/>
                </a:solidFill>
                <a:effectLst>
                  <a:outerShdw blurRad="38100" dist="19050" dir="2700000" algn="tl" rotWithShape="0">
                    <a:schemeClr val="dk1">
                      <a:alpha val="40000"/>
                    </a:schemeClr>
                  </a:outerShdw>
                </a:effectLst>
              </a:rPr>
              <a:t>istenecektir. Resmi kurumlarda ise IBAN No istenmeyecektir. Bu hususta firmanız IBAN Numarasını başvuru formuna yazacaktır. Son olarak kaydet butonuna basarak başvurunuzu tamamlayın. </a:t>
            </a:r>
          </a:p>
          <a:p>
            <a:pPr algn="ctr"/>
            <a:endParaRPr lang="tr-TR" sz="3100" spc="0" dirty="0">
              <a:ln w="0"/>
              <a:solidFill>
                <a:schemeClr val="tx1"/>
              </a:solidFill>
              <a:effectLst>
                <a:outerShdw blurRad="38100" dist="19050" dir="2700000" algn="tl" rotWithShape="0">
                  <a:schemeClr val="dk1">
                    <a:alpha val="40000"/>
                  </a:schemeClr>
                </a:outerShdw>
              </a:effectLst>
            </a:endParaRPr>
          </a:p>
          <a:p>
            <a:pPr algn="ctr"/>
            <a:r>
              <a:rPr lang="tr-TR" sz="3100" spc="0" dirty="0">
                <a:ln w="0"/>
                <a:solidFill>
                  <a:srgbClr val="FF0000"/>
                </a:solidFill>
                <a:effectLst>
                  <a:outerShdw blurRad="38100" dist="19050" dir="2700000" algn="tl" rotWithShape="0">
                    <a:schemeClr val="dk1">
                      <a:alpha val="40000"/>
                    </a:schemeClr>
                  </a:outerShdw>
                </a:effectLst>
              </a:rPr>
              <a:t>Eğer firma IBAN No vermek istemiyor ise, «Şirket IBAN No vermek</a:t>
            </a:r>
          </a:p>
          <a:p>
            <a:pPr algn="ctr"/>
            <a:r>
              <a:rPr lang="tr-TR" sz="3100" spc="0" dirty="0">
                <a:ln w="0"/>
                <a:solidFill>
                  <a:srgbClr val="FF0000"/>
                </a:solidFill>
                <a:effectLst>
                  <a:outerShdw blurRad="38100" dist="19050" dir="2700000" algn="tl" rotWithShape="0">
                    <a:schemeClr val="dk1">
                      <a:alpha val="40000"/>
                    </a:schemeClr>
                  </a:outerShdw>
                </a:effectLst>
              </a:rPr>
              <a:t> </a:t>
            </a:r>
          </a:p>
          <a:p>
            <a:pPr algn="ctr"/>
            <a:r>
              <a:rPr lang="tr-TR" sz="3100" spc="0" dirty="0">
                <a:ln w="0"/>
                <a:solidFill>
                  <a:srgbClr val="FF0000"/>
                </a:solidFill>
                <a:effectLst>
                  <a:outerShdw blurRad="38100" dist="19050" dir="2700000" algn="tl" rotWithShape="0">
                    <a:schemeClr val="dk1">
                      <a:alpha val="40000"/>
                    </a:schemeClr>
                  </a:outerShdw>
                </a:effectLst>
              </a:rPr>
              <a:t>istemiyor»  seçeneğini seçebilirsiniz.</a:t>
            </a:r>
          </a:p>
        </p:txBody>
      </p:sp>
    </p:spTree>
    <p:extLst>
      <p:ext uri="{BB962C8B-B14F-4D97-AF65-F5344CB8AC3E}">
        <p14:creationId xmlns:p14="http://schemas.microsoft.com/office/powerpoint/2010/main" val="18118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a:bodyPr>
          <a:lstStyle/>
          <a:p>
            <a:pPr algn="ctr"/>
            <a:r>
              <a:rPr lang="tr-TR" b="1" dirty="0">
                <a:solidFill>
                  <a:srgbClr val="FF0000"/>
                </a:solidFill>
              </a:rPr>
              <a:t>BAŞVURU</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
        <p:nvSpPr>
          <p:cNvPr id="5" name="Slayt Numarası Yer Tutucusu 4"/>
          <p:cNvSpPr>
            <a:spLocks noGrp="1"/>
          </p:cNvSpPr>
          <p:nvPr>
            <p:ph type="sldNum" sz="quarter" idx="12"/>
          </p:nvPr>
        </p:nvSpPr>
        <p:spPr/>
        <p:txBody>
          <a:bodyPr/>
          <a:lstStyle/>
          <a:p>
            <a:fld id="{4D89B0A6-EECE-445F-A692-6D889090368D}" type="slidenum">
              <a:rPr lang="tr-TR" smtClean="0"/>
              <a:t>15</a:t>
            </a:fld>
            <a:endParaRPr lang="tr-TR"/>
          </a:p>
        </p:txBody>
      </p:sp>
      <p:sp>
        <p:nvSpPr>
          <p:cNvPr id="4" name="Dikdörtgen 3"/>
          <p:cNvSpPr/>
          <p:nvPr/>
        </p:nvSpPr>
        <p:spPr>
          <a:xfrm>
            <a:off x="102551" y="1795248"/>
            <a:ext cx="11976930" cy="3539430"/>
          </a:xfrm>
          <a:prstGeom prst="rect">
            <a:avLst/>
          </a:prstGeom>
        </p:spPr>
        <p:txBody>
          <a:bodyPr wrap="square">
            <a:spAutoFit/>
          </a:bodyPr>
          <a:lstStyle/>
          <a:p>
            <a:pPr marL="285750" indent="-285750">
              <a:buFont typeface="Wingdings" panose="05000000000000000000" pitchFamily="2" charset="2"/>
              <a:buChar char="§"/>
            </a:pPr>
            <a:r>
              <a:rPr lang="tr-TR" sz="1400" dirty="0">
                <a:ln w="0"/>
                <a:effectLst>
                  <a:outerShdw blurRad="38100" dist="19050" dir="2700000" algn="tl" rotWithShape="0">
                    <a:schemeClr val="dk1">
                      <a:alpha val="40000"/>
                    </a:schemeClr>
                  </a:outerShdw>
                </a:effectLst>
              </a:rPr>
              <a:t>Staj </a:t>
            </a:r>
            <a:r>
              <a:rPr lang="tr-TR" sz="1400" dirty="0" smtClean="0">
                <a:ln w="0"/>
                <a:effectLst>
                  <a:outerShdw blurRad="38100" dist="19050" dir="2700000" algn="tl" rotWithShape="0">
                    <a:schemeClr val="dk1">
                      <a:alpha val="40000"/>
                    </a:schemeClr>
                  </a:outerShdw>
                </a:effectLst>
              </a:rPr>
              <a:t>başvurunuzu(ön başvuru) </a:t>
            </a:r>
            <a:r>
              <a:rPr lang="tr-TR" sz="1400" dirty="0">
                <a:ln w="0"/>
                <a:effectLst>
                  <a:outerShdw blurRad="38100" dist="19050" dir="2700000" algn="tl" rotWithShape="0">
                    <a:schemeClr val="dk1">
                      <a:alpha val="40000"/>
                    </a:schemeClr>
                  </a:outerShdw>
                </a:effectLst>
              </a:rPr>
              <a:t>tamamladıktan sonra </a:t>
            </a:r>
            <a:r>
              <a:rPr lang="tr-TR" sz="1400" dirty="0" smtClean="0">
                <a:ln w="0"/>
                <a:effectLst>
                  <a:outerShdw blurRad="38100" dist="19050" dir="2700000" algn="tl" rotWithShape="0">
                    <a:schemeClr val="dk1">
                      <a:alpha val="40000"/>
                    </a:schemeClr>
                  </a:outerShdw>
                </a:effectLst>
              </a:rPr>
              <a:t>staj </a:t>
            </a:r>
            <a:r>
              <a:rPr lang="tr-TR" sz="1400" dirty="0">
                <a:ln w="0"/>
                <a:effectLst>
                  <a:outerShdw blurRad="38100" dist="19050" dir="2700000" algn="tl" rotWithShape="0">
                    <a:schemeClr val="dk1">
                      <a:alpha val="40000"/>
                    </a:schemeClr>
                  </a:outerShdw>
                </a:effectLst>
              </a:rPr>
              <a:t>komisyonuna firmanız tarafından imzalı - mühürlü staj formlarınızdan </a:t>
            </a:r>
            <a:r>
              <a:rPr lang="tr-TR" sz="1400" dirty="0">
                <a:ln w="0"/>
                <a:solidFill>
                  <a:srgbClr val="FF0000"/>
                </a:solidFill>
                <a:effectLst>
                  <a:outerShdw blurRad="38100" dist="19050" dir="2700000" algn="tl" rotWithShape="0">
                    <a:schemeClr val="dk1">
                      <a:alpha val="40000"/>
                    </a:schemeClr>
                  </a:outerShdw>
                </a:effectLst>
              </a:rPr>
              <a:t>bir nüshasını</a:t>
            </a:r>
            <a:r>
              <a:rPr lang="tr-TR" sz="1400" dirty="0">
                <a:ln w="0"/>
                <a:effectLst>
                  <a:outerShdw blurRad="38100" dist="19050" dir="2700000" algn="tl" rotWithShape="0">
                    <a:schemeClr val="dk1">
                      <a:alpha val="40000"/>
                    </a:schemeClr>
                  </a:outerShdw>
                </a:effectLst>
              </a:rPr>
              <a:t> teslim ediniz </a:t>
            </a:r>
            <a:r>
              <a:rPr lang="tr-TR" sz="1400" dirty="0">
                <a:ln w="0"/>
                <a:solidFill>
                  <a:srgbClr val="FF0000"/>
                </a:solidFill>
                <a:effectLst>
                  <a:outerShdw blurRad="38100" dist="19050" dir="2700000" algn="tl" rotWithShape="0">
                    <a:schemeClr val="dk1">
                      <a:alpha val="40000"/>
                    </a:schemeClr>
                  </a:outerShdw>
                </a:effectLst>
              </a:rPr>
              <a:t>(*Arş. </a:t>
            </a:r>
            <a:r>
              <a:rPr lang="tr-TR" sz="1400" dirty="0" smtClean="0">
                <a:ln w="0"/>
                <a:solidFill>
                  <a:srgbClr val="FF0000"/>
                </a:solidFill>
                <a:effectLst>
                  <a:outerShdw blurRad="38100" dist="19050" dir="2700000" algn="tl" rotWithShape="0">
                    <a:schemeClr val="dk1">
                      <a:alpha val="40000"/>
                    </a:schemeClr>
                  </a:outerShdw>
                </a:effectLst>
              </a:rPr>
              <a:t>Gör. Onur SÖZÜDOĞRU)</a:t>
            </a:r>
            <a:r>
              <a:rPr lang="tr-TR" sz="1400" dirty="0" smtClean="0">
                <a:ln w="0"/>
                <a:effectLst>
                  <a:outerShdw blurRad="38100" dist="19050" dir="2700000" algn="tl" rotWithShape="0">
                    <a:schemeClr val="dk1">
                      <a:alpha val="40000"/>
                    </a:schemeClr>
                  </a:outerShdw>
                </a:effectLst>
              </a:rPr>
              <a:t>. </a:t>
            </a:r>
            <a:r>
              <a:rPr lang="tr-TR" sz="1400" dirty="0">
                <a:ln w="0"/>
                <a:solidFill>
                  <a:srgbClr val="FF0000"/>
                </a:solidFill>
                <a:effectLst>
                  <a:outerShdw blurRad="38100" dist="19050" dir="2700000" algn="tl" rotWithShape="0">
                    <a:schemeClr val="dk1">
                      <a:alpha val="40000"/>
                    </a:schemeClr>
                  </a:outerShdw>
                </a:effectLst>
              </a:rPr>
              <a:t>Diğer imzalı form ise sizde kalacaktır.</a:t>
            </a:r>
            <a:r>
              <a:rPr lang="tr-TR" sz="1400" dirty="0">
                <a:ln w="0"/>
                <a:effectLst>
                  <a:outerShdw blurRad="38100" dist="19050" dir="2700000" algn="tl" rotWithShape="0">
                    <a:schemeClr val="dk1">
                      <a:alpha val="40000"/>
                    </a:schemeClr>
                  </a:outerShdw>
                </a:effectLst>
              </a:rPr>
              <a:t> Staj komisyonu formunuzu teslim aldıktan sonra sistem üzerinden başvurunuzu kontrol edecektir.</a:t>
            </a:r>
          </a:p>
          <a:p>
            <a:endParaRPr lang="tr-TR" sz="1400" dirty="0">
              <a:ln w="0"/>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r>
              <a:rPr lang="tr-TR" sz="1400" dirty="0">
                <a:ln w="0"/>
                <a:effectLst>
                  <a:outerShdw blurRad="38100" dist="19050" dir="2700000" algn="tl" rotWithShape="0">
                    <a:schemeClr val="dk1">
                      <a:alpha val="40000"/>
                    </a:schemeClr>
                  </a:outerShdw>
                </a:effectLst>
              </a:rPr>
              <a:t>Sürekli olarak yapılan bir hata olan </a:t>
            </a:r>
            <a:r>
              <a:rPr lang="tr-TR" sz="1400" b="1" i="1" u="sng" dirty="0">
                <a:ln w="0"/>
                <a:solidFill>
                  <a:srgbClr val="FF0000"/>
                </a:solidFill>
                <a:effectLst>
                  <a:outerShdw blurRad="38100" dist="19050" dir="2700000" algn="tl" rotWithShape="0">
                    <a:schemeClr val="dk1">
                      <a:alpha val="40000"/>
                    </a:schemeClr>
                  </a:outerShdw>
                </a:effectLst>
              </a:rPr>
              <a:t>staj başlangıç-bitiş tarihleriniz eğer hatalı ise staj komisyonu başvurunuza </a:t>
            </a:r>
            <a:r>
              <a:rPr lang="tr-TR" sz="1400" b="1" i="1" u="sng" dirty="0" err="1">
                <a:ln w="0"/>
                <a:solidFill>
                  <a:srgbClr val="FF0000"/>
                </a:solidFill>
                <a:effectLst>
                  <a:outerShdw blurRad="38100" dist="19050" dir="2700000" algn="tl" rotWithShape="0">
                    <a:schemeClr val="dk1">
                      <a:alpha val="40000"/>
                    </a:schemeClr>
                  </a:outerShdw>
                </a:effectLst>
              </a:rPr>
              <a:t>red</a:t>
            </a:r>
            <a:r>
              <a:rPr lang="tr-TR" sz="1400" b="1" i="1" u="sng" dirty="0">
                <a:ln w="0"/>
                <a:solidFill>
                  <a:srgbClr val="FF0000"/>
                </a:solidFill>
                <a:effectLst>
                  <a:outerShdw blurRad="38100" dist="19050" dir="2700000" algn="tl" rotWithShape="0">
                    <a:schemeClr val="dk1">
                      <a:alpha val="40000"/>
                    </a:schemeClr>
                  </a:outerShdw>
                </a:effectLst>
              </a:rPr>
              <a:t> verecektir.</a:t>
            </a:r>
          </a:p>
          <a:p>
            <a:pPr marL="285750" indent="-285750">
              <a:buFont typeface="Wingdings" panose="05000000000000000000" pitchFamily="2" charset="2"/>
              <a:buChar char="§"/>
            </a:pPr>
            <a:endParaRPr lang="tr-TR" sz="1400" b="1" i="1" u="sng" dirty="0">
              <a:ln w="0"/>
              <a:solidFill>
                <a:srgbClr val="FF0000"/>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r>
              <a:rPr lang="tr-TR" sz="1400" dirty="0" err="1">
                <a:ln w="0"/>
                <a:effectLst>
                  <a:outerShdw blurRad="38100" dist="19050" dir="2700000" algn="tl" rotWithShape="0">
                    <a:schemeClr val="dk1">
                      <a:alpha val="40000"/>
                    </a:schemeClr>
                  </a:outerShdw>
                </a:effectLst>
              </a:rPr>
              <a:t>Red</a:t>
            </a:r>
            <a:r>
              <a:rPr lang="tr-TR" sz="1400" dirty="0">
                <a:ln w="0"/>
                <a:effectLst>
                  <a:outerShdw blurRad="38100" dist="19050" dir="2700000" algn="tl" rotWithShape="0">
                    <a:schemeClr val="dk1">
                      <a:alpha val="40000"/>
                    </a:schemeClr>
                  </a:outerShdw>
                </a:effectLst>
              </a:rPr>
              <a:t> durumunda sistem üzerinden staj komisyonu tarafından yazılan ve </a:t>
            </a:r>
            <a:r>
              <a:rPr lang="tr-TR" sz="1400" dirty="0" err="1">
                <a:ln w="0"/>
                <a:effectLst>
                  <a:outerShdw blurRad="38100" dist="19050" dir="2700000" algn="tl" rotWithShape="0">
                    <a:schemeClr val="dk1">
                      <a:alpha val="40000"/>
                    </a:schemeClr>
                  </a:outerShdw>
                </a:effectLst>
              </a:rPr>
              <a:t>red</a:t>
            </a:r>
            <a:r>
              <a:rPr lang="tr-TR" sz="1400" dirty="0">
                <a:ln w="0"/>
                <a:effectLst>
                  <a:outerShdw blurRad="38100" dist="19050" dir="2700000" algn="tl" rotWithShape="0">
                    <a:schemeClr val="dk1">
                      <a:alpha val="40000"/>
                    </a:schemeClr>
                  </a:outerShdw>
                </a:effectLst>
              </a:rPr>
              <a:t> sebebini içeren mesajı okuyabileceksiniz. Eğer tarihleriniz hatalı olduğu için </a:t>
            </a:r>
            <a:r>
              <a:rPr lang="tr-TR" sz="1400" dirty="0" err="1">
                <a:ln w="0"/>
                <a:effectLst>
                  <a:outerShdw blurRad="38100" dist="19050" dir="2700000" algn="tl" rotWithShape="0">
                    <a:schemeClr val="dk1">
                      <a:alpha val="40000"/>
                    </a:schemeClr>
                  </a:outerShdw>
                </a:effectLst>
              </a:rPr>
              <a:t>red</a:t>
            </a:r>
            <a:r>
              <a:rPr lang="tr-TR" sz="1400" dirty="0">
                <a:ln w="0"/>
                <a:effectLst>
                  <a:outerShdw blurRad="38100" dist="19050" dir="2700000" algn="tl" rotWithShape="0">
                    <a:schemeClr val="dk1">
                      <a:alpha val="40000"/>
                    </a:schemeClr>
                  </a:outerShdw>
                </a:effectLst>
              </a:rPr>
              <a:t> aldıysanız sistem üzerinden tekrar doğru tarihler ile ön başvuru yapıp başvuruyu tamamla işlemini gerçekleştirmeniz gerecektir. </a:t>
            </a:r>
            <a:r>
              <a:rPr lang="tr-TR" sz="1400" dirty="0">
                <a:ln w="0"/>
                <a:solidFill>
                  <a:srgbClr val="FF0000"/>
                </a:solidFill>
                <a:effectLst>
                  <a:outerShdw blurRad="38100" dist="19050" dir="2700000" algn="tl" rotWithShape="0">
                    <a:schemeClr val="dk1">
                      <a:alpha val="40000"/>
                    </a:schemeClr>
                  </a:outerShdw>
                </a:effectLst>
              </a:rPr>
              <a:t>Bu süreçte belgenizi tekrar çıktı alıp firmanıza imzalatmanıza gerek yoktur (</a:t>
            </a:r>
            <a:r>
              <a:rPr lang="tr-TR" sz="1400" dirty="0" err="1">
                <a:ln w="0"/>
                <a:solidFill>
                  <a:srgbClr val="FF0000"/>
                </a:solidFill>
                <a:effectLst>
                  <a:outerShdw blurRad="38100" dist="19050" dir="2700000" algn="tl" rotWithShape="0">
                    <a:schemeClr val="dk1">
                      <a:alpha val="40000"/>
                    </a:schemeClr>
                  </a:outerShdw>
                </a:effectLst>
              </a:rPr>
              <a:t>red</a:t>
            </a:r>
            <a:r>
              <a:rPr lang="tr-TR" sz="1400" dirty="0">
                <a:ln w="0"/>
                <a:solidFill>
                  <a:srgbClr val="FF0000"/>
                </a:solidFill>
                <a:effectLst>
                  <a:outerShdw blurRad="38100" dist="19050" dir="2700000" algn="tl" rotWithShape="0">
                    <a:schemeClr val="dk1">
                      <a:alpha val="40000"/>
                    </a:schemeClr>
                  </a:outerShdw>
                </a:effectLst>
              </a:rPr>
              <a:t> sebebiniz staj tarihleri ise) </a:t>
            </a:r>
            <a:r>
              <a:rPr lang="tr-TR" sz="1400" dirty="0">
                <a:ln w="0"/>
                <a:effectLst>
                  <a:outerShdw blurRad="38100" dist="19050" dir="2700000" algn="tl" rotWithShape="0">
                    <a:schemeClr val="dk1">
                      <a:alpha val="40000"/>
                    </a:schemeClr>
                  </a:outerShdw>
                </a:effectLst>
              </a:rPr>
              <a:t>zira staj komisyonu evrakınızda gerekli düzeltmeyi yapacaktır. </a:t>
            </a:r>
            <a:r>
              <a:rPr lang="tr-TR" sz="1400" dirty="0">
                <a:ln w="0"/>
                <a:solidFill>
                  <a:srgbClr val="FF0000"/>
                </a:solidFill>
                <a:effectLst>
                  <a:outerShdw blurRad="38100" dist="19050" dir="2700000" algn="tl" rotWithShape="0">
                    <a:schemeClr val="dk1">
                      <a:alpha val="40000"/>
                    </a:schemeClr>
                  </a:outerShdw>
                </a:effectLst>
              </a:rPr>
              <a:t>Fakat sizden yeni tarihleri içeren taahhütnameyi (ilerleyen sayfalarda hakkında bilgi mevcuttur) bilgisayar çıktısı olarak tekrar isteyecektir.</a:t>
            </a:r>
            <a:r>
              <a:rPr lang="tr-TR" sz="1400" dirty="0">
                <a:ln w="0"/>
                <a:effectLst>
                  <a:outerShdw blurRad="38100" dist="19050" dir="2700000" algn="tl" rotWithShape="0">
                    <a:schemeClr val="dk1">
                      <a:alpha val="40000"/>
                    </a:schemeClr>
                  </a:outerShdw>
                </a:effectLst>
              </a:rPr>
              <a:t> Çıktı aldığınız iki nüshadan birisinin sizde kalmasının sebebi; tekrar sistem üzerinden başvuruyu tamamlarken istenilen IBAN No ve yetkili imza tarihi gibi kısımları elinizde ki nüshadan tekrar sisteme girebilmeniz içindir. </a:t>
            </a:r>
          </a:p>
          <a:p>
            <a:pPr marL="285750" indent="-285750">
              <a:buFont typeface="Wingdings" panose="05000000000000000000" pitchFamily="2" charset="2"/>
              <a:buChar char="§"/>
            </a:pPr>
            <a:endParaRPr lang="tr-TR" sz="1400" dirty="0">
              <a:ln w="0"/>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r>
              <a:rPr lang="tr-TR" sz="1400" dirty="0">
                <a:ln w="0"/>
                <a:solidFill>
                  <a:srgbClr val="7030A0"/>
                </a:solidFill>
                <a:effectLst>
                  <a:outerShdw blurRad="38100" dist="19050" dir="2700000" algn="tl" rotWithShape="0">
                    <a:schemeClr val="dk1">
                      <a:alpha val="40000"/>
                    </a:schemeClr>
                  </a:outerShdw>
                </a:effectLst>
              </a:rPr>
              <a:t>Birden fazla iş yapılmaması adına staj belgenizin doğruluğundan emin olunuz. Hatalı durumlarda komisyon cep telefonunuza ve sisteminize mesaj atacaktır.</a:t>
            </a:r>
          </a:p>
          <a:p>
            <a:pPr marL="285750" indent="-285750">
              <a:buFont typeface="Wingdings" panose="05000000000000000000" pitchFamily="2" charset="2"/>
              <a:buChar char="§"/>
            </a:pPr>
            <a:endParaRPr lang="tr-TR" sz="1400" dirty="0">
              <a:ln w="0"/>
              <a:solidFill>
                <a:srgbClr val="7030A0"/>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r>
              <a:rPr lang="tr-TR" sz="1400" dirty="0">
                <a:ln w="0"/>
                <a:solidFill>
                  <a:srgbClr val="7030A0"/>
                </a:solidFill>
                <a:effectLst>
                  <a:outerShdw blurRad="38100" dist="19050" dir="2700000" algn="tl" rotWithShape="0">
                    <a:schemeClr val="dk1">
                      <a:alpha val="40000"/>
                    </a:schemeClr>
                  </a:outerShdw>
                </a:effectLst>
              </a:rPr>
              <a:t>Söz konusu eksikliğin olduğu bu süreçte staj komisyonu üyelerinden herhangi birisi ile </a:t>
            </a:r>
            <a:r>
              <a:rPr lang="tr-TR" sz="1400" b="1" i="1" u="sng" dirty="0">
                <a:ln w="0"/>
                <a:solidFill>
                  <a:srgbClr val="7030A0"/>
                </a:solidFill>
                <a:effectLst>
                  <a:outerShdw blurRad="38100" dist="19050" dir="2700000" algn="tl" rotWithShape="0">
                    <a:schemeClr val="dk1">
                      <a:alpha val="40000"/>
                    </a:schemeClr>
                  </a:outerShdw>
                </a:effectLst>
              </a:rPr>
              <a:t>mail yoluyla </a:t>
            </a:r>
            <a:r>
              <a:rPr lang="tr-TR" sz="1400" dirty="0" smtClean="0">
                <a:ln w="0"/>
                <a:solidFill>
                  <a:srgbClr val="7030A0"/>
                </a:solidFill>
                <a:effectLst>
                  <a:outerShdw blurRad="38100" dist="19050" dir="2700000" algn="tl" rotWithShape="0">
                    <a:schemeClr val="dk1">
                      <a:alpha val="40000"/>
                    </a:schemeClr>
                  </a:outerShdw>
                </a:effectLst>
              </a:rPr>
              <a:t>iletişime </a:t>
            </a:r>
            <a:r>
              <a:rPr lang="tr-TR" sz="1400" dirty="0">
                <a:ln w="0"/>
                <a:solidFill>
                  <a:srgbClr val="7030A0"/>
                </a:solidFill>
                <a:effectLst>
                  <a:outerShdw blurRad="38100" dist="19050" dir="2700000" algn="tl" rotWithShape="0">
                    <a:schemeClr val="dk1">
                      <a:alpha val="40000"/>
                    </a:schemeClr>
                  </a:outerShdw>
                </a:effectLst>
              </a:rPr>
              <a:t>geçebilirsiniz. </a:t>
            </a:r>
          </a:p>
          <a:p>
            <a:endParaRPr lang="tr-TR" sz="1400"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6061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0"/>
            <a:ext cx="10058400" cy="1253489"/>
          </a:xfrm>
        </p:spPr>
        <p:txBody>
          <a:bodyPr>
            <a:normAutofit/>
          </a:bodyPr>
          <a:lstStyle/>
          <a:p>
            <a:pPr algn="ctr"/>
            <a:r>
              <a:rPr lang="tr-TR" b="1" dirty="0">
                <a:solidFill>
                  <a:srgbClr val="FF0000"/>
                </a:solidFill>
              </a:rPr>
              <a:t>BAŞVURU</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
        <p:nvSpPr>
          <p:cNvPr id="5" name="Slayt Numarası Yer Tutucusu 4"/>
          <p:cNvSpPr>
            <a:spLocks noGrp="1"/>
          </p:cNvSpPr>
          <p:nvPr>
            <p:ph type="sldNum" sz="quarter" idx="12"/>
          </p:nvPr>
        </p:nvSpPr>
        <p:spPr/>
        <p:txBody>
          <a:bodyPr/>
          <a:lstStyle/>
          <a:p>
            <a:fld id="{4D89B0A6-EECE-445F-A692-6D889090368D}" type="slidenum">
              <a:rPr lang="tr-TR" smtClean="0"/>
              <a:t>16</a:t>
            </a:fld>
            <a:endParaRPr lang="tr-TR"/>
          </a:p>
        </p:txBody>
      </p:sp>
      <p:sp>
        <p:nvSpPr>
          <p:cNvPr id="8" name="Dikdörtgen 7"/>
          <p:cNvSpPr/>
          <p:nvPr/>
        </p:nvSpPr>
        <p:spPr>
          <a:xfrm>
            <a:off x="225970" y="875993"/>
            <a:ext cx="11889829" cy="5355312"/>
          </a:xfrm>
          <a:prstGeom prst="rect">
            <a:avLst/>
          </a:prstGeom>
        </p:spPr>
        <p:txBody>
          <a:bodyPr wrap="square">
            <a:spAutoFit/>
          </a:bodyPr>
          <a:lstStyle/>
          <a:p>
            <a:pPr marL="285750" indent="-285750" algn="just">
              <a:buFont typeface="Arial" panose="020B0604020202020204" pitchFamily="34" charset="0"/>
              <a:buChar char="•"/>
            </a:pPr>
            <a:r>
              <a:rPr lang="tr-TR" dirty="0">
                <a:ln w="0"/>
                <a:effectLst>
                  <a:outerShdw blurRad="38100" dist="19050" dir="2700000" algn="tl" rotWithShape="0">
                    <a:schemeClr val="dk1">
                      <a:alpha val="40000"/>
                    </a:schemeClr>
                  </a:outerShdw>
                </a:effectLst>
              </a:rPr>
              <a:t>Hatasız olan staj formunuzu </a:t>
            </a:r>
            <a:r>
              <a:rPr lang="tr-TR" dirty="0" smtClean="0">
                <a:ln w="0"/>
                <a:effectLst>
                  <a:outerShdw blurRad="38100" dist="19050" dir="2700000" algn="tl" rotWithShape="0">
                    <a:schemeClr val="dk1">
                      <a:alpha val="40000"/>
                    </a:schemeClr>
                  </a:outerShdw>
                </a:effectLst>
              </a:rPr>
              <a:t>staj </a:t>
            </a:r>
            <a:r>
              <a:rPr lang="tr-TR" dirty="0">
                <a:ln w="0"/>
                <a:effectLst>
                  <a:outerShdw blurRad="38100" dist="19050" dir="2700000" algn="tl" rotWithShape="0">
                    <a:schemeClr val="dk1">
                      <a:alpha val="40000"/>
                    </a:schemeClr>
                  </a:outerShdw>
                </a:effectLst>
              </a:rPr>
              <a:t>komisyonuna teslim ediniz. Staj komisyonu inceleme yaptıktan sonra eğer hata yok ise sistem üzerinden uygun tarihte stajınıza onay verecektir. Daha sonra staj komisyon başkanı imza kısmını ilgili öğretim üyesine imzalatacaktır. </a:t>
            </a:r>
            <a:r>
              <a:rPr lang="tr-TR" b="1" dirty="0">
                <a:ln w="0"/>
                <a:effectLst>
                  <a:outerShdw blurRad="38100" dist="19050" dir="2700000" algn="tl" rotWithShape="0">
                    <a:schemeClr val="dk1">
                      <a:alpha val="40000"/>
                    </a:schemeClr>
                  </a:outerShdw>
                </a:effectLst>
              </a:rPr>
              <a:t>Dolayısıyla o kısmı boş bırakınız.</a:t>
            </a:r>
          </a:p>
          <a:p>
            <a:endParaRPr lang="tr-TR"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dirty="0">
                <a:ln w="0"/>
                <a:effectLst>
                  <a:outerShdw blurRad="38100" dist="19050" dir="2700000" algn="tl" rotWithShape="0">
                    <a:schemeClr val="dk1">
                      <a:alpha val="40000"/>
                    </a:schemeClr>
                  </a:outerShdw>
                </a:effectLst>
              </a:rPr>
              <a:t>Staj başvurunuz OBS üzerinden komisyon tarafından onaylandıktan sonra onaylanması gerekli diğer komisyonlar sırası ile;</a:t>
            </a:r>
          </a:p>
          <a:p>
            <a:pPr marL="285750" indent="-285750">
              <a:buFont typeface="Arial" panose="020B0604020202020204" pitchFamily="34" charset="0"/>
              <a:buChar char="•"/>
            </a:pPr>
            <a:endParaRPr lang="tr-TR" dirty="0">
              <a:ln w="0"/>
              <a:solidFill>
                <a:srgbClr val="FF0000"/>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Ø"/>
            </a:pPr>
            <a:r>
              <a:rPr lang="tr-TR" dirty="0">
                <a:ln w="0"/>
                <a:solidFill>
                  <a:srgbClr val="FF0000"/>
                </a:solidFill>
                <a:effectLst>
                  <a:outerShdw blurRad="38100" dist="19050" dir="2700000" algn="tl" rotWithShape="0">
                    <a:schemeClr val="dk1">
                      <a:alpha val="40000"/>
                    </a:schemeClr>
                  </a:outerShdw>
                </a:effectLst>
              </a:rPr>
              <a:t>Staj komisyon onayı</a:t>
            </a:r>
          </a:p>
          <a:p>
            <a:pPr marL="285750" indent="-285750">
              <a:buFont typeface="Wingdings" panose="05000000000000000000" pitchFamily="2" charset="2"/>
              <a:buChar char="Ø"/>
            </a:pPr>
            <a:r>
              <a:rPr lang="tr-TR" dirty="0">
                <a:ln w="0"/>
                <a:effectLst>
                  <a:outerShdw blurRad="38100" dist="19050" dir="2700000" algn="tl" rotWithShape="0">
                    <a:schemeClr val="dk1">
                      <a:alpha val="40000"/>
                    </a:schemeClr>
                  </a:outerShdw>
                </a:effectLst>
              </a:rPr>
              <a:t>Fakülte komisyon onayı</a:t>
            </a:r>
          </a:p>
          <a:p>
            <a:pPr marL="285750" indent="-285750">
              <a:buFont typeface="Wingdings" panose="05000000000000000000" pitchFamily="2" charset="2"/>
              <a:buChar char="Ø"/>
            </a:pPr>
            <a:r>
              <a:rPr lang="tr-TR" dirty="0">
                <a:ln w="0"/>
                <a:effectLst>
                  <a:outerShdw blurRad="38100" dist="19050" dir="2700000" algn="tl" rotWithShape="0">
                    <a:schemeClr val="dk1">
                      <a:alpha val="40000"/>
                    </a:schemeClr>
                  </a:outerShdw>
                </a:effectLst>
              </a:rPr>
              <a:t>SKS komisyon onayı</a:t>
            </a:r>
          </a:p>
          <a:p>
            <a:pPr marL="285750" indent="-285750">
              <a:buFont typeface="Arial" panose="020B0604020202020204" pitchFamily="34" charset="0"/>
              <a:buChar char="•"/>
            </a:pPr>
            <a:endParaRPr lang="tr-TR"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dirty="0">
                <a:ln w="0"/>
                <a:effectLst>
                  <a:outerShdw blurRad="38100" dist="19050" dir="2700000" algn="tl" rotWithShape="0">
                    <a:schemeClr val="dk1">
                      <a:alpha val="40000"/>
                    </a:schemeClr>
                  </a:outerShdw>
                </a:effectLst>
              </a:rPr>
              <a:t>Nihai olarak SKS stajınıza onay verdiği zaman sigorta belgeniz sisteminize eklenecektir. Belgenizi sistem üzerinden çıktı alarak firmanıza teslim ediniz.</a:t>
            </a:r>
          </a:p>
          <a:p>
            <a:endParaRPr lang="tr-TR"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dirty="0">
                <a:ln w="0"/>
                <a:effectLst>
                  <a:outerShdw blurRad="38100" dist="19050" dir="2700000" algn="tl" rotWithShape="0">
                    <a:schemeClr val="dk1">
                      <a:alpha val="40000"/>
                    </a:schemeClr>
                  </a:outerShdw>
                </a:effectLst>
              </a:rPr>
              <a:t>Belgeyi staj başlangıç günü firmanıza teslim edebilirsiniz ama bu durum firmanızın isteğine göre değişebilir.</a:t>
            </a:r>
          </a:p>
          <a:p>
            <a:endParaRPr lang="tr-TR"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tr-TR" b="1" u="sng" dirty="0">
                <a:ln w="0"/>
                <a:solidFill>
                  <a:srgbClr val="FF0000"/>
                </a:solidFill>
                <a:effectLst>
                  <a:outerShdw blurRad="38100" dist="19050" dir="2700000" algn="tl" rotWithShape="0">
                    <a:schemeClr val="dk1">
                      <a:alpha val="40000"/>
                    </a:schemeClr>
                  </a:outerShdw>
                </a:effectLst>
              </a:rPr>
              <a:t>Staj I ve Staj </a:t>
            </a:r>
            <a:r>
              <a:rPr lang="tr-TR" b="1" u="sng" dirty="0" err="1">
                <a:ln w="0"/>
                <a:solidFill>
                  <a:srgbClr val="FF0000"/>
                </a:solidFill>
                <a:effectLst>
                  <a:outerShdw blurRad="38100" dist="19050" dir="2700000" algn="tl" rotWithShape="0">
                    <a:schemeClr val="dk1">
                      <a:alpha val="40000"/>
                    </a:schemeClr>
                  </a:outerShdw>
                </a:effectLst>
              </a:rPr>
              <a:t>II’ye</a:t>
            </a:r>
            <a:r>
              <a:rPr lang="tr-TR" b="1" u="sng" dirty="0">
                <a:ln w="0"/>
                <a:solidFill>
                  <a:srgbClr val="FF0000"/>
                </a:solidFill>
                <a:effectLst>
                  <a:outerShdw blurRad="38100" dist="19050" dir="2700000" algn="tl" rotWithShape="0">
                    <a:schemeClr val="dk1">
                      <a:alpha val="40000"/>
                    </a:schemeClr>
                  </a:outerShdw>
                </a:effectLst>
              </a:rPr>
              <a:t> peş peşe başvuru yapabilirsiniz. Firmanız staj yapma açısında uygun ise aynı firma içerisinde iki stajı yapabilirsiniz. İki staj türüne (Staj-I ve Staj-II) ait başlangıç tarihleri için; bir stajın bitim tarihinden bir sonraki gün diğer staj türüne başlanılabilir. Örnek olarak; </a:t>
            </a:r>
            <a:r>
              <a:rPr lang="tr-TR" b="1" u="sng" dirty="0" smtClean="0">
                <a:ln w="0"/>
                <a:solidFill>
                  <a:srgbClr val="FF0000"/>
                </a:solidFill>
                <a:effectLst>
                  <a:outerShdw blurRad="38100" dist="19050" dir="2700000" algn="tl" rotWithShape="0">
                    <a:schemeClr val="dk1">
                      <a:alpha val="40000"/>
                    </a:schemeClr>
                  </a:outerShdw>
                </a:effectLst>
              </a:rPr>
              <a:t>27.07.2019 </a:t>
            </a:r>
            <a:r>
              <a:rPr lang="tr-TR" b="1" u="sng" dirty="0">
                <a:ln w="0"/>
                <a:solidFill>
                  <a:srgbClr val="FF0000"/>
                </a:solidFill>
                <a:effectLst>
                  <a:outerShdw blurRad="38100" dist="19050" dir="2700000" algn="tl" rotWithShape="0">
                    <a:schemeClr val="dk1">
                      <a:alpha val="40000"/>
                    </a:schemeClr>
                  </a:outerShdw>
                </a:effectLst>
              </a:rPr>
              <a:t>tarihinde biten stajınızdan sonra diğer stajınızı </a:t>
            </a:r>
            <a:r>
              <a:rPr lang="tr-TR" b="1" u="sng" dirty="0" smtClean="0">
                <a:ln w="0"/>
                <a:solidFill>
                  <a:srgbClr val="FF0000"/>
                </a:solidFill>
                <a:effectLst>
                  <a:outerShdw blurRad="38100" dist="19050" dir="2700000" algn="tl" rotWithShape="0">
                    <a:schemeClr val="dk1">
                      <a:alpha val="40000"/>
                    </a:schemeClr>
                  </a:outerShdw>
                </a:effectLst>
              </a:rPr>
              <a:t>28.07.2019 </a:t>
            </a:r>
            <a:r>
              <a:rPr lang="tr-TR" b="1" u="sng" dirty="0">
                <a:ln w="0"/>
                <a:solidFill>
                  <a:srgbClr val="FF0000"/>
                </a:solidFill>
                <a:effectLst>
                  <a:outerShdw blurRad="38100" dist="19050" dir="2700000" algn="tl" rotWithShape="0">
                    <a:schemeClr val="dk1">
                      <a:alpha val="40000"/>
                    </a:schemeClr>
                  </a:outerShdw>
                </a:effectLst>
              </a:rPr>
              <a:t>tarihinde başlatabilirsiniz. Önce Staj II sonra Staj I yapabilirsiniz öncelik şartı yoktur.</a:t>
            </a:r>
            <a:endParaRPr lang="tr-TR"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3406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Önemli Bilgiler</a:t>
            </a:r>
          </a:p>
        </p:txBody>
      </p:sp>
      <p:sp>
        <p:nvSpPr>
          <p:cNvPr id="3" name="İçerik Yer Tutucusu 2"/>
          <p:cNvSpPr>
            <a:spLocks noGrp="1"/>
          </p:cNvSpPr>
          <p:nvPr>
            <p:ph idx="1"/>
          </p:nvPr>
        </p:nvSpPr>
        <p:spPr>
          <a:xfrm>
            <a:off x="1097279" y="1845734"/>
            <a:ext cx="10830863" cy="4023360"/>
          </a:xfrm>
        </p:spPr>
        <p:txBody>
          <a:bodyPr>
            <a:normAutofit/>
          </a:bodyPr>
          <a:lstStyle/>
          <a:p>
            <a:pPr marL="457200" indent="-457200" algn="just">
              <a:buFont typeface="+mj-lt"/>
              <a:buAutoNum type="arabicPeriod"/>
            </a:pPr>
            <a:endParaRPr lang="tr-TR" dirty="0"/>
          </a:p>
          <a:p>
            <a:pPr marL="457200" indent="-457200" algn="just">
              <a:buFont typeface="+mj-lt"/>
              <a:buAutoNum type="arabicPeriod"/>
            </a:pPr>
            <a:r>
              <a:rPr lang="tr-TR" dirty="0"/>
              <a:t>Staj I </a:t>
            </a:r>
            <a:r>
              <a:rPr lang="tr-TR" dirty="0" smtClean="0"/>
              <a:t>(LABORATUVAR) </a:t>
            </a:r>
            <a:r>
              <a:rPr lang="tr-TR" dirty="0"/>
              <a:t>ve Staj II </a:t>
            </a:r>
            <a:r>
              <a:rPr lang="tr-TR" dirty="0" smtClean="0"/>
              <a:t>(İŞLETME-BÜRO) </a:t>
            </a:r>
            <a:r>
              <a:rPr lang="tr-TR" dirty="0"/>
              <a:t>olmak üzere iki adet zorunlu staj bulunmaktadır. </a:t>
            </a:r>
          </a:p>
          <a:p>
            <a:pPr marL="457200" indent="-457200" algn="just">
              <a:buFont typeface="+mj-lt"/>
              <a:buAutoNum type="arabicPeriod"/>
            </a:pPr>
            <a:r>
              <a:rPr lang="tr-TR" dirty="0"/>
              <a:t>Staj I ve Staj II; 30’ar </a:t>
            </a:r>
            <a:r>
              <a:rPr lang="tr-TR" dirty="0" smtClean="0"/>
              <a:t>iş günü </a:t>
            </a:r>
            <a:r>
              <a:rPr lang="tr-TR" dirty="0"/>
              <a:t>olmak üzere, toplam 60 </a:t>
            </a:r>
            <a:r>
              <a:rPr lang="tr-TR" dirty="0" smtClean="0"/>
              <a:t>iş günüdür</a:t>
            </a:r>
            <a:r>
              <a:rPr lang="tr-TR" dirty="0"/>
              <a:t>.</a:t>
            </a:r>
          </a:p>
          <a:p>
            <a:pPr marL="457200" indent="-457200" algn="just">
              <a:buFont typeface="+mj-lt"/>
              <a:buAutoNum type="arabicPeriod"/>
            </a:pPr>
            <a:r>
              <a:rPr lang="tr-TR" dirty="0"/>
              <a:t>Staj I; 4. yarıyıldan ve Staj II ise 6. yarıyıldan sonra yapılabilir.</a:t>
            </a:r>
          </a:p>
          <a:p>
            <a:pPr marL="457200" indent="-457200" algn="just">
              <a:buFont typeface="+mj-lt"/>
              <a:buAutoNum type="arabicPeriod"/>
            </a:pPr>
            <a:r>
              <a:rPr lang="tr-TR" dirty="0">
                <a:solidFill>
                  <a:schemeClr val="tx1"/>
                </a:solidFill>
              </a:rPr>
              <a:t>Staj I ve Staj II </a:t>
            </a:r>
            <a:r>
              <a:rPr lang="tr-TR" dirty="0" smtClean="0">
                <a:solidFill>
                  <a:schemeClr val="tx1"/>
                </a:solidFill>
              </a:rPr>
              <a:t>art arda yapılabilir</a:t>
            </a:r>
            <a:r>
              <a:rPr lang="tr-TR" dirty="0">
                <a:solidFill>
                  <a:schemeClr val="tx1"/>
                </a:solidFill>
              </a:rPr>
              <a:t>. </a:t>
            </a:r>
          </a:p>
          <a:p>
            <a:pPr marL="457200" indent="-457200" algn="just">
              <a:buFont typeface="+mj-lt"/>
              <a:buAutoNum type="arabicPeriod"/>
            </a:pPr>
            <a:r>
              <a:rPr lang="tr-TR" dirty="0"/>
              <a:t>Eğitim-öğretim dönemleri içerisinde öğrenci ders almıyor ise staj yapabilir. </a:t>
            </a:r>
          </a:p>
          <a:p>
            <a:pPr marL="457200" indent="-457200" algn="just">
              <a:buFont typeface="+mj-lt"/>
              <a:buAutoNum type="arabicPeriod"/>
            </a:pPr>
            <a:r>
              <a:rPr lang="tr-TR" dirty="0"/>
              <a:t>Eğer öğrenci eğitim-öğretim dönemleri içerisinde veya yaz okulu içerisinde ders alıyor ise; haftalık ders yükü süresi </a:t>
            </a:r>
            <a:r>
              <a:rPr lang="tr-TR" b="1" i="1" u="sng" dirty="0">
                <a:solidFill>
                  <a:srgbClr val="FF0000"/>
                </a:solidFill>
              </a:rPr>
              <a:t>8</a:t>
            </a:r>
            <a:r>
              <a:rPr lang="tr-TR" b="1" i="1" u="sng" dirty="0" smtClean="0">
                <a:solidFill>
                  <a:srgbClr val="FF0000"/>
                </a:solidFill>
              </a:rPr>
              <a:t> </a:t>
            </a:r>
            <a:r>
              <a:rPr lang="tr-TR" b="1" i="1" u="sng" dirty="0">
                <a:solidFill>
                  <a:srgbClr val="FF0000"/>
                </a:solidFill>
              </a:rPr>
              <a:t>SAATİ (kredi değil saat)</a:t>
            </a:r>
            <a:r>
              <a:rPr lang="tr-TR" dirty="0"/>
              <a:t> aşmamalı ve staj yeri Erzurum il sınırları içerisinde </a:t>
            </a:r>
            <a:r>
              <a:rPr lang="tr-TR" dirty="0" smtClean="0"/>
              <a:t>olmalıdır. Öğrencinin </a:t>
            </a:r>
            <a:r>
              <a:rPr lang="tr-TR" dirty="0"/>
              <a:t>tek bir saat bile devam zorunluluğu var ise Erzurum dışında staj yapamaz.</a:t>
            </a:r>
            <a:endParaRPr lang="tr-TR" b="1" dirty="0"/>
          </a:p>
          <a:p>
            <a:pPr marL="457200" indent="-457200" algn="just">
              <a:buFont typeface="+mj-lt"/>
              <a:buAutoNum type="arabicPeriod"/>
            </a:pPr>
            <a:endParaRPr lang="tr-TR" dirty="0"/>
          </a:p>
        </p:txBody>
      </p:sp>
      <p:sp>
        <p:nvSpPr>
          <p:cNvPr id="5" name="Slayt Numarası Yer Tutucusu 4"/>
          <p:cNvSpPr>
            <a:spLocks noGrp="1"/>
          </p:cNvSpPr>
          <p:nvPr>
            <p:ph type="sldNum" sz="quarter" idx="12"/>
          </p:nvPr>
        </p:nvSpPr>
        <p:spPr/>
        <p:txBody>
          <a:bodyPr/>
          <a:lstStyle/>
          <a:p>
            <a:fld id="{4D89B0A6-EECE-445F-A692-6D889090368D}" type="slidenum">
              <a:rPr lang="tr-TR" smtClean="0"/>
              <a:t>17</a:t>
            </a:fld>
            <a:endParaRPr lang="tr-TR"/>
          </a:p>
        </p:txBody>
      </p:sp>
    </p:spTree>
    <p:extLst>
      <p:ext uri="{BB962C8B-B14F-4D97-AF65-F5344CB8AC3E}">
        <p14:creationId xmlns:p14="http://schemas.microsoft.com/office/powerpoint/2010/main" val="157049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Önemli Bilgiler</a:t>
            </a:r>
          </a:p>
        </p:txBody>
      </p:sp>
      <p:sp>
        <p:nvSpPr>
          <p:cNvPr id="3" name="İçerik Yer Tutucusu 2"/>
          <p:cNvSpPr>
            <a:spLocks noGrp="1"/>
          </p:cNvSpPr>
          <p:nvPr>
            <p:ph idx="1"/>
          </p:nvPr>
        </p:nvSpPr>
        <p:spPr/>
        <p:txBody>
          <a:bodyPr>
            <a:normAutofit/>
          </a:bodyPr>
          <a:lstStyle/>
          <a:p>
            <a:pPr marL="457200" indent="-457200" algn="just">
              <a:buFont typeface="+mj-lt"/>
              <a:buAutoNum type="arabicPeriod" startAt="8"/>
            </a:pPr>
            <a:r>
              <a:rPr lang="tr-TR" dirty="0">
                <a:solidFill>
                  <a:schemeClr val="tx1"/>
                </a:solidFill>
              </a:rPr>
              <a:t>Staj I ve Staj II için ayrı staj defterleri doldurulur.</a:t>
            </a:r>
          </a:p>
          <a:p>
            <a:pPr marL="457200" indent="-457200" algn="just">
              <a:buFont typeface="+mj-lt"/>
              <a:buAutoNum type="arabicPeriod" startAt="8"/>
            </a:pPr>
            <a:r>
              <a:rPr lang="tr-TR" dirty="0"/>
              <a:t>Staj yapılacak gün sayısı hesaplanırken; devlet kurum/kuruluşlarında haftalık maksimum 5 </a:t>
            </a:r>
            <a:r>
              <a:rPr lang="tr-TR" dirty="0" smtClean="0"/>
              <a:t>iş günü</a:t>
            </a:r>
            <a:r>
              <a:rPr lang="tr-TR" dirty="0"/>
              <a:t>, özel kurum/kuruluşlarda ise (eğer kuruluş cumartesi günlerinde çalışıyor ise) maksimum 6 </a:t>
            </a:r>
            <a:r>
              <a:rPr lang="tr-TR" dirty="0" smtClean="0"/>
              <a:t>iş günü </a:t>
            </a:r>
            <a:r>
              <a:rPr lang="tr-TR" dirty="0"/>
              <a:t>esas alınır. </a:t>
            </a:r>
          </a:p>
          <a:p>
            <a:pPr marL="457200" indent="-457200" algn="just">
              <a:buFont typeface="+mj-lt"/>
              <a:buAutoNum type="arabicPeriod" startAt="8"/>
            </a:pPr>
            <a:r>
              <a:rPr lang="tr-TR" dirty="0"/>
              <a:t>Staj </a:t>
            </a:r>
            <a:r>
              <a:rPr lang="tr-TR" dirty="0" smtClean="0"/>
              <a:t>iş günü </a:t>
            </a:r>
            <a:r>
              <a:rPr lang="tr-TR" dirty="0"/>
              <a:t>hesaplanırken; staj yapılacak işyerinin devlet veya özel kuruluş olmasına bakılmaksızın resmi tatiller </a:t>
            </a:r>
            <a:r>
              <a:rPr lang="tr-TR" dirty="0" smtClean="0"/>
              <a:t>iş günü </a:t>
            </a:r>
            <a:r>
              <a:rPr lang="tr-TR" dirty="0"/>
              <a:t>sayısından çıkarılır.</a:t>
            </a:r>
          </a:p>
          <a:p>
            <a:pPr marL="457200" indent="-457200" algn="just">
              <a:buFont typeface="+mj-lt"/>
              <a:buAutoNum type="arabicPeriod" startAt="8"/>
            </a:pPr>
            <a:r>
              <a:rPr lang="tr-TR" dirty="0"/>
              <a:t>Öğrenci, Staj I ve Staj </a:t>
            </a:r>
            <a:r>
              <a:rPr lang="tr-TR" dirty="0" err="1"/>
              <a:t>II’de</a:t>
            </a:r>
            <a:r>
              <a:rPr lang="tr-TR" dirty="0"/>
              <a:t> eksik kalan veya kabul edilmeyen gün sayısı kadar staj yapmak zorundadır.</a:t>
            </a:r>
          </a:p>
          <a:p>
            <a:pPr marL="457200" indent="-457200" algn="just">
              <a:buFont typeface="+mj-lt"/>
              <a:buAutoNum type="arabicPeriod" startAt="8"/>
            </a:pPr>
            <a:r>
              <a:rPr lang="tr-TR" dirty="0"/>
              <a:t>Öğrenci, zorunlu staj formu SGK tarafından onaylandıktan sonra kendi isteği ile staj yapmaktan vazgeçer ise bu durumu; SGK onayından sonra 5 iş günü içinde staj komisyonuna başvurarak Bölüm Başkanlığına bildirmek zorundadır. </a:t>
            </a:r>
          </a:p>
        </p:txBody>
      </p:sp>
      <p:sp>
        <p:nvSpPr>
          <p:cNvPr id="5" name="Slayt Numarası Yer Tutucusu 4"/>
          <p:cNvSpPr>
            <a:spLocks noGrp="1"/>
          </p:cNvSpPr>
          <p:nvPr>
            <p:ph type="sldNum" sz="quarter" idx="12"/>
          </p:nvPr>
        </p:nvSpPr>
        <p:spPr/>
        <p:txBody>
          <a:bodyPr/>
          <a:lstStyle/>
          <a:p>
            <a:fld id="{4D89B0A6-EECE-445F-A692-6D889090368D}" type="slidenum">
              <a:rPr lang="tr-TR" smtClean="0"/>
              <a:t>18</a:t>
            </a:fld>
            <a:endParaRPr lang="tr-TR"/>
          </a:p>
        </p:txBody>
      </p:sp>
    </p:spTree>
    <p:extLst>
      <p:ext uri="{BB962C8B-B14F-4D97-AF65-F5344CB8AC3E}">
        <p14:creationId xmlns:p14="http://schemas.microsoft.com/office/powerpoint/2010/main" val="532425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560" y="1845734"/>
            <a:ext cx="11719560" cy="4023360"/>
          </a:xfrm>
        </p:spPr>
        <p:txBody>
          <a:bodyPr>
            <a:normAutofit/>
          </a:bodyPr>
          <a:lstStyle/>
          <a:p>
            <a:pPr marL="0" indent="0">
              <a:buNone/>
            </a:pPr>
            <a:endParaRPr lang="tr-TR" dirty="0"/>
          </a:p>
          <a:p>
            <a:pPr marL="0" indent="0" algn="just">
              <a:buNone/>
            </a:pPr>
            <a:endParaRPr lang="tr-TR" dirty="0" smtClean="0"/>
          </a:p>
          <a:p>
            <a:pPr marL="0" indent="0" algn="just">
              <a:buNone/>
            </a:pPr>
            <a:r>
              <a:rPr lang="tr-TR" dirty="0" smtClean="0"/>
              <a:t>Staj </a:t>
            </a:r>
            <a:r>
              <a:rPr lang="tr-TR" dirty="0"/>
              <a:t>defterinin ilk sayfası da dikkatli bir şekilde doldurulmalı ve işyeri yöneticisi tarafından kontrol edilerek imzalanıp mühürlenmelidir. </a:t>
            </a:r>
            <a:r>
              <a:rPr lang="tr-TR" dirty="0" smtClean="0"/>
              <a:t>Her sayfada staj sorumlusunun imza ya da parafı olmalıdır. İş </a:t>
            </a:r>
            <a:r>
              <a:rPr lang="tr-TR" dirty="0"/>
              <a:t>yerince onaylanmamış veya eksik doldurulmuş defterler </a:t>
            </a:r>
            <a:r>
              <a:rPr lang="tr-TR" dirty="0" smtClean="0"/>
              <a:t>kabul edilmeyecektir.</a:t>
            </a:r>
            <a:endParaRPr lang="tr-TR" dirty="0"/>
          </a:p>
          <a:p>
            <a:pPr marL="0" indent="0">
              <a:buNone/>
            </a:pP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2700" dirty="0">
                <a:solidFill>
                  <a:srgbClr val="FF0000"/>
                </a:solidFill>
              </a:rPr>
              <a:t>Staj Defterleri ve Staj Evraklarının Alınması, Doldurulması  ve Staj Süreci</a:t>
            </a:r>
          </a:p>
        </p:txBody>
      </p:sp>
      <p:sp>
        <p:nvSpPr>
          <p:cNvPr id="4" name="Slayt Numarası Yer Tutucusu 3"/>
          <p:cNvSpPr>
            <a:spLocks noGrp="1"/>
          </p:cNvSpPr>
          <p:nvPr>
            <p:ph type="sldNum" sz="quarter" idx="12"/>
          </p:nvPr>
        </p:nvSpPr>
        <p:spPr/>
        <p:txBody>
          <a:bodyPr/>
          <a:lstStyle/>
          <a:p>
            <a:fld id="{4D89B0A6-EECE-445F-A692-6D889090368D}" type="slidenum">
              <a:rPr lang="tr-TR" smtClean="0"/>
              <a:t>19</a:t>
            </a:fld>
            <a:endParaRPr lang="tr-TR"/>
          </a:p>
        </p:txBody>
      </p:sp>
    </p:spTree>
    <p:extLst>
      <p:ext uri="{BB962C8B-B14F-4D97-AF65-F5344CB8AC3E}">
        <p14:creationId xmlns:p14="http://schemas.microsoft.com/office/powerpoint/2010/main" val="207960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Bu dokuman, Atatürk Üniversitesi «Staj Uygulama Esasları» ve </a:t>
            </a:r>
            <a:r>
              <a:rPr lang="tr-TR" dirty="0" smtClean="0"/>
              <a:t>ÇEVRE </a:t>
            </a:r>
            <a:r>
              <a:rPr lang="tr-TR" dirty="0"/>
              <a:t>Mühendisliği Bölümü «Staj Kılavuzunda» yer alan bilgiler esas alınarak hazırlanmıştır. </a:t>
            </a:r>
          </a:p>
          <a:p>
            <a:endParaRPr lang="tr-TR" dirty="0"/>
          </a:p>
          <a:p>
            <a:pPr>
              <a:buFont typeface="Wingdings" panose="05000000000000000000" pitchFamily="2" charset="2"/>
              <a:buChar char="v"/>
            </a:pPr>
            <a:r>
              <a:rPr lang="tr-TR" dirty="0"/>
              <a:t>Atatürk Üniversitesi «Staj Uygulama Esasları»</a:t>
            </a:r>
          </a:p>
          <a:p>
            <a:pPr>
              <a:buFont typeface="Wingdings" panose="05000000000000000000" pitchFamily="2" charset="2"/>
              <a:buChar char="v"/>
            </a:pPr>
            <a:r>
              <a:rPr lang="tr-TR" dirty="0" smtClean="0"/>
              <a:t>Çevre </a:t>
            </a:r>
            <a:r>
              <a:rPr lang="tr-TR" dirty="0"/>
              <a:t>Mühendisliği «Staj Kılavuzu»</a:t>
            </a:r>
          </a:p>
          <a:p>
            <a:pPr>
              <a:buFont typeface="Wingdings" panose="05000000000000000000" pitchFamily="2" charset="2"/>
              <a:buChar char="v"/>
            </a:pPr>
            <a:endParaRPr lang="tr-TR" dirty="0"/>
          </a:p>
          <a:p>
            <a:endParaRPr lang="tr-TR" dirty="0"/>
          </a:p>
        </p:txBody>
      </p:sp>
      <p:sp>
        <p:nvSpPr>
          <p:cNvPr id="4" name="Slayt Numarası Yer Tutucusu 3"/>
          <p:cNvSpPr>
            <a:spLocks noGrp="1"/>
          </p:cNvSpPr>
          <p:nvPr>
            <p:ph type="sldNum" sz="quarter" idx="12"/>
          </p:nvPr>
        </p:nvSpPr>
        <p:spPr/>
        <p:txBody>
          <a:bodyPr/>
          <a:lstStyle/>
          <a:p>
            <a:fld id="{4D89B0A6-EECE-445F-A692-6D889090368D}" type="slidenum">
              <a:rPr lang="tr-TR" smtClean="0"/>
              <a:t>2</a:t>
            </a:fld>
            <a:endParaRPr lang="tr-TR"/>
          </a:p>
        </p:txBody>
      </p:sp>
      <p:sp>
        <p:nvSpPr>
          <p:cNvPr id="5" name="Unvan 1"/>
          <p:cNvSpPr>
            <a:spLocks noGrp="1"/>
          </p:cNvSpPr>
          <p:nvPr>
            <p:ph type="title"/>
          </p:nvPr>
        </p:nvSpPr>
        <p:spPr>
          <a:xfrm>
            <a:off x="1026160" y="60961"/>
            <a:ext cx="10058400" cy="1676400"/>
          </a:xfrm>
        </p:spPr>
        <p:txBody>
          <a:bodyPr>
            <a:normAutofit/>
          </a:bodyPr>
          <a:lstStyle/>
          <a:p>
            <a:pPr algn="ctr"/>
            <a:r>
              <a:rPr lang="tr-TR" b="1" dirty="0">
                <a:solidFill>
                  <a:srgbClr val="FF0000"/>
                </a:solidFill>
              </a:rPr>
              <a:t>STAJ YÖNERGESİ</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0827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79" y="1737361"/>
            <a:ext cx="10312249" cy="4514396"/>
          </a:xfrm>
        </p:spPr>
        <p:txBody>
          <a:bodyPr>
            <a:normAutofit/>
          </a:bodyPr>
          <a:lstStyle/>
          <a:p>
            <a:pPr algn="just">
              <a:buFont typeface="Wingdings" panose="05000000000000000000" pitchFamily="2" charset="2"/>
              <a:buChar char="q"/>
            </a:pPr>
            <a:r>
              <a:rPr lang="tr-TR" b="1" i="1" u="sng" dirty="0">
                <a:solidFill>
                  <a:schemeClr val="tx1"/>
                </a:solidFill>
              </a:rPr>
              <a:t>Staj defterlerini öğrenci işlerinden para karşılığı almanız gerekmektedir. </a:t>
            </a:r>
          </a:p>
          <a:p>
            <a:pPr algn="just">
              <a:buFont typeface="Wingdings" panose="05000000000000000000" pitchFamily="2" charset="2"/>
              <a:buChar char="q"/>
            </a:pPr>
            <a:endParaRPr lang="tr-TR" dirty="0">
              <a:solidFill>
                <a:schemeClr val="tx1"/>
              </a:solidFill>
            </a:endParaRPr>
          </a:p>
          <a:p>
            <a:pPr algn="just">
              <a:buFont typeface="Wingdings" panose="05000000000000000000" pitchFamily="2" charset="2"/>
              <a:buChar char="q"/>
            </a:pPr>
            <a:r>
              <a:rPr lang="tr-TR" i="1" dirty="0" smtClean="0">
                <a:solidFill>
                  <a:schemeClr val="tx1"/>
                </a:solidFill>
              </a:rPr>
              <a:t>Stajınızın </a:t>
            </a:r>
            <a:r>
              <a:rPr lang="tr-TR" i="1" dirty="0">
                <a:solidFill>
                  <a:schemeClr val="tx1"/>
                </a:solidFill>
              </a:rPr>
              <a:t>sonunda defterinizi staj komisyonuna hem çıktı alınmış - imzalar atılmış hem de elektronik ortamda teslim etmeniz gerekecektir. Defterleriniz </a:t>
            </a:r>
            <a:r>
              <a:rPr lang="tr-TR" i="1" dirty="0" err="1">
                <a:solidFill>
                  <a:schemeClr val="tx1"/>
                </a:solidFill>
              </a:rPr>
              <a:t>Turnitin</a:t>
            </a:r>
            <a:r>
              <a:rPr lang="tr-TR" i="1" dirty="0">
                <a:solidFill>
                  <a:schemeClr val="tx1"/>
                </a:solidFill>
              </a:rPr>
              <a:t> ortamında benzerlik testlerine tabi tutulacaktır. Aynı bilgileri içeren defterler tespit edilip stajlar iptal edilecektir. </a:t>
            </a:r>
            <a:r>
              <a:rPr lang="tr-TR" i="1" dirty="0">
                <a:solidFill>
                  <a:srgbClr val="FF0000"/>
                </a:solidFill>
              </a:rPr>
              <a:t>Henüz bu sistem uygulanmaya alınmamıştır.</a:t>
            </a:r>
          </a:p>
        </p:txBody>
      </p:sp>
      <p:sp>
        <p:nvSpPr>
          <p:cNvPr id="4" name="Unvan 1"/>
          <p:cNvSpPr>
            <a:spLocks noGrp="1"/>
          </p:cNvSpPr>
          <p:nvPr>
            <p:ph type="title"/>
          </p:nvPr>
        </p:nvSpPr>
        <p:spPr>
          <a:xfrm>
            <a:off x="1097280" y="286603"/>
            <a:ext cx="10058400" cy="1450757"/>
          </a:xfrm>
        </p:spPr>
        <p:txBody>
          <a:bodyPr>
            <a:normAutofit/>
          </a:bodyPr>
          <a:lstStyle/>
          <a:p>
            <a:pPr algn="ctr"/>
            <a:r>
              <a:rPr lang="tr-TR" b="1" dirty="0">
                <a:solidFill>
                  <a:srgbClr val="FF0000"/>
                </a:solidFill>
              </a:rPr>
              <a:t>Defterlerinizi doldururken;</a:t>
            </a:r>
          </a:p>
        </p:txBody>
      </p:sp>
      <p:sp>
        <p:nvSpPr>
          <p:cNvPr id="5" name="Slayt Numarası Yer Tutucusu 4"/>
          <p:cNvSpPr>
            <a:spLocks noGrp="1"/>
          </p:cNvSpPr>
          <p:nvPr>
            <p:ph type="sldNum" sz="quarter" idx="12"/>
          </p:nvPr>
        </p:nvSpPr>
        <p:spPr/>
        <p:txBody>
          <a:bodyPr/>
          <a:lstStyle/>
          <a:p>
            <a:fld id="{4D89B0A6-EECE-445F-A692-6D889090368D}" type="slidenum">
              <a:rPr lang="tr-TR" smtClean="0"/>
              <a:t>20</a:t>
            </a:fld>
            <a:endParaRPr lang="tr-TR"/>
          </a:p>
        </p:txBody>
      </p:sp>
    </p:spTree>
    <p:extLst>
      <p:ext uri="{BB962C8B-B14F-4D97-AF65-F5344CB8AC3E}">
        <p14:creationId xmlns:p14="http://schemas.microsoft.com/office/powerpoint/2010/main" val="389831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79" y="1737361"/>
            <a:ext cx="10721681" cy="4514396"/>
          </a:xfrm>
        </p:spPr>
        <p:txBody>
          <a:bodyPr>
            <a:normAutofit fontScale="92500"/>
          </a:bodyPr>
          <a:lstStyle/>
          <a:p>
            <a:pPr algn="just">
              <a:buFont typeface="Courier New" panose="02070309020205020404" pitchFamily="49" charset="0"/>
              <a:buChar char="o"/>
            </a:pPr>
            <a:r>
              <a:rPr lang="tr-TR" dirty="0">
                <a:solidFill>
                  <a:srgbClr val="FF0000"/>
                </a:solidFill>
              </a:rPr>
              <a:t>Kurşun kalem kullanmayınız </a:t>
            </a:r>
            <a:r>
              <a:rPr lang="tr-TR" dirty="0" smtClean="0">
                <a:solidFill>
                  <a:srgbClr val="FF0000"/>
                </a:solidFill>
              </a:rPr>
              <a:t>ve tükenmez mavi kalem ile </a:t>
            </a:r>
            <a:r>
              <a:rPr lang="tr-TR" dirty="0">
                <a:solidFill>
                  <a:srgbClr val="FF0000"/>
                </a:solidFill>
              </a:rPr>
              <a:t>yazılarınız okunaklı </a:t>
            </a:r>
            <a:r>
              <a:rPr lang="tr-TR" dirty="0" smtClean="0">
                <a:solidFill>
                  <a:srgbClr val="FF0000"/>
                </a:solidFill>
              </a:rPr>
              <a:t>olmalıdır. </a:t>
            </a:r>
            <a:r>
              <a:rPr lang="tr-TR" dirty="0">
                <a:solidFill>
                  <a:srgbClr val="FF0000"/>
                </a:solidFill>
              </a:rPr>
              <a:t>Bilgisayarda yazıp çıktı alıp yapıştırabilirsiniz ama aynı çıktı alınan defterler geçersiz sayılacaktır. (Bu </a:t>
            </a:r>
            <a:r>
              <a:rPr lang="tr-TR" dirty="0" smtClean="0">
                <a:solidFill>
                  <a:srgbClr val="FF0000"/>
                </a:solidFill>
              </a:rPr>
              <a:t>konu da </a:t>
            </a:r>
            <a:r>
              <a:rPr lang="tr-TR" dirty="0">
                <a:solidFill>
                  <a:srgbClr val="FF0000"/>
                </a:solidFill>
              </a:rPr>
              <a:t>ciddi bir inceleme yapılacaktır.)</a:t>
            </a:r>
          </a:p>
          <a:p>
            <a:pPr algn="just">
              <a:buFont typeface="Courier New" panose="02070309020205020404" pitchFamily="49" charset="0"/>
              <a:buChar char="o"/>
            </a:pPr>
            <a:r>
              <a:rPr lang="tr-TR" dirty="0"/>
              <a:t>Serbest elle (kurşun kalem olabilir, defter üzerine yada ek bir kağıda çizilebilir) yada bilgisayar destekli çizim programlarından birinde çizdiğiniz teknik resimler defterlerinizde ekli olmalı. Çiziminizin hangi işleme ait olduğu belirtilmelidir.</a:t>
            </a:r>
          </a:p>
          <a:p>
            <a:pPr algn="just">
              <a:buFont typeface="Courier New" panose="02070309020205020404" pitchFamily="49" charset="0"/>
              <a:buChar char="o"/>
            </a:pPr>
            <a:r>
              <a:rPr lang="tr-TR" dirty="0"/>
              <a:t>Yaptığınız işlemleri oldukça resimleyip deftere ekleyiniz.</a:t>
            </a:r>
          </a:p>
          <a:p>
            <a:pPr algn="just">
              <a:buFont typeface="Courier New" panose="02070309020205020404" pitchFamily="49" charset="0"/>
              <a:buChar char="o"/>
            </a:pPr>
            <a:r>
              <a:rPr lang="tr-TR" dirty="0"/>
              <a:t>EN ÖNEMLİSİ ; Gerekli </a:t>
            </a:r>
            <a:r>
              <a:rPr lang="tr-TR" dirty="0" smtClean="0"/>
              <a:t>analiz </a:t>
            </a:r>
            <a:r>
              <a:rPr lang="tr-TR" dirty="0"/>
              <a:t>yada işler hakkında bilgi vermenin yanı sıra o işin nasıl yapıldığını iyi bir şekilde </a:t>
            </a:r>
            <a:r>
              <a:rPr lang="tr-TR" dirty="0" smtClean="0"/>
              <a:t>izlemeli, öğrenmeli</a:t>
            </a:r>
            <a:r>
              <a:rPr lang="tr-TR" dirty="0"/>
              <a:t>, </a:t>
            </a:r>
            <a:r>
              <a:rPr lang="tr-TR" dirty="0" smtClean="0"/>
              <a:t>yöntemi </a:t>
            </a:r>
            <a:r>
              <a:rPr lang="tr-TR" dirty="0"/>
              <a:t>adımları ile </a:t>
            </a:r>
            <a:r>
              <a:rPr lang="tr-TR" dirty="0" smtClean="0"/>
              <a:t>anlatmalı ve </a:t>
            </a:r>
            <a:r>
              <a:rPr lang="tr-TR" dirty="0"/>
              <a:t>gerekli görselleri eklemelisiniz. </a:t>
            </a:r>
            <a:r>
              <a:rPr lang="tr-TR" dirty="0">
                <a:solidFill>
                  <a:srgbClr val="FF0000"/>
                </a:solidFill>
              </a:rPr>
              <a:t>Size bir </a:t>
            </a:r>
            <a:r>
              <a:rPr lang="tr-TR" dirty="0" smtClean="0">
                <a:solidFill>
                  <a:srgbClr val="FF0000"/>
                </a:solidFill>
              </a:rPr>
              <a:t>analiz hakkında soru </a:t>
            </a:r>
            <a:r>
              <a:rPr lang="tr-TR" dirty="0">
                <a:solidFill>
                  <a:srgbClr val="FF0000"/>
                </a:solidFill>
              </a:rPr>
              <a:t>sorulduğunda </a:t>
            </a:r>
            <a:r>
              <a:rPr lang="tr-TR" dirty="0" smtClean="0">
                <a:solidFill>
                  <a:srgbClr val="FF0000"/>
                </a:solidFill>
              </a:rPr>
              <a:t>nasıl (</a:t>
            </a:r>
            <a:r>
              <a:rPr lang="tr-TR" dirty="0" err="1" smtClean="0">
                <a:solidFill>
                  <a:srgbClr val="FF0000"/>
                </a:solidFill>
              </a:rPr>
              <a:t>gravimetrik</a:t>
            </a:r>
            <a:r>
              <a:rPr lang="tr-TR" dirty="0" smtClean="0">
                <a:solidFill>
                  <a:srgbClr val="FF0000"/>
                </a:solidFill>
              </a:rPr>
              <a:t>, </a:t>
            </a:r>
            <a:r>
              <a:rPr lang="tr-TR" dirty="0" err="1" smtClean="0">
                <a:solidFill>
                  <a:srgbClr val="FF0000"/>
                </a:solidFill>
              </a:rPr>
              <a:t>titrimetrik</a:t>
            </a:r>
            <a:r>
              <a:rPr lang="tr-TR" dirty="0" smtClean="0">
                <a:solidFill>
                  <a:srgbClr val="FF0000"/>
                </a:solidFill>
              </a:rPr>
              <a:t> veya </a:t>
            </a:r>
            <a:r>
              <a:rPr lang="tr-TR" dirty="0" err="1" smtClean="0">
                <a:solidFill>
                  <a:srgbClr val="FF0000"/>
                </a:solidFill>
              </a:rPr>
              <a:t>kolorimetrik</a:t>
            </a:r>
            <a:r>
              <a:rPr lang="tr-TR" dirty="0" smtClean="0">
                <a:solidFill>
                  <a:srgbClr val="FF0000"/>
                </a:solidFill>
              </a:rPr>
              <a:t>) yapıldığını anlatabilmelisiniz.</a:t>
            </a:r>
            <a:endParaRPr lang="tr-TR" dirty="0">
              <a:solidFill>
                <a:srgbClr val="FF0000"/>
              </a:solidFill>
            </a:endParaRPr>
          </a:p>
          <a:p>
            <a:pPr algn="just">
              <a:buFont typeface="Courier New" panose="02070309020205020404" pitchFamily="49" charset="0"/>
              <a:buChar char="o"/>
            </a:pPr>
            <a:r>
              <a:rPr lang="tr-TR" dirty="0" smtClean="0"/>
              <a:t>Bazı tesisler analiz sonuçları konusunda </a:t>
            </a:r>
            <a:r>
              <a:rPr lang="tr-TR" dirty="0"/>
              <a:t>gizlilik politikasına sahip ise </a:t>
            </a:r>
            <a:r>
              <a:rPr lang="tr-TR" dirty="0" smtClean="0"/>
              <a:t>bu </a:t>
            </a:r>
            <a:r>
              <a:rPr lang="tr-TR" dirty="0"/>
              <a:t>durumları defterlerinizde belirtiniz.</a:t>
            </a:r>
          </a:p>
          <a:p>
            <a:pPr algn="just"/>
            <a:r>
              <a:rPr lang="tr-TR" i="1" dirty="0"/>
              <a:t>Her şeyden önce can güvenliğiniz önde gelir, staj süresince oldukça dikkatli olunuz ve iş güvenliği kurallarına kesinlikle uyunuz. </a:t>
            </a:r>
          </a:p>
        </p:txBody>
      </p:sp>
      <p:sp>
        <p:nvSpPr>
          <p:cNvPr id="4" name="Unvan 1"/>
          <p:cNvSpPr>
            <a:spLocks noGrp="1"/>
          </p:cNvSpPr>
          <p:nvPr>
            <p:ph type="title"/>
          </p:nvPr>
        </p:nvSpPr>
        <p:spPr>
          <a:xfrm>
            <a:off x="1097280" y="286603"/>
            <a:ext cx="10058400" cy="1450757"/>
          </a:xfrm>
        </p:spPr>
        <p:txBody>
          <a:bodyPr>
            <a:normAutofit/>
          </a:bodyPr>
          <a:lstStyle/>
          <a:p>
            <a:pPr algn="ctr"/>
            <a:r>
              <a:rPr lang="tr-TR" b="1" dirty="0">
                <a:solidFill>
                  <a:srgbClr val="FF0000"/>
                </a:solidFill>
              </a:rPr>
              <a:t>Defterlerinizi doldururken;</a:t>
            </a:r>
          </a:p>
        </p:txBody>
      </p:sp>
      <p:sp>
        <p:nvSpPr>
          <p:cNvPr id="5" name="Slayt Numarası Yer Tutucusu 4"/>
          <p:cNvSpPr>
            <a:spLocks noGrp="1"/>
          </p:cNvSpPr>
          <p:nvPr>
            <p:ph type="sldNum" sz="quarter" idx="12"/>
          </p:nvPr>
        </p:nvSpPr>
        <p:spPr/>
        <p:txBody>
          <a:bodyPr/>
          <a:lstStyle/>
          <a:p>
            <a:fld id="{4D89B0A6-EECE-445F-A692-6D889090368D}" type="slidenum">
              <a:rPr lang="tr-TR" smtClean="0"/>
              <a:t>21</a:t>
            </a:fld>
            <a:endParaRPr lang="tr-TR"/>
          </a:p>
        </p:txBody>
      </p:sp>
    </p:spTree>
    <p:extLst>
      <p:ext uri="{BB962C8B-B14F-4D97-AF65-F5344CB8AC3E}">
        <p14:creationId xmlns:p14="http://schemas.microsoft.com/office/powerpoint/2010/main" val="376206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926398" cy="4023360"/>
          </a:xfrm>
        </p:spPr>
        <p:txBody>
          <a:bodyPr>
            <a:normAutofit/>
          </a:bodyPr>
          <a:lstStyle/>
          <a:p>
            <a:pPr marL="457200" indent="-457200" algn="just">
              <a:buFont typeface="+mj-lt"/>
              <a:buAutoNum type="arabicPeriod"/>
            </a:pPr>
            <a:r>
              <a:rPr lang="tr-TR" u="sng" dirty="0">
                <a:solidFill>
                  <a:srgbClr val="FF0000"/>
                </a:solidFill>
              </a:rPr>
              <a:t>Staj defterleri ve staj değerlendirme formu için yetkilinin imzalı dilekçesi, staj komisyonunun belirleyip ilan ettiği tarihe kadar ilanda belirtilen şekilde teslim edilmelidir</a:t>
            </a:r>
            <a:r>
              <a:rPr lang="tr-TR" u="sng" dirty="0" smtClean="0">
                <a:solidFill>
                  <a:srgbClr val="FF0000"/>
                </a:solidFill>
              </a:rPr>
              <a:t>.(Arş.Gör.Dr.Zeynep KARCIOĞLU KARAKAŞ)</a:t>
            </a:r>
            <a:endParaRPr lang="tr-TR" u="sng" dirty="0">
              <a:solidFill>
                <a:srgbClr val="FF0000"/>
              </a:solidFill>
            </a:endParaRPr>
          </a:p>
          <a:p>
            <a:pPr marL="457200" indent="-457200" algn="just">
              <a:buFont typeface="+mj-lt"/>
              <a:buAutoNum type="arabicPeriod"/>
            </a:pPr>
            <a:r>
              <a:rPr lang="tr-TR" dirty="0">
                <a:solidFill>
                  <a:schemeClr val="tx1"/>
                </a:solidFill>
              </a:rPr>
              <a:t>Staj değerlendirme formları elektronik ortamda doldurulmuş </a:t>
            </a:r>
            <a:r>
              <a:rPr lang="tr-TR" dirty="0" smtClean="0">
                <a:solidFill>
                  <a:schemeClr val="tx1"/>
                </a:solidFill>
              </a:rPr>
              <a:t>olmalıdır.</a:t>
            </a:r>
            <a:endParaRPr lang="tr-TR" dirty="0"/>
          </a:p>
          <a:p>
            <a:pPr marL="457200" indent="-457200" algn="just">
              <a:buFont typeface="+mj-lt"/>
              <a:buAutoNum type="arabicPeriod"/>
            </a:pPr>
            <a:r>
              <a:rPr lang="tr-TR" dirty="0"/>
              <a:t>Staj defterleri ile ilgili raporlar ve değerlendirme formları Bölüm</a:t>
            </a:r>
            <a:r>
              <a:rPr lang="en-US" dirty="0"/>
              <a:t> </a:t>
            </a:r>
            <a:r>
              <a:rPr lang="tr-TR" dirty="0"/>
              <a:t>Staj</a:t>
            </a:r>
            <a:r>
              <a:rPr lang="en-US" dirty="0"/>
              <a:t> </a:t>
            </a:r>
            <a:r>
              <a:rPr lang="tr-TR" dirty="0"/>
              <a:t>Komisyonu</a:t>
            </a:r>
            <a:r>
              <a:rPr lang="en-US" dirty="0"/>
              <a:t> </a:t>
            </a:r>
            <a:r>
              <a:rPr lang="tr-TR" dirty="0"/>
              <a:t>tarafından</a:t>
            </a:r>
            <a:r>
              <a:rPr lang="en-US" dirty="0"/>
              <a:t> </a:t>
            </a:r>
            <a:r>
              <a:rPr lang="tr-TR" dirty="0"/>
              <a:t>incelenir</a:t>
            </a:r>
            <a:r>
              <a:rPr lang="en-US" dirty="0"/>
              <a:t>. </a:t>
            </a:r>
            <a:endParaRPr lang="tr-TR" dirty="0"/>
          </a:p>
          <a:p>
            <a:pPr marL="457200" indent="-457200" algn="just">
              <a:buFont typeface="+mj-lt"/>
              <a:buAutoNum type="arabicPeriod"/>
            </a:pPr>
            <a:r>
              <a:rPr lang="tr-TR" dirty="0">
                <a:solidFill>
                  <a:srgbClr val="7030A0"/>
                </a:solidFill>
              </a:rPr>
              <a:t>Staj Komisyonu staj bitiminde gerek gördüğü durumlarda staj hakkında öğrenci ile mülakat veya sınav yaparak değerlendirmeyi sonuçlandırır</a:t>
            </a:r>
            <a:r>
              <a:rPr lang="en-US" dirty="0">
                <a:solidFill>
                  <a:srgbClr val="7030A0"/>
                </a:solidFill>
              </a:rPr>
              <a:t>.</a:t>
            </a:r>
            <a:endParaRPr lang="tr-TR" dirty="0">
              <a:solidFill>
                <a:srgbClr val="7030A0"/>
              </a:solidFill>
            </a:endParaRPr>
          </a:p>
          <a:p>
            <a:pPr marL="457200" indent="-457200" algn="just">
              <a:buFont typeface="+mj-lt"/>
              <a:buAutoNum type="arabicPeriod"/>
            </a:pPr>
            <a:r>
              <a:rPr lang="tr-TR" dirty="0">
                <a:solidFill>
                  <a:srgbClr val="7030A0"/>
                </a:solidFill>
              </a:rPr>
              <a:t>Sonucunuz harf notu şeklinde sisteminize işlenecektir. (Yeni öğrenciler – 2017 girişliler ve sonrası)</a:t>
            </a:r>
          </a:p>
          <a:p>
            <a:pPr marL="457200" indent="-457200" algn="just">
              <a:buFont typeface="+mj-lt"/>
              <a:buAutoNum type="arabicPeriod"/>
            </a:pPr>
            <a:r>
              <a:rPr lang="tr-TR" dirty="0">
                <a:solidFill>
                  <a:srgbClr val="7030A0"/>
                </a:solidFill>
              </a:rPr>
              <a:t>FF harf notu mevcut olmayacaktır zira FF yerine stajınızın yeniden yapılması istenecektir</a:t>
            </a:r>
            <a:r>
              <a:rPr lang="tr-TR" dirty="0" smtClean="0">
                <a:solidFill>
                  <a:srgbClr val="7030A0"/>
                </a:solidFill>
              </a:rPr>
              <a:t>.</a:t>
            </a:r>
            <a:endParaRPr lang="tr-TR" dirty="0">
              <a:solidFill>
                <a:srgbClr val="7030A0"/>
              </a:solidFill>
            </a:endParaRPr>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2800" dirty="0">
                <a:solidFill>
                  <a:srgbClr val="FF0000"/>
                </a:solidFill>
              </a:rPr>
              <a:t>Staj Defterleri ve Staj Evraklarının Bölüm Staj Komisyonuna Teslimi ve Staj Defterlerinin Değerlendirilmesi</a:t>
            </a:r>
          </a:p>
        </p:txBody>
      </p:sp>
      <p:sp>
        <p:nvSpPr>
          <p:cNvPr id="4" name="Slayt Numarası Yer Tutucusu 3"/>
          <p:cNvSpPr>
            <a:spLocks noGrp="1"/>
          </p:cNvSpPr>
          <p:nvPr>
            <p:ph type="sldNum" sz="quarter" idx="12"/>
          </p:nvPr>
        </p:nvSpPr>
        <p:spPr/>
        <p:txBody>
          <a:bodyPr/>
          <a:lstStyle/>
          <a:p>
            <a:fld id="{4D89B0A6-EECE-445F-A692-6D889090368D}" type="slidenum">
              <a:rPr lang="tr-TR" smtClean="0"/>
              <a:t>22</a:t>
            </a:fld>
            <a:endParaRPr lang="tr-TR"/>
          </a:p>
        </p:txBody>
      </p:sp>
    </p:spTree>
    <p:extLst>
      <p:ext uri="{BB962C8B-B14F-4D97-AF65-F5344CB8AC3E}">
        <p14:creationId xmlns:p14="http://schemas.microsoft.com/office/powerpoint/2010/main" val="2834342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8308" y="3010528"/>
            <a:ext cx="7408898" cy="906797"/>
          </a:xfrm>
        </p:spPr>
        <p:txBody>
          <a:bodyPr>
            <a:noAutofit/>
          </a:bodyPr>
          <a:lstStyle/>
          <a:p>
            <a:pPr algn="ctr"/>
            <a:r>
              <a:rPr lang="tr-TR" sz="5600" dirty="0"/>
              <a:t>STAJ İPTALİ</a:t>
            </a:r>
          </a:p>
        </p:txBody>
      </p:sp>
      <p:sp>
        <p:nvSpPr>
          <p:cNvPr id="4" name="Slayt Numarası Yer Tutucusu 3"/>
          <p:cNvSpPr>
            <a:spLocks noGrp="1"/>
          </p:cNvSpPr>
          <p:nvPr>
            <p:ph type="sldNum" sz="quarter" idx="12"/>
          </p:nvPr>
        </p:nvSpPr>
        <p:spPr/>
        <p:txBody>
          <a:bodyPr/>
          <a:lstStyle/>
          <a:p>
            <a:fld id="{4D89B0A6-EECE-445F-A692-6D889090368D}" type="slidenum">
              <a:rPr lang="tr-TR" smtClean="0"/>
              <a:t>23</a:t>
            </a:fld>
            <a:endParaRPr lang="tr-TR"/>
          </a:p>
        </p:txBody>
      </p:sp>
    </p:spTree>
    <p:extLst>
      <p:ext uri="{BB962C8B-B14F-4D97-AF65-F5344CB8AC3E}">
        <p14:creationId xmlns:p14="http://schemas.microsoft.com/office/powerpoint/2010/main" val="29971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778490" cy="4023360"/>
          </a:xfrm>
        </p:spPr>
        <p:txBody>
          <a:bodyPr>
            <a:normAutofit/>
          </a:bodyPr>
          <a:lstStyle/>
          <a:p>
            <a:pPr marL="457200" indent="-457200" algn="just">
              <a:buFont typeface="+mj-lt"/>
              <a:buAutoNum type="arabicPeriod"/>
            </a:pPr>
            <a:r>
              <a:rPr lang="tr-TR" dirty="0"/>
              <a:t>Eğer staj başvurunuz sisteminizde ön başvuruda ise üzerinden stajınızı iptal edebilirsiniz. </a:t>
            </a:r>
          </a:p>
          <a:p>
            <a:pPr marL="457200" indent="-457200" algn="just">
              <a:buFont typeface="+mj-lt"/>
              <a:buAutoNum type="arabicPeriod"/>
            </a:pPr>
            <a:r>
              <a:rPr lang="tr-TR" dirty="0"/>
              <a:t>Eğer staj </a:t>
            </a:r>
            <a:r>
              <a:rPr lang="tr-TR" dirty="0" smtClean="0"/>
              <a:t>başvurunuz </a:t>
            </a:r>
            <a:r>
              <a:rPr lang="tr-TR" dirty="0"/>
              <a:t>sisteminizde ön başvuru tamamlanmış şeklinde ise staj komisyon üyeleri ile görüşünüz. (</a:t>
            </a:r>
            <a:r>
              <a:rPr lang="tr-TR" dirty="0">
                <a:solidFill>
                  <a:srgbClr val="FF0000"/>
                </a:solidFill>
              </a:rPr>
              <a:t>*Arş. Gör. </a:t>
            </a:r>
            <a:r>
              <a:rPr lang="tr-TR" dirty="0" smtClean="0">
                <a:solidFill>
                  <a:srgbClr val="FF0000"/>
                </a:solidFill>
              </a:rPr>
              <a:t>Zeynep KARCIOĞLU *Arş. Gör. Onur SÖZÜDOĞRU) </a:t>
            </a:r>
            <a:r>
              <a:rPr lang="tr-TR" dirty="0" smtClean="0">
                <a:solidFill>
                  <a:schemeClr val="tx1"/>
                </a:solidFill>
              </a:rPr>
              <a:t>Eğer </a:t>
            </a:r>
            <a:r>
              <a:rPr lang="tr-TR" dirty="0">
                <a:solidFill>
                  <a:schemeClr val="tx1"/>
                </a:solidFill>
              </a:rPr>
              <a:t>staj başvurunuz onaylanmış ve SGK onaylı belgeniz sistem üzerine düşmüş ise veya stajınızı yapıyor </a:t>
            </a:r>
            <a:r>
              <a:rPr lang="tr-TR" dirty="0" smtClean="0">
                <a:solidFill>
                  <a:schemeClr val="tx1"/>
                </a:solidFill>
              </a:rPr>
              <a:t>iseniz; </a:t>
            </a:r>
            <a:r>
              <a:rPr lang="tr-TR" dirty="0" smtClean="0">
                <a:solidFill>
                  <a:schemeClr val="tx1"/>
                </a:solidFill>
              </a:rPr>
              <a:t>«ÇEVRE MÜHENDİSLİĞİ </a:t>
            </a:r>
            <a:r>
              <a:rPr lang="tr-TR" dirty="0">
                <a:solidFill>
                  <a:schemeClr val="tx1"/>
                </a:solidFill>
              </a:rPr>
              <a:t>BÖLÜM BAŞKANLIĞI’NA» başlığında bir dilekçe yazarak staj iptali için talepte bulunmanız gerekmektedir. </a:t>
            </a:r>
            <a:r>
              <a:rPr lang="tr-TR" dirty="0" smtClean="0">
                <a:solidFill>
                  <a:schemeClr val="tx1"/>
                </a:solidFill>
              </a:rPr>
              <a:t>Gerekçenizi </a:t>
            </a:r>
            <a:r>
              <a:rPr lang="tr-TR" dirty="0">
                <a:solidFill>
                  <a:schemeClr val="tx1"/>
                </a:solidFill>
              </a:rPr>
              <a:t>dilekçeye açıkça yazmanız gerekmektedir. </a:t>
            </a:r>
          </a:p>
          <a:p>
            <a:pPr marL="457200" indent="-457200" algn="just">
              <a:buFont typeface="+mj-lt"/>
              <a:buAutoNum type="arabicPeriod"/>
            </a:pPr>
            <a:r>
              <a:rPr lang="tr-TR" u="sng" dirty="0">
                <a:solidFill>
                  <a:schemeClr val="tx1"/>
                </a:solidFill>
              </a:rPr>
              <a:t>Dilekçeyi staj komisyonuna değil bölüme teslim etmeniz gerekmektedir. </a:t>
            </a:r>
            <a:r>
              <a:rPr lang="tr-TR" dirty="0">
                <a:solidFill>
                  <a:schemeClr val="tx1"/>
                </a:solidFill>
              </a:rPr>
              <a:t>Dilekçe eki için de staj komisyonundan SKS tarafından sisteminize yüklenen sigorta evrakınızı eklemeniz gerekmektedir.</a:t>
            </a:r>
          </a:p>
          <a:p>
            <a:pPr marL="0" indent="0" algn="just">
              <a:buNone/>
            </a:pPr>
            <a:r>
              <a:rPr lang="tr-TR" dirty="0" smtClean="0">
                <a:solidFill>
                  <a:srgbClr val="FF0000"/>
                </a:solidFill>
              </a:rPr>
              <a:t>*</a:t>
            </a:r>
            <a:r>
              <a:rPr lang="tr-TR" dirty="0" err="1" smtClean="0">
                <a:solidFill>
                  <a:srgbClr val="FF0000"/>
                </a:solidFill>
              </a:rPr>
              <a:t>Münip</a:t>
            </a:r>
            <a:r>
              <a:rPr lang="tr-TR" dirty="0" smtClean="0">
                <a:solidFill>
                  <a:srgbClr val="FF0000"/>
                </a:solidFill>
              </a:rPr>
              <a:t> ÇAKMAK (DİLEKÇE </a:t>
            </a:r>
            <a:r>
              <a:rPr lang="tr-TR" dirty="0">
                <a:solidFill>
                  <a:srgbClr val="FF0000"/>
                </a:solidFill>
              </a:rPr>
              <a:t>TESLİMİ)</a:t>
            </a:r>
          </a:p>
          <a:p>
            <a:pPr marL="457200" indent="-457200">
              <a:buFont typeface="+mj-lt"/>
              <a:buAutoNum type="arabicPeriod"/>
            </a:pPr>
            <a:endParaRPr lang="tr-TR" dirty="0"/>
          </a:p>
          <a:p>
            <a:pPr marL="0" indent="0">
              <a:buNone/>
            </a:pP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STAJ İPTALİ</a:t>
            </a:r>
          </a:p>
        </p:txBody>
      </p:sp>
      <p:sp>
        <p:nvSpPr>
          <p:cNvPr id="4" name="Slayt Numarası Yer Tutucusu 3"/>
          <p:cNvSpPr>
            <a:spLocks noGrp="1"/>
          </p:cNvSpPr>
          <p:nvPr>
            <p:ph type="sldNum" sz="quarter" idx="12"/>
          </p:nvPr>
        </p:nvSpPr>
        <p:spPr/>
        <p:txBody>
          <a:bodyPr/>
          <a:lstStyle/>
          <a:p>
            <a:fld id="{4D89B0A6-EECE-445F-A692-6D889090368D}" type="slidenum">
              <a:rPr lang="tr-TR" smtClean="0"/>
              <a:t>24</a:t>
            </a:fld>
            <a:endParaRPr lang="tr-TR"/>
          </a:p>
        </p:txBody>
      </p:sp>
      <p:grpSp>
        <p:nvGrpSpPr>
          <p:cNvPr id="2" name="Grup 1"/>
          <p:cNvGrpSpPr/>
          <p:nvPr/>
        </p:nvGrpSpPr>
        <p:grpSpPr>
          <a:xfrm>
            <a:off x="10815508" y="1679115"/>
            <a:ext cx="1152972" cy="551394"/>
            <a:chOff x="9450258" y="2123319"/>
            <a:chExt cx="1152972" cy="551394"/>
          </a:xfrm>
        </p:grpSpPr>
        <p:pic>
          <p:nvPicPr>
            <p:cNvPr id="6" name="Resim 5"/>
            <p:cNvPicPr>
              <a:picLocks noChangeAspect="1"/>
            </p:cNvPicPr>
            <p:nvPr/>
          </p:nvPicPr>
          <p:blipFill rotWithShape="1">
            <a:blip r:embed="rId2"/>
            <a:srcRect l="94969" t="89504" r="1990" b="8364"/>
            <a:stretch/>
          </p:blipFill>
          <p:spPr>
            <a:xfrm>
              <a:off x="9450258" y="2256669"/>
              <a:ext cx="1060262" cy="418044"/>
            </a:xfrm>
            <a:prstGeom prst="rect">
              <a:avLst/>
            </a:prstGeom>
          </p:spPr>
        </p:pic>
        <p:sp>
          <p:nvSpPr>
            <p:cNvPr id="7" name="Çarpma 6"/>
            <p:cNvSpPr/>
            <p:nvPr/>
          </p:nvSpPr>
          <p:spPr>
            <a:xfrm>
              <a:off x="10336530" y="2123319"/>
              <a:ext cx="266700" cy="266700"/>
            </a:xfrm>
            <a:prstGeom prst="mathMultiply">
              <a:avLst>
                <a:gd name="adj1" fmla="val 109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011078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508" y="2947028"/>
            <a:ext cx="10493292" cy="906797"/>
          </a:xfrm>
        </p:spPr>
        <p:txBody>
          <a:bodyPr>
            <a:noAutofit/>
          </a:bodyPr>
          <a:lstStyle/>
          <a:p>
            <a:pPr algn="ctr"/>
            <a:r>
              <a:rPr lang="tr-TR" sz="5600" dirty="0"/>
              <a:t>ERASMUS, IAESTE, Yurtdışı Stajları</a:t>
            </a:r>
          </a:p>
        </p:txBody>
      </p:sp>
      <p:sp>
        <p:nvSpPr>
          <p:cNvPr id="4" name="Slayt Numarası Yer Tutucusu 3"/>
          <p:cNvSpPr>
            <a:spLocks noGrp="1"/>
          </p:cNvSpPr>
          <p:nvPr>
            <p:ph type="sldNum" sz="quarter" idx="12"/>
          </p:nvPr>
        </p:nvSpPr>
        <p:spPr/>
        <p:txBody>
          <a:bodyPr/>
          <a:lstStyle/>
          <a:p>
            <a:fld id="{4D89B0A6-EECE-445F-A692-6D889090368D}" type="slidenum">
              <a:rPr lang="tr-TR" smtClean="0"/>
              <a:t>25</a:t>
            </a:fld>
            <a:endParaRPr lang="tr-TR"/>
          </a:p>
        </p:txBody>
      </p:sp>
    </p:spTree>
    <p:extLst>
      <p:ext uri="{BB962C8B-B14F-4D97-AF65-F5344CB8AC3E}">
        <p14:creationId xmlns:p14="http://schemas.microsoft.com/office/powerpoint/2010/main" val="346809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457200" indent="-457200" algn="just">
              <a:buFont typeface="+mj-lt"/>
              <a:buAutoNum type="arabicPeriod"/>
            </a:pPr>
            <a:endParaRPr lang="tr-TR" dirty="0"/>
          </a:p>
          <a:p>
            <a:pPr marL="457200" indent="-457200" algn="just">
              <a:buFont typeface="+mj-lt"/>
              <a:buAutoNum type="arabicPeriod"/>
            </a:pPr>
            <a:r>
              <a:rPr lang="tr-TR" dirty="0"/>
              <a:t>ERASMUS, IAESTE ve diğer yurtdışı stajları için ilgili programların yönetmelik ve/veya uygulama esasları geçerlidir. Ancak, staja başlanmadan önce staj ile ilgili bilgiler, staj süresince izlenecek yol ve stajın kabulü ile ilgili olarak staj komisyonun bilgilendirilmesi gerekir (</a:t>
            </a:r>
            <a:r>
              <a:rPr lang="tr-TR" dirty="0">
                <a:solidFill>
                  <a:srgbClr val="FF0000"/>
                </a:solidFill>
              </a:rPr>
              <a:t>*Arş</a:t>
            </a:r>
            <a:r>
              <a:rPr lang="tr-TR" dirty="0" smtClean="0">
                <a:solidFill>
                  <a:srgbClr val="FF0000"/>
                </a:solidFill>
              </a:rPr>
              <a:t>. Gör. </a:t>
            </a:r>
            <a:r>
              <a:rPr lang="tr-TR" dirty="0" smtClean="0">
                <a:solidFill>
                  <a:srgbClr val="FF0000"/>
                </a:solidFill>
              </a:rPr>
              <a:t>Zeynep KARCIOĞLU KARAKAŞ</a:t>
            </a:r>
            <a:r>
              <a:rPr lang="tr-TR" dirty="0" smtClean="0"/>
              <a:t>). </a:t>
            </a:r>
            <a:endParaRPr lang="tr-TR" dirty="0"/>
          </a:p>
          <a:p>
            <a:pPr marL="457200" indent="-457200" algn="just">
              <a:buFont typeface="+mj-lt"/>
              <a:buAutoNum type="arabicPeriod"/>
            </a:pPr>
            <a:endParaRPr lang="tr-TR" dirty="0"/>
          </a:p>
          <a:p>
            <a:pPr marL="457200" indent="-457200" algn="just">
              <a:buFont typeface="+mj-lt"/>
              <a:buAutoNum type="arabicPeriod"/>
            </a:pPr>
            <a:r>
              <a:rPr lang="tr-TR" dirty="0"/>
              <a:t>Kendi imkanları ile yurtdışında staj yapacak öğrencilerin staj öncesinde, staj komisyonu ile görüşmesi gerekir </a:t>
            </a:r>
            <a:r>
              <a:rPr lang="tr-TR" dirty="0" smtClean="0"/>
              <a:t>(</a:t>
            </a:r>
            <a:r>
              <a:rPr lang="tr-TR" dirty="0">
                <a:solidFill>
                  <a:srgbClr val="FF0000"/>
                </a:solidFill>
              </a:rPr>
              <a:t>* Arş</a:t>
            </a:r>
            <a:r>
              <a:rPr lang="tr-TR" dirty="0" smtClean="0">
                <a:solidFill>
                  <a:srgbClr val="FF0000"/>
                </a:solidFill>
              </a:rPr>
              <a:t>. Gör. </a:t>
            </a:r>
            <a:r>
              <a:rPr lang="tr-TR" dirty="0">
                <a:solidFill>
                  <a:srgbClr val="FF0000"/>
                </a:solidFill>
              </a:rPr>
              <a:t>Zeynep KARCIOĞLU KARAKAŞ</a:t>
            </a:r>
            <a:r>
              <a:rPr lang="tr-TR" dirty="0" smtClean="0"/>
              <a:t>). </a:t>
            </a:r>
            <a:endParaRPr lang="tr-TR" dirty="0"/>
          </a:p>
          <a:p>
            <a:pPr marL="457200" indent="-457200" algn="just">
              <a:buFont typeface="+mj-lt"/>
              <a:buAutoNum type="arabicPeriod"/>
            </a:pPr>
            <a:r>
              <a:rPr lang="tr-TR" dirty="0"/>
              <a:t>Yakın tarihte BAUM tarafından OBS üzerine </a:t>
            </a:r>
            <a:r>
              <a:rPr lang="tr-TR" dirty="0" err="1"/>
              <a:t>Erasmus</a:t>
            </a:r>
            <a:r>
              <a:rPr lang="tr-TR" dirty="0"/>
              <a:t> stajı için bir bölüm eklenecektir.</a:t>
            </a:r>
          </a:p>
          <a:p>
            <a:pPr marL="457200" indent="-457200" algn="just">
              <a:buFont typeface="+mj-lt"/>
              <a:buAutoNum type="arabicPeriod"/>
            </a:pPr>
            <a:endParaRPr lang="tr-TR" dirty="0"/>
          </a:p>
          <a:p>
            <a:pPr marL="457200" indent="-457200">
              <a:buFont typeface="+mj-lt"/>
              <a:buAutoNum type="arabicPeriod"/>
            </a:pPr>
            <a:endParaRPr lang="tr-TR" dirty="0"/>
          </a:p>
          <a:p>
            <a:pPr marL="0" indent="0">
              <a:buNone/>
            </a:pP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ERASMUS, IAESTE, Yurtdışı Stajları</a:t>
            </a:r>
          </a:p>
        </p:txBody>
      </p:sp>
      <p:sp>
        <p:nvSpPr>
          <p:cNvPr id="4" name="Slayt Numarası Yer Tutucusu 3"/>
          <p:cNvSpPr>
            <a:spLocks noGrp="1"/>
          </p:cNvSpPr>
          <p:nvPr>
            <p:ph type="sldNum" sz="quarter" idx="12"/>
          </p:nvPr>
        </p:nvSpPr>
        <p:spPr/>
        <p:txBody>
          <a:bodyPr/>
          <a:lstStyle/>
          <a:p>
            <a:fld id="{4D89B0A6-EECE-445F-A692-6D889090368D}" type="slidenum">
              <a:rPr lang="tr-TR" smtClean="0"/>
              <a:t>26</a:t>
            </a:fld>
            <a:endParaRPr lang="tr-TR"/>
          </a:p>
        </p:txBody>
      </p:sp>
    </p:spTree>
    <p:extLst>
      <p:ext uri="{BB962C8B-B14F-4D97-AF65-F5344CB8AC3E}">
        <p14:creationId xmlns:p14="http://schemas.microsoft.com/office/powerpoint/2010/main" val="955243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508" y="2947028"/>
            <a:ext cx="10493292" cy="906797"/>
          </a:xfrm>
        </p:spPr>
        <p:txBody>
          <a:bodyPr>
            <a:noAutofit/>
          </a:bodyPr>
          <a:lstStyle/>
          <a:p>
            <a:pPr algn="ctr"/>
            <a:r>
              <a:rPr lang="tr-TR" sz="5600" dirty="0"/>
              <a:t>Çalışanlar ve Dikey Geçiş Öğrencileri İçin Staj Muafiyeti ve SGK Onayı</a:t>
            </a:r>
          </a:p>
        </p:txBody>
      </p:sp>
      <p:sp>
        <p:nvSpPr>
          <p:cNvPr id="4" name="Slayt Numarası Yer Tutucusu 3"/>
          <p:cNvSpPr>
            <a:spLocks noGrp="1"/>
          </p:cNvSpPr>
          <p:nvPr>
            <p:ph type="sldNum" sz="quarter" idx="12"/>
          </p:nvPr>
        </p:nvSpPr>
        <p:spPr/>
        <p:txBody>
          <a:bodyPr/>
          <a:lstStyle/>
          <a:p>
            <a:fld id="{4D89B0A6-EECE-445F-A692-6D889090368D}" type="slidenum">
              <a:rPr lang="tr-TR" smtClean="0"/>
              <a:t>27</a:t>
            </a:fld>
            <a:endParaRPr lang="tr-TR"/>
          </a:p>
        </p:txBody>
      </p:sp>
    </p:spTree>
    <p:extLst>
      <p:ext uri="{BB962C8B-B14F-4D97-AF65-F5344CB8AC3E}">
        <p14:creationId xmlns:p14="http://schemas.microsoft.com/office/powerpoint/2010/main" val="88283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10762624" cy="3777144"/>
          </a:xfrm>
        </p:spPr>
        <p:txBody>
          <a:bodyPr>
            <a:normAutofit/>
          </a:bodyPr>
          <a:lstStyle/>
          <a:p>
            <a:pPr marL="0" indent="0" algn="just">
              <a:buNone/>
            </a:pPr>
            <a:endParaRPr lang="tr-TR" dirty="0"/>
          </a:p>
          <a:p>
            <a:pPr marL="457200" indent="-457200" algn="just">
              <a:buFont typeface="+mj-lt"/>
              <a:buAutoNum type="arabicPeriod"/>
            </a:pPr>
            <a:r>
              <a:rPr lang="tr-TR" dirty="0"/>
              <a:t>Herhangi bir devlet kurumunda/kuruluşunda çalışanlar; çalıştıkları kurumda Staj I ve Staj </a:t>
            </a:r>
            <a:r>
              <a:rPr lang="tr-TR" dirty="0" err="1"/>
              <a:t>II’de</a:t>
            </a:r>
            <a:r>
              <a:rPr lang="tr-TR" dirty="0"/>
              <a:t> belirtilen zorunlu işleri rutin olarak yapıyor olmaları durumunda bu stajlardan; uygun görülmesi halinde muaf olabilirler. Gerekli işlemler için staj komisyonu ile görüşülmesi gerekir. </a:t>
            </a:r>
            <a:r>
              <a:rPr lang="tr-TR" dirty="0" smtClean="0"/>
              <a:t>(</a:t>
            </a:r>
            <a:r>
              <a:rPr lang="tr-TR" dirty="0">
                <a:solidFill>
                  <a:srgbClr val="FF0000"/>
                </a:solidFill>
              </a:rPr>
              <a:t>* </a:t>
            </a:r>
            <a:r>
              <a:rPr lang="tr-TR" dirty="0" smtClean="0">
                <a:solidFill>
                  <a:srgbClr val="FF0000"/>
                </a:solidFill>
              </a:rPr>
              <a:t>Arş.Gör.Zeynep </a:t>
            </a:r>
            <a:r>
              <a:rPr lang="tr-TR" dirty="0">
                <a:solidFill>
                  <a:srgbClr val="FF0000"/>
                </a:solidFill>
              </a:rPr>
              <a:t>KARCIOĞLU KARAKAŞ</a:t>
            </a:r>
            <a:r>
              <a:rPr lang="tr-TR" dirty="0" smtClean="0"/>
              <a:t>). </a:t>
            </a:r>
            <a:endParaRPr lang="tr-TR" dirty="0"/>
          </a:p>
          <a:p>
            <a:pPr marL="457200" indent="-457200" algn="just">
              <a:buFont typeface="+mj-lt"/>
              <a:buAutoNum type="arabicPeriod"/>
            </a:pPr>
            <a:r>
              <a:rPr lang="tr-TR" dirty="0" smtClean="0"/>
              <a:t>Bölümümüze </a:t>
            </a:r>
            <a:r>
              <a:rPr lang="tr-TR" dirty="0"/>
              <a:t>dikey geçiş ile gelen öğrencilerin staj muafiyeti için staj komisyonuna başvurmaları gerekir</a:t>
            </a:r>
            <a:r>
              <a:rPr lang="tr-TR" dirty="0" smtClean="0"/>
              <a:t>(</a:t>
            </a:r>
            <a:r>
              <a:rPr lang="tr-TR" dirty="0">
                <a:solidFill>
                  <a:srgbClr val="FF0000"/>
                </a:solidFill>
              </a:rPr>
              <a:t>* </a:t>
            </a:r>
            <a:r>
              <a:rPr lang="tr-TR" dirty="0" smtClean="0">
                <a:solidFill>
                  <a:srgbClr val="FF0000"/>
                </a:solidFill>
              </a:rPr>
              <a:t>Arş.Gör.Zeynep </a:t>
            </a:r>
            <a:r>
              <a:rPr lang="tr-TR" dirty="0">
                <a:solidFill>
                  <a:srgbClr val="FF0000"/>
                </a:solidFill>
              </a:rPr>
              <a:t>KARCIOĞLU KARAKAŞ</a:t>
            </a:r>
            <a:r>
              <a:rPr lang="tr-TR" dirty="0" smtClean="0"/>
              <a:t>). </a:t>
            </a:r>
            <a:endParaRPr lang="tr-TR" dirty="0"/>
          </a:p>
          <a:p>
            <a:pPr marL="457200" indent="-457200" algn="just">
              <a:buFont typeface="+mj-lt"/>
              <a:buAutoNum type="arabicPeriod"/>
            </a:pPr>
            <a:endParaRPr lang="tr-TR" dirty="0"/>
          </a:p>
          <a:p>
            <a:pPr marL="457200" indent="-457200" algn="just">
              <a:buFont typeface="+mj-lt"/>
              <a:buAutoNum type="arabicPeriod"/>
            </a:pPr>
            <a:r>
              <a:rPr lang="tr-TR" dirty="0"/>
              <a:t>Muafiyet için öğrenciler muafiyet dilekçesi vermelidirler </a:t>
            </a:r>
            <a:r>
              <a:rPr lang="tr-TR" dirty="0" smtClean="0"/>
              <a:t>(</a:t>
            </a:r>
            <a:r>
              <a:rPr lang="tr-TR" dirty="0" smtClean="0">
                <a:solidFill>
                  <a:srgbClr val="FF0000"/>
                </a:solidFill>
              </a:rPr>
              <a:t>*</a:t>
            </a:r>
            <a:r>
              <a:rPr lang="tr-TR" dirty="0" smtClean="0">
                <a:solidFill>
                  <a:srgbClr val="FF0000"/>
                </a:solidFill>
              </a:rPr>
              <a:t>Arş.Gör.Zeynep </a:t>
            </a:r>
            <a:r>
              <a:rPr lang="tr-TR" dirty="0">
                <a:solidFill>
                  <a:srgbClr val="FF0000"/>
                </a:solidFill>
              </a:rPr>
              <a:t>KARCIOĞLU KARAKAŞ</a:t>
            </a:r>
            <a:r>
              <a:rPr lang="tr-TR" dirty="0" smtClean="0"/>
              <a:t>).</a:t>
            </a: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Çalışanlar ve Dikey Geçiş Öğrencileri İçin Staj Muafiyeti ve SGK Onayı</a:t>
            </a:r>
          </a:p>
        </p:txBody>
      </p:sp>
      <p:sp>
        <p:nvSpPr>
          <p:cNvPr id="4" name="Slayt Numarası Yer Tutucusu 3"/>
          <p:cNvSpPr>
            <a:spLocks noGrp="1"/>
          </p:cNvSpPr>
          <p:nvPr>
            <p:ph type="sldNum" sz="quarter" idx="12"/>
          </p:nvPr>
        </p:nvSpPr>
        <p:spPr/>
        <p:txBody>
          <a:bodyPr/>
          <a:lstStyle/>
          <a:p>
            <a:fld id="{4D89B0A6-EECE-445F-A692-6D889090368D}" type="slidenum">
              <a:rPr lang="tr-TR" smtClean="0"/>
              <a:t>28</a:t>
            </a:fld>
            <a:endParaRPr lang="tr-TR"/>
          </a:p>
        </p:txBody>
      </p:sp>
    </p:spTree>
    <p:extLst>
      <p:ext uri="{BB962C8B-B14F-4D97-AF65-F5344CB8AC3E}">
        <p14:creationId xmlns:p14="http://schemas.microsoft.com/office/powerpoint/2010/main" val="2240172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9976225" cy="4310700"/>
          </a:xfrm>
        </p:spPr>
        <p:txBody>
          <a:bodyPr>
            <a:normAutofit fontScale="47500" lnSpcReduction="20000"/>
          </a:bodyPr>
          <a:lstStyle/>
          <a:p>
            <a:pPr algn="ctr"/>
            <a:r>
              <a:rPr lang="tr-TR" b="1" dirty="0" smtClean="0"/>
              <a:t>ÇEVRE </a:t>
            </a:r>
            <a:r>
              <a:rPr lang="tr-TR" b="1" dirty="0"/>
              <a:t>MÜHENDİSLİĞİ BÖLÜM BAŞKANLIĞI’NA</a:t>
            </a:r>
            <a:endParaRPr lang="tr-TR" dirty="0"/>
          </a:p>
          <a:p>
            <a:r>
              <a:rPr lang="tr-TR" dirty="0"/>
              <a:t> </a:t>
            </a:r>
          </a:p>
          <a:p>
            <a:pPr algn="r"/>
            <a:r>
              <a:rPr lang="tr-TR" dirty="0"/>
              <a:t>../../201..</a:t>
            </a:r>
          </a:p>
          <a:p>
            <a:r>
              <a:rPr lang="tr-TR" dirty="0"/>
              <a:t> </a:t>
            </a:r>
          </a:p>
          <a:p>
            <a:r>
              <a:rPr lang="tr-TR" dirty="0"/>
              <a:t>Bölümünüz ……………………. numaralı ……………………… isimli lisans öğrencisiyim. Bölümünüze ……………………. kurumundan dikey geçiş yaptım. Geldiğim kurumda ……………. adlı programda eğitim gördüm. Bölümünüzde mevcut olan zorunlu </a:t>
            </a:r>
            <a:r>
              <a:rPr lang="tr-TR" dirty="0" smtClean="0"/>
              <a:t>Laboratuvar/İşletme stajından </a:t>
            </a:r>
            <a:r>
              <a:rPr lang="tr-TR" dirty="0"/>
              <a:t>(Staj </a:t>
            </a:r>
            <a:r>
              <a:rPr lang="tr-TR" dirty="0" smtClean="0"/>
              <a:t>I-II) </a:t>
            </a:r>
            <a:r>
              <a:rPr lang="tr-TR" dirty="0"/>
              <a:t>muaf olmak istiyorum. Gerekli evraklar ektedir. Gereğini saygılarımla arz ederim.</a:t>
            </a:r>
          </a:p>
          <a:p>
            <a:r>
              <a:rPr lang="tr-TR" dirty="0"/>
              <a:t> </a:t>
            </a:r>
          </a:p>
          <a:p>
            <a:r>
              <a:rPr lang="tr-TR" dirty="0"/>
              <a:t> </a:t>
            </a:r>
          </a:p>
          <a:p>
            <a:pPr marL="0" indent="0" algn="ctr">
              <a:buNone/>
            </a:pPr>
            <a:r>
              <a:rPr lang="tr-TR" dirty="0"/>
              <a:t>                                                                                                                                                                                                                                                 İMZA  </a:t>
            </a:r>
          </a:p>
          <a:p>
            <a:r>
              <a:rPr lang="tr-TR" dirty="0"/>
              <a:t>Ekler:</a:t>
            </a:r>
          </a:p>
          <a:p>
            <a:r>
              <a:rPr lang="tr-TR" dirty="0"/>
              <a:t>Mezuniyet Diploması (Fotokopi)</a:t>
            </a:r>
          </a:p>
          <a:p>
            <a:r>
              <a:rPr lang="tr-TR" dirty="0"/>
              <a:t>Transkript</a:t>
            </a:r>
          </a:p>
          <a:p>
            <a:r>
              <a:rPr lang="tr-TR" dirty="0"/>
              <a:t>Staj Sonuç Belgesi  </a:t>
            </a:r>
          </a:p>
          <a:p>
            <a:r>
              <a:rPr lang="tr-TR" dirty="0"/>
              <a:t>Staj Süresince Yapılan İşleri Ayrıntılı Gösteren İmzalı Staj Defteri/Firma Tarafından Verilen İmzalı Belge   </a:t>
            </a:r>
            <a:r>
              <a:rPr lang="tr-TR" dirty="0">
                <a:solidFill>
                  <a:srgbClr val="FF0000"/>
                </a:solidFill>
              </a:rPr>
              <a:t>(BU KISIM YA STAJ DEFTERİNİZ YADA OKUL VEYA FİRMANIZDAN ALDIĞINIZ VE STAJINIZ SÜRESİNCE HANGİ İŞLERİ YAPTIĞINIZI </a:t>
            </a:r>
            <a:r>
              <a:rPr lang="tr-TR" dirty="0" smtClean="0">
                <a:solidFill>
                  <a:srgbClr val="FF0000"/>
                </a:solidFill>
              </a:rPr>
              <a:t>GÖSTERİR, </a:t>
            </a:r>
            <a:r>
              <a:rPr lang="tr-TR" dirty="0">
                <a:solidFill>
                  <a:srgbClr val="FF0000"/>
                </a:solidFill>
              </a:rPr>
              <a:t>AYRINTILI İMZALI BELGE EKLENMELİDİR.)</a:t>
            </a:r>
            <a:r>
              <a:rPr lang="tr-TR" dirty="0"/>
              <a:t>                        </a:t>
            </a:r>
          </a:p>
          <a:p>
            <a:pPr algn="ctr"/>
            <a:r>
              <a:rPr lang="tr-TR" b="1" i="1" u="sng" dirty="0">
                <a:solidFill>
                  <a:srgbClr val="FF0000"/>
                </a:solidFill>
              </a:rPr>
              <a:t>DİLEKÇE WORD ORTAMINDA DÜZENLENİP NOKTALAR SİLİNİP YERİNE GEREKLİ BİLGİLER YAZILIP ÇIKTI ALINARAK TESLİM EDİLMELİDİR.</a:t>
            </a:r>
            <a:endParaRPr lang="tr-TR" dirty="0">
              <a:solidFill>
                <a:srgbClr val="FF0000"/>
              </a:solidFill>
            </a:endParaRPr>
          </a:p>
        </p:txBody>
      </p:sp>
      <p:sp>
        <p:nvSpPr>
          <p:cNvPr id="5" name="Unvan 1"/>
          <p:cNvSpPr txBox="1">
            <a:spLocks/>
          </p:cNvSpPr>
          <p:nvPr/>
        </p:nvSpPr>
        <p:spPr>
          <a:xfrm>
            <a:off x="1249680" y="280380"/>
            <a:ext cx="10058400" cy="1306728"/>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DİKEY GEÇİŞ MUAFİYET DİLEKÇESİ VE İSTENEN BELGELER (EKLER)</a:t>
            </a:r>
          </a:p>
        </p:txBody>
      </p:sp>
      <p:sp>
        <p:nvSpPr>
          <p:cNvPr id="4" name="Slayt Numarası Yer Tutucusu 3"/>
          <p:cNvSpPr>
            <a:spLocks noGrp="1"/>
          </p:cNvSpPr>
          <p:nvPr>
            <p:ph type="sldNum" sz="quarter" idx="12"/>
          </p:nvPr>
        </p:nvSpPr>
        <p:spPr/>
        <p:txBody>
          <a:bodyPr/>
          <a:lstStyle/>
          <a:p>
            <a:fld id="{4D89B0A6-EECE-445F-A692-6D889090368D}" type="slidenum">
              <a:rPr lang="tr-TR" smtClean="0"/>
              <a:t>29</a:t>
            </a:fld>
            <a:endParaRPr lang="tr-TR"/>
          </a:p>
        </p:txBody>
      </p:sp>
    </p:spTree>
    <p:extLst>
      <p:ext uri="{BB962C8B-B14F-4D97-AF65-F5344CB8AC3E}">
        <p14:creationId xmlns:p14="http://schemas.microsoft.com/office/powerpoint/2010/main" val="3173930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7921" y="873456"/>
            <a:ext cx="10397016" cy="3350000"/>
          </a:xfrm>
        </p:spPr>
        <p:txBody>
          <a:bodyPr>
            <a:normAutofit fontScale="90000"/>
          </a:bodyPr>
          <a:lstStyle/>
          <a:p>
            <a:pPr algn="ctr"/>
            <a:r>
              <a:rPr lang="tr-TR" sz="6000" b="1" dirty="0" smtClean="0">
                <a:solidFill>
                  <a:srgbClr val="FF0000"/>
                </a:solidFill>
              </a:rPr>
              <a:t>TAVSİYE</a:t>
            </a:r>
            <a:r>
              <a:rPr lang="tr-TR" b="1" dirty="0">
                <a:solidFill>
                  <a:srgbClr val="FF0000"/>
                </a:solidFill>
              </a:rPr>
              <a:t/>
            </a:r>
            <a:br>
              <a:rPr lang="tr-TR" b="1" dirty="0">
                <a:solidFill>
                  <a:srgbClr val="FF0000"/>
                </a:solidFill>
              </a:rPr>
            </a:br>
            <a:r>
              <a:rPr lang="tr-TR" b="1" dirty="0">
                <a:solidFill>
                  <a:srgbClr val="FF0000"/>
                </a:solidFill>
              </a:rPr>
              <a:t/>
            </a:r>
            <a:br>
              <a:rPr lang="tr-TR" b="1" dirty="0">
                <a:solidFill>
                  <a:srgbClr val="FF0000"/>
                </a:solidFill>
              </a:rPr>
            </a:br>
            <a:r>
              <a:rPr lang="tr-TR" b="1" dirty="0">
                <a:solidFill>
                  <a:srgbClr val="FF0000"/>
                </a:solidFill>
              </a:rPr>
              <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Staj yapacağınız firmayı iyi seçmelisiniz.</a:t>
            </a:r>
            <a:br>
              <a:rPr lang="tr-TR" sz="3100" spc="0" dirty="0">
                <a:ln w="0"/>
                <a:solidFill>
                  <a:schemeClr val="tx1"/>
                </a:solidFill>
                <a:effectLst>
                  <a:outerShdw blurRad="38100" dist="19050" dir="2700000" algn="tl" rotWithShape="0">
                    <a:schemeClr val="dk1">
                      <a:alpha val="40000"/>
                    </a:schemeClr>
                  </a:outerShdw>
                </a:effectLst>
              </a:rPr>
            </a:br>
            <a:r>
              <a:rPr lang="tr-TR" sz="3100" spc="0" dirty="0">
                <a:ln w="0"/>
                <a:solidFill>
                  <a:schemeClr val="tx1"/>
                </a:solidFill>
                <a:effectLst>
                  <a:outerShdw blurRad="38100" dist="19050" dir="2700000" algn="tl" rotWithShape="0">
                    <a:schemeClr val="dk1">
                      <a:alpha val="40000"/>
                    </a:schemeClr>
                  </a:outerShdw>
                </a:effectLst>
              </a:rPr>
              <a:t/>
            </a:r>
            <a:br>
              <a:rPr lang="tr-TR" sz="3100" spc="0" dirty="0">
                <a:ln w="0"/>
                <a:solidFill>
                  <a:schemeClr val="tx1"/>
                </a:solidFill>
                <a:effectLst>
                  <a:outerShdw blurRad="38100" dist="19050" dir="2700000" algn="tl" rotWithShape="0">
                    <a:schemeClr val="dk1">
                      <a:alpha val="40000"/>
                    </a:schemeClr>
                  </a:outerShdw>
                </a:effectLst>
              </a:rPr>
            </a:br>
            <a:r>
              <a:rPr lang="tr-TR" sz="3100" i="1" spc="0" dirty="0">
                <a:ln w="0"/>
                <a:solidFill>
                  <a:schemeClr val="tx1"/>
                </a:solidFill>
                <a:effectLst>
                  <a:outerShdw blurRad="38100" dist="19050" dir="2700000" algn="tl" rotWithShape="0">
                    <a:schemeClr val="dk1">
                      <a:alpha val="40000"/>
                    </a:schemeClr>
                  </a:outerShdw>
                </a:effectLst>
              </a:rPr>
              <a:t>Mezun olduğunuz da transkriptinize staj yaptığınız firmanın ismi eklenecektir.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3</a:t>
            </a:fld>
            <a:endParaRPr lang="tr-TR"/>
          </a:p>
        </p:txBody>
      </p:sp>
    </p:spTree>
    <p:extLst>
      <p:ext uri="{BB962C8B-B14F-4D97-AF65-F5344CB8AC3E}">
        <p14:creationId xmlns:p14="http://schemas.microsoft.com/office/powerpoint/2010/main" val="3338914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3"/>
            <a:ext cx="9976225" cy="4243697"/>
          </a:xfrm>
        </p:spPr>
        <p:txBody>
          <a:bodyPr>
            <a:normAutofit fontScale="47500" lnSpcReduction="20000"/>
          </a:bodyPr>
          <a:lstStyle/>
          <a:p>
            <a:pPr algn="ctr"/>
            <a:r>
              <a:rPr lang="tr-TR" b="1" dirty="0" smtClean="0"/>
              <a:t>ÇEVRE MÜHENDİSLİĞİ </a:t>
            </a:r>
            <a:r>
              <a:rPr lang="tr-TR" b="1" dirty="0"/>
              <a:t>BÖLÜM BAŞKANLIĞI’NA</a:t>
            </a:r>
            <a:endParaRPr lang="tr-TR" dirty="0"/>
          </a:p>
          <a:p>
            <a:r>
              <a:rPr lang="tr-TR" dirty="0"/>
              <a:t> </a:t>
            </a:r>
          </a:p>
          <a:p>
            <a:pPr algn="r"/>
            <a:r>
              <a:rPr lang="tr-TR" dirty="0"/>
              <a:t>../../201..</a:t>
            </a:r>
          </a:p>
          <a:p>
            <a:r>
              <a:rPr lang="tr-TR" dirty="0"/>
              <a:t> </a:t>
            </a:r>
          </a:p>
          <a:p>
            <a:r>
              <a:rPr lang="tr-TR" dirty="0"/>
              <a:t>Bölümünüz ……………………. numaralı ……………………… isimli lisans öğrencisiyim. Bölümünüze ……………………. kurumundan dikey geçiş yaptım. Geldiğim kurumda ……………. adlı programda eğitim gördüm. Aynı zamanda ………… kurumunda işletme bölümünü okuyup mezun oldum. Bölümünüzde mevcut olan zorunlu </a:t>
            </a:r>
            <a:r>
              <a:rPr lang="tr-TR" dirty="0" smtClean="0"/>
              <a:t>Laboratuvar/İşletme stajından </a:t>
            </a:r>
            <a:r>
              <a:rPr lang="tr-TR" dirty="0"/>
              <a:t>(</a:t>
            </a:r>
            <a:r>
              <a:rPr lang="tr-TR" dirty="0" smtClean="0"/>
              <a:t>Staj_I/II) muaf </a:t>
            </a:r>
            <a:r>
              <a:rPr lang="tr-TR" dirty="0"/>
              <a:t>olmak istiyorum. Gerekli evraklar ektedir. Gereğini saygılarımla arz ederim.</a:t>
            </a:r>
          </a:p>
          <a:p>
            <a:r>
              <a:rPr lang="tr-TR" dirty="0"/>
              <a:t> </a:t>
            </a:r>
          </a:p>
          <a:p>
            <a:r>
              <a:rPr lang="tr-TR" dirty="0"/>
              <a:t> </a:t>
            </a:r>
          </a:p>
          <a:p>
            <a:r>
              <a:rPr lang="tr-TR" dirty="0"/>
              <a:t>                                                                                                                                                                                                                                                                                     İMZA</a:t>
            </a:r>
          </a:p>
          <a:p>
            <a:r>
              <a:rPr lang="tr-TR" dirty="0"/>
              <a:t>Ekler:</a:t>
            </a:r>
          </a:p>
          <a:p>
            <a:r>
              <a:rPr lang="tr-TR" dirty="0"/>
              <a:t>Mezuniyet Diploması (Fotokopi)</a:t>
            </a:r>
          </a:p>
          <a:p>
            <a:r>
              <a:rPr lang="tr-TR" dirty="0"/>
              <a:t>Transkript</a:t>
            </a:r>
          </a:p>
          <a:p>
            <a:r>
              <a:rPr lang="tr-TR" dirty="0"/>
              <a:t>Staj Sonuç Belgesi  </a:t>
            </a:r>
          </a:p>
          <a:p>
            <a:r>
              <a:rPr lang="tr-TR" dirty="0"/>
              <a:t>Staj Süresince Yapılan İşleri Ayrıntılı Gösteren İmzalı Staj Defteri/Firma Tarafından Verilen İmzalı Belge </a:t>
            </a:r>
            <a:r>
              <a:rPr lang="tr-TR" dirty="0">
                <a:solidFill>
                  <a:srgbClr val="FF0000"/>
                </a:solidFill>
              </a:rPr>
              <a:t>(BU KISIM YA STAJ DEFTERİNİZ YADA OKUL VEYA FİRMANIZDAN ALDIĞINIZ VE STAJINIZ SÜRESİNCE HANGİ İŞLERİ YAPTIĞINIZI GÖSTERİR AYRINTILI İMZALI BELGE EKLENMELİDİR.)</a:t>
            </a:r>
            <a:r>
              <a:rPr lang="tr-TR" dirty="0"/>
              <a:t>                        </a:t>
            </a:r>
          </a:p>
          <a:p>
            <a:pPr algn="ctr"/>
            <a:r>
              <a:rPr lang="tr-TR" b="1" i="1" u="sng" dirty="0">
                <a:solidFill>
                  <a:srgbClr val="FF0000"/>
                </a:solidFill>
              </a:rPr>
              <a:t>DİLEKÇE WORD ORTAMINDA DÜZENLENİP NOKTALAR SİLİNİP YERİNE GEREKLİ BİLGİLER YAZILIP ÇIKTI ALINARAK TESLİM EDİLMELİDİR.</a:t>
            </a:r>
            <a:endParaRPr lang="tr-TR" dirty="0">
              <a:solidFill>
                <a:srgbClr val="FF0000"/>
              </a:solidFill>
            </a:endParaRPr>
          </a:p>
        </p:txBody>
      </p:sp>
      <p:sp>
        <p:nvSpPr>
          <p:cNvPr id="5" name="Unvan 1"/>
          <p:cNvSpPr txBox="1">
            <a:spLocks/>
          </p:cNvSpPr>
          <p:nvPr/>
        </p:nvSpPr>
        <p:spPr>
          <a:xfrm>
            <a:off x="1249680" y="280380"/>
            <a:ext cx="10058400" cy="1117404"/>
          </a:xfrm>
          <a:prstGeom prst="rect">
            <a:avLst/>
          </a:prstGeom>
        </p:spPr>
        <p:txBody>
          <a:bodyPr vert="horz" lIns="91440" tIns="45720" rIns="91440" bIns="45720" rtlCol="0" anchor="b">
            <a:normAutofit fontScale="92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DİKEY GEÇİŞ MUAFİYET DİLEKÇESİ (İŞLETME MEZUNU) VE İSTENEN BELGELER (EKLER)</a:t>
            </a:r>
          </a:p>
        </p:txBody>
      </p:sp>
      <p:sp>
        <p:nvSpPr>
          <p:cNvPr id="4" name="Slayt Numarası Yer Tutucusu 3"/>
          <p:cNvSpPr>
            <a:spLocks noGrp="1"/>
          </p:cNvSpPr>
          <p:nvPr>
            <p:ph type="sldNum" sz="quarter" idx="12"/>
          </p:nvPr>
        </p:nvSpPr>
        <p:spPr/>
        <p:txBody>
          <a:bodyPr/>
          <a:lstStyle/>
          <a:p>
            <a:fld id="{4D89B0A6-EECE-445F-A692-6D889090368D}" type="slidenum">
              <a:rPr lang="tr-TR" smtClean="0"/>
              <a:t>30</a:t>
            </a:fld>
            <a:endParaRPr lang="tr-TR"/>
          </a:p>
        </p:txBody>
      </p:sp>
    </p:spTree>
    <p:extLst>
      <p:ext uri="{BB962C8B-B14F-4D97-AF65-F5344CB8AC3E}">
        <p14:creationId xmlns:p14="http://schemas.microsoft.com/office/powerpoint/2010/main" val="2519137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748236"/>
            <a:ext cx="9976225" cy="4120858"/>
          </a:xfrm>
        </p:spPr>
        <p:txBody>
          <a:bodyPr>
            <a:normAutofit fontScale="40000" lnSpcReduction="20000"/>
          </a:bodyPr>
          <a:lstStyle/>
          <a:p>
            <a:pPr algn="ctr"/>
            <a:r>
              <a:rPr lang="tr-TR" b="1" dirty="0" smtClean="0"/>
              <a:t>ÇEVRE MÜHENDİSLİĞİ </a:t>
            </a:r>
            <a:r>
              <a:rPr lang="tr-TR" b="1" dirty="0"/>
              <a:t>BÖLÜM BAŞKANLIĞI’NA</a:t>
            </a:r>
            <a:endParaRPr lang="tr-TR" dirty="0"/>
          </a:p>
          <a:p>
            <a:r>
              <a:rPr lang="tr-TR" dirty="0"/>
              <a:t> </a:t>
            </a:r>
          </a:p>
          <a:p>
            <a:pPr algn="r"/>
            <a:r>
              <a:rPr lang="tr-TR" dirty="0"/>
              <a:t>…/../201…</a:t>
            </a:r>
          </a:p>
          <a:p>
            <a:r>
              <a:rPr lang="tr-TR" dirty="0"/>
              <a:t> </a:t>
            </a:r>
          </a:p>
          <a:p>
            <a:r>
              <a:rPr lang="tr-TR" dirty="0"/>
              <a:t>……………… bölümü …………………… numaralı …………….. isimli lisans öğrencisiyim. Bölümünüzde çift </a:t>
            </a:r>
            <a:r>
              <a:rPr lang="tr-TR" dirty="0" err="1"/>
              <a:t>anadal</a:t>
            </a:r>
            <a:r>
              <a:rPr lang="tr-TR" dirty="0"/>
              <a:t> yapmaktaydım. Yapmış olduğum mevcut olan zorunlu </a:t>
            </a:r>
            <a:r>
              <a:rPr lang="tr-TR" dirty="0" smtClean="0"/>
              <a:t>İşletme-büro stajından </a:t>
            </a:r>
            <a:r>
              <a:rPr lang="tr-TR" dirty="0"/>
              <a:t>(Staj_2) muaf olmak istiyorum. Gerekli belgeler ektedir. Gereğini saygılarımla arz ederim.</a:t>
            </a:r>
          </a:p>
          <a:p>
            <a:r>
              <a:rPr lang="tr-TR" dirty="0"/>
              <a:t> </a:t>
            </a:r>
          </a:p>
          <a:p>
            <a:r>
              <a:rPr lang="tr-TR" dirty="0"/>
              <a:t> </a:t>
            </a:r>
          </a:p>
          <a:p>
            <a:pPr algn="r"/>
            <a:r>
              <a:rPr lang="tr-TR" dirty="0"/>
              <a:t>                                                                                                                                                İMZA</a:t>
            </a:r>
          </a:p>
          <a:p>
            <a:r>
              <a:rPr lang="tr-TR" dirty="0"/>
              <a:t>Ekler:</a:t>
            </a:r>
          </a:p>
          <a:p>
            <a:r>
              <a:rPr lang="tr-TR" dirty="0"/>
              <a:t>Öğrenci Belgesi</a:t>
            </a:r>
          </a:p>
          <a:p>
            <a:r>
              <a:rPr lang="tr-TR" dirty="0"/>
              <a:t>Staj Sonuç Belgesi</a:t>
            </a:r>
          </a:p>
          <a:p>
            <a:r>
              <a:rPr lang="tr-TR" dirty="0">
                <a:solidFill>
                  <a:schemeClr val="tx1"/>
                </a:solidFill>
              </a:rPr>
              <a:t>Staj Yapıldığına Dair Staj Komisyonu Yazısı</a:t>
            </a:r>
            <a:r>
              <a:rPr lang="tr-TR" dirty="0">
                <a:solidFill>
                  <a:srgbClr val="FF0000"/>
                </a:solidFill>
              </a:rPr>
              <a:t> </a:t>
            </a:r>
          </a:p>
          <a:p>
            <a:r>
              <a:rPr lang="tr-TR" dirty="0" smtClean="0">
                <a:solidFill>
                  <a:schemeClr val="tx1"/>
                </a:solidFill>
              </a:rPr>
              <a:t>Staj </a:t>
            </a:r>
            <a:r>
              <a:rPr lang="tr-TR" dirty="0">
                <a:solidFill>
                  <a:schemeClr val="tx1"/>
                </a:solidFill>
              </a:rPr>
              <a:t>Defteri/ Firma Tarafından Verilmiş </a:t>
            </a:r>
            <a:r>
              <a:rPr lang="tr-TR" dirty="0"/>
              <a:t>Staj Süresince Yapılan İşleri Ayrıntılı Gösteren İmzalı </a:t>
            </a:r>
            <a:r>
              <a:rPr lang="tr-TR" dirty="0">
                <a:solidFill>
                  <a:schemeClr val="tx1"/>
                </a:solidFill>
              </a:rPr>
              <a:t>Belge </a:t>
            </a:r>
            <a:r>
              <a:rPr lang="tr-TR" dirty="0">
                <a:solidFill>
                  <a:srgbClr val="FF0000"/>
                </a:solidFill>
              </a:rPr>
              <a:t>(ELEKTRİK – ELEKTRONİK MÜH. VEYA BİLG. MÜH İÇİN – DEĞİLSE BU KISMI SİLİN)  - (BU KISIM YA STAJ DEFTERİNİZ YADA OKUL VEYA FİRMANIZDAN ALDIĞINIZ VE STAJINIZ SÜRESİNCE HANGİ İŞLERİ YAPTIĞINIZI GÖSTERİR AYRINTILI İMZALI BELGE EKLENMELİDİR.)  </a:t>
            </a:r>
          </a:p>
          <a:p>
            <a:pPr algn="ctr"/>
            <a:r>
              <a:rPr lang="tr-TR" sz="2500" b="1" i="1" u="sng" dirty="0">
                <a:solidFill>
                  <a:srgbClr val="FF0000"/>
                </a:solidFill>
              </a:rPr>
              <a:t>DİLEKÇE WORD ORTAMINDA DÜZENLENİP NOKTALAR SİLİNİP YERİNE GEREKLİ BİLGİLER YAZILIP ÇIKTI ALINARAK TESLİM EDİLMELİDİR.</a:t>
            </a:r>
            <a:r>
              <a:rPr lang="tr-TR" sz="3500" b="1" i="1" u="sng" dirty="0"/>
              <a:t> </a:t>
            </a:r>
            <a:endParaRPr lang="tr-TR" sz="3500" dirty="0"/>
          </a:p>
        </p:txBody>
      </p:sp>
      <p:sp>
        <p:nvSpPr>
          <p:cNvPr id="5" name="Unvan 1"/>
          <p:cNvSpPr txBox="1">
            <a:spLocks/>
          </p:cNvSpPr>
          <p:nvPr/>
        </p:nvSpPr>
        <p:spPr>
          <a:xfrm>
            <a:off x="1249680" y="390734"/>
            <a:ext cx="10058400" cy="1007049"/>
          </a:xfrm>
          <a:prstGeom prst="rect">
            <a:avLst/>
          </a:prstGeom>
        </p:spPr>
        <p:txBody>
          <a:bodyPr vert="horz" lIns="91440" tIns="45720" rIns="91440" bIns="45720" rtlCol="0" anchor="b">
            <a:normAutofit fontScale="6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solidFill>
                  <a:srgbClr val="FF0000"/>
                </a:solidFill>
              </a:rPr>
              <a:t>ÇİFT ANADAL</a:t>
            </a:r>
          </a:p>
          <a:p>
            <a:pPr algn="ctr"/>
            <a:r>
              <a:rPr lang="tr-TR" dirty="0">
                <a:solidFill>
                  <a:srgbClr val="FF0000"/>
                </a:solidFill>
              </a:rPr>
              <a:t> MUAFİYET DİLEKÇESİ VE İSTENEN BELGELER (EKLER)</a:t>
            </a:r>
          </a:p>
          <a:p>
            <a:pPr algn="ctr"/>
            <a:r>
              <a:rPr lang="tr-TR" dirty="0">
                <a:solidFill>
                  <a:srgbClr val="FF0000"/>
                </a:solidFill>
              </a:rPr>
              <a:t> </a:t>
            </a:r>
          </a:p>
        </p:txBody>
      </p:sp>
      <p:sp>
        <p:nvSpPr>
          <p:cNvPr id="4" name="Slayt Numarası Yer Tutucusu 3"/>
          <p:cNvSpPr>
            <a:spLocks noGrp="1"/>
          </p:cNvSpPr>
          <p:nvPr>
            <p:ph type="sldNum" sz="quarter" idx="12"/>
          </p:nvPr>
        </p:nvSpPr>
        <p:spPr/>
        <p:txBody>
          <a:bodyPr/>
          <a:lstStyle/>
          <a:p>
            <a:fld id="{4D89B0A6-EECE-445F-A692-6D889090368D}" type="slidenum">
              <a:rPr lang="tr-TR" smtClean="0"/>
              <a:t>31</a:t>
            </a:fld>
            <a:endParaRPr lang="tr-TR"/>
          </a:p>
        </p:txBody>
      </p:sp>
    </p:spTree>
    <p:extLst>
      <p:ext uri="{BB962C8B-B14F-4D97-AF65-F5344CB8AC3E}">
        <p14:creationId xmlns:p14="http://schemas.microsoft.com/office/powerpoint/2010/main" val="3460548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159876"/>
            <a:ext cx="10776272" cy="3709218"/>
          </a:xfrm>
        </p:spPr>
        <p:txBody>
          <a:bodyPr>
            <a:normAutofit/>
          </a:bodyPr>
          <a:lstStyle/>
          <a:p>
            <a:pPr>
              <a:buFont typeface="Wingdings" panose="05000000000000000000" pitchFamily="2" charset="2"/>
              <a:buChar char="§"/>
            </a:pPr>
            <a:r>
              <a:rPr lang="tr-TR" sz="1800" b="1" dirty="0"/>
              <a:t>Çalışanlar muafiyet başvurusu için </a:t>
            </a:r>
            <a:r>
              <a:rPr lang="tr-TR" sz="1800" dirty="0">
                <a:hlinkClick r:id="rId2"/>
              </a:rPr>
              <a:t>https://webarsiv.atauni.edu.tr/staj-uygulama-esaslari </a:t>
            </a:r>
            <a:r>
              <a:rPr lang="tr-TR" sz="1800" dirty="0" smtClean="0"/>
              <a:t> </a:t>
            </a:r>
            <a:r>
              <a:rPr lang="tr-TR" sz="1800" b="1" dirty="0" smtClean="0"/>
              <a:t>adresine </a:t>
            </a:r>
            <a:r>
              <a:rPr lang="tr-TR" sz="1800" b="1" dirty="0"/>
              <a:t>giderek ATATÜRK ÜNİVERSİTESİ STAJ </a:t>
            </a:r>
            <a:r>
              <a:rPr lang="tr-TR" sz="1800" b="1" dirty="0" err="1"/>
              <a:t>YÖNERGESİ’nden</a:t>
            </a:r>
            <a:r>
              <a:rPr lang="tr-TR" sz="1800" b="1" dirty="0"/>
              <a:t> ilgili metinleri (şartlar gibi) okuyarak muafiyet başvurusunda bulunabilirler. </a:t>
            </a:r>
          </a:p>
          <a:p>
            <a:pPr>
              <a:buFont typeface="Wingdings" panose="05000000000000000000" pitchFamily="2" charset="2"/>
              <a:buChar char="§"/>
            </a:pPr>
            <a:r>
              <a:rPr lang="tr-TR" sz="1800" b="1" dirty="0"/>
              <a:t>Muafiyet başvurusu için aynı şekilde uygun dilekçe </a:t>
            </a:r>
            <a:r>
              <a:rPr lang="tr-TR" sz="1800" b="1" dirty="0" smtClean="0"/>
              <a:t>örneğini, </a:t>
            </a:r>
            <a:r>
              <a:rPr lang="tr-TR" sz="1800" b="1" dirty="0"/>
              <a:t>ekleri ve SGK hizmet döküm belgesi ile birlikte komisyona teslim ediniz </a:t>
            </a:r>
            <a:r>
              <a:rPr lang="tr-TR" sz="1800" dirty="0" smtClean="0"/>
              <a:t>(</a:t>
            </a:r>
            <a:r>
              <a:rPr lang="tr-TR" sz="1800" dirty="0" smtClean="0">
                <a:solidFill>
                  <a:srgbClr val="FF0000"/>
                </a:solidFill>
              </a:rPr>
              <a:t>*Arş.Gör.Dr. </a:t>
            </a:r>
            <a:r>
              <a:rPr lang="tr-TR" sz="1800" dirty="0">
                <a:solidFill>
                  <a:srgbClr val="FF0000"/>
                </a:solidFill>
              </a:rPr>
              <a:t>Zeynep KARCIOĞLU </a:t>
            </a:r>
            <a:r>
              <a:rPr lang="tr-TR" sz="1800" dirty="0" smtClean="0">
                <a:solidFill>
                  <a:srgbClr val="FF0000"/>
                </a:solidFill>
              </a:rPr>
              <a:t>KARAKAŞ)</a:t>
            </a:r>
            <a:endParaRPr lang="tr-TR" sz="3500" dirty="0"/>
          </a:p>
        </p:txBody>
      </p:sp>
      <p:sp>
        <p:nvSpPr>
          <p:cNvPr id="5" name="Unvan 1"/>
          <p:cNvSpPr txBox="1">
            <a:spLocks/>
          </p:cNvSpPr>
          <p:nvPr/>
        </p:nvSpPr>
        <p:spPr>
          <a:xfrm>
            <a:off x="1249680" y="390734"/>
            <a:ext cx="10058400" cy="1007049"/>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a:solidFill>
                  <a:srgbClr val="FF0000"/>
                </a:solidFill>
              </a:rPr>
              <a:t>Çalışanlar İçin</a:t>
            </a:r>
            <a:endParaRPr lang="tr-TR" dirty="0">
              <a:solidFill>
                <a:srgbClr val="FF0000"/>
              </a:solidFill>
            </a:endParaRPr>
          </a:p>
        </p:txBody>
      </p:sp>
      <p:sp>
        <p:nvSpPr>
          <p:cNvPr id="4" name="Slayt Numarası Yer Tutucusu 3"/>
          <p:cNvSpPr>
            <a:spLocks noGrp="1"/>
          </p:cNvSpPr>
          <p:nvPr>
            <p:ph type="sldNum" sz="quarter" idx="12"/>
          </p:nvPr>
        </p:nvSpPr>
        <p:spPr/>
        <p:txBody>
          <a:bodyPr/>
          <a:lstStyle/>
          <a:p>
            <a:fld id="{4D89B0A6-EECE-445F-A692-6D889090368D}" type="slidenum">
              <a:rPr lang="tr-TR" smtClean="0"/>
              <a:t>32</a:t>
            </a:fld>
            <a:endParaRPr lang="tr-TR"/>
          </a:p>
        </p:txBody>
      </p:sp>
    </p:spTree>
    <p:extLst>
      <p:ext uri="{BB962C8B-B14F-4D97-AF65-F5344CB8AC3E}">
        <p14:creationId xmlns:p14="http://schemas.microsoft.com/office/powerpoint/2010/main" val="3982405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508" y="2947028"/>
            <a:ext cx="10493292" cy="906797"/>
          </a:xfrm>
        </p:spPr>
        <p:txBody>
          <a:bodyPr>
            <a:noAutofit/>
          </a:bodyPr>
          <a:lstStyle/>
          <a:p>
            <a:pPr algn="ctr"/>
            <a:r>
              <a:rPr lang="tr-TR" sz="5600" dirty="0"/>
              <a:t>DERS ALARAK STAJ YAPABİLME</a:t>
            </a:r>
          </a:p>
        </p:txBody>
      </p:sp>
      <p:sp>
        <p:nvSpPr>
          <p:cNvPr id="4" name="Slayt Numarası Yer Tutucusu 3"/>
          <p:cNvSpPr>
            <a:spLocks noGrp="1"/>
          </p:cNvSpPr>
          <p:nvPr>
            <p:ph type="sldNum" sz="quarter" idx="12"/>
          </p:nvPr>
        </p:nvSpPr>
        <p:spPr/>
        <p:txBody>
          <a:bodyPr/>
          <a:lstStyle/>
          <a:p>
            <a:fld id="{4D89B0A6-EECE-445F-A692-6D889090368D}" type="slidenum">
              <a:rPr lang="tr-TR" smtClean="0"/>
              <a:t>33</a:t>
            </a:fld>
            <a:endParaRPr lang="tr-TR"/>
          </a:p>
        </p:txBody>
      </p:sp>
    </p:spTree>
    <p:extLst>
      <p:ext uri="{BB962C8B-B14F-4D97-AF65-F5344CB8AC3E}">
        <p14:creationId xmlns:p14="http://schemas.microsoft.com/office/powerpoint/2010/main" val="1341895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0633" y="1845733"/>
            <a:ext cx="11417299" cy="4414389"/>
          </a:xfrm>
        </p:spPr>
        <p:txBody>
          <a:bodyPr>
            <a:normAutofit/>
          </a:bodyPr>
          <a:lstStyle/>
          <a:p>
            <a:pPr marL="457200" indent="-457200" algn="just">
              <a:buFont typeface="+mj-lt"/>
              <a:buAutoNum type="arabicPeriod"/>
            </a:pPr>
            <a:endParaRPr lang="tr-TR" dirty="0"/>
          </a:p>
          <a:p>
            <a:pPr marL="0" indent="0" algn="just">
              <a:buNone/>
            </a:pPr>
            <a:r>
              <a:rPr lang="tr-TR" dirty="0"/>
              <a:t>Ders alarak staj yapabilmeniz için aşağıdaki koşulları sağlamanız gerekmektedir;</a:t>
            </a:r>
          </a:p>
          <a:p>
            <a:pPr marL="457200" indent="-457200" algn="just">
              <a:buFont typeface="+mj-lt"/>
              <a:buAutoNum type="arabicParenR"/>
            </a:pPr>
            <a:r>
              <a:rPr lang="tr-TR" sz="1400" dirty="0"/>
              <a:t>Öğrencinin aldığı ders veya derslerin hepsinden devam zorunluluğu var ise; haftalık ders yükü </a:t>
            </a:r>
            <a:r>
              <a:rPr lang="tr-TR" sz="1400" dirty="0" smtClean="0"/>
              <a:t>8 </a:t>
            </a:r>
            <a:r>
              <a:rPr lang="tr-TR" sz="1400" dirty="0"/>
              <a:t>SAATİ (</a:t>
            </a:r>
            <a:r>
              <a:rPr lang="tr-TR" sz="1400" b="1" dirty="0">
                <a:solidFill>
                  <a:srgbClr val="FF0000"/>
                </a:solidFill>
              </a:rPr>
              <a:t>kredi değil saat</a:t>
            </a:r>
            <a:r>
              <a:rPr lang="tr-TR" sz="1400" dirty="0"/>
              <a:t>) aşmaz ve staj yeri Erzurum il sınırları içerisinde ise staj yapabilir.  </a:t>
            </a:r>
          </a:p>
          <a:p>
            <a:pPr marL="457200" indent="-457200" algn="just">
              <a:buFont typeface="+mj-lt"/>
              <a:buAutoNum type="arabicParenR"/>
            </a:pPr>
            <a:r>
              <a:rPr lang="tr-TR" sz="1400" dirty="0"/>
              <a:t>Öğrencinin aldığı ders veya derslerin hiçbirinden devam zorunluluğu yok ise; alınan ders veya dersler için 1. Maddede yer alan limit söz konusu değildir ve staj yeri Erzurum il sınırları dışında yapılabilir.</a:t>
            </a:r>
          </a:p>
          <a:p>
            <a:pPr marL="457200" indent="-457200" algn="just">
              <a:buFont typeface="+mj-lt"/>
              <a:buAutoNum type="arabicParenR"/>
            </a:pPr>
            <a:r>
              <a:rPr lang="tr-TR" sz="1400" dirty="0"/>
              <a:t>Öğrenci hem devam zorunluluğu olan ders veya dersleri hem de devam zorunluğu olmayan ders veya dersleri birlikte alıyor ise; </a:t>
            </a:r>
            <a:r>
              <a:rPr lang="tr-TR" sz="1400" b="1" dirty="0">
                <a:solidFill>
                  <a:srgbClr val="FF0000"/>
                </a:solidFill>
              </a:rPr>
              <a:t>sadece devam zorunluluğu olan dersler için </a:t>
            </a:r>
            <a:r>
              <a:rPr lang="tr-TR" sz="1400" dirty="0"/>
              <a:t>ders yükü </a:t>
            </a:r>
            <a:r>
              <a:rPr lang="tr-TR" sz="1400" dirty="0" smtClean="0"/>
              <a:t>8 </a:t>
            </a:r>
            <a:r>
              <a:rPr lang="tr-TR" sz="1400" dirty="0"/>
              <a:t>SAATİ (</a:t>
            </a:r>
            <a:r>
              <a:rPr lang="tr-TR" sz="1400" b="1" dirty="0">
                <a:solidFill>
                  <a:srgbClr val="FF0000"/>
                </a:solidFill>
              </a:rPr>
              <a:t>kredi değil saat</a:t>
            </a:r>
            <a:r>
              <a:rPr lang="tr-TR" sz="1400" dirty="0"/>
              <a:t>) aşmamalı ve staj yeri Erzurum il sınırları içerisinde olmalıdır. </a:t>
            </a:r>
          </a:p>
          <a:p>
            <a:pPr marL="0" indent="0" algn="just">
              <a:buNone/>
            </a:pPr>
            <a:r>
              <a:rPr lang="tr-TR" dirty="0"/>
              <a:t>Şartlarınız tutuyor ise </a:t>
            </a:r>
            <a:r>
              <a:rPr lang="tr-TR" dirty="0" smtClean="0"/>
              <a:t>«ÇEVRE </a:t>
            </a:r>
            <a:r>
              <a:rPr lang="tr-TR" dirty="0"/>
              <a:t>MÜHENDİSLİĞİ BÖLÜM BAŞKANLIĞI’NA» aldığınız dersin kodunu, kredisini ve haftalık ders saatini belirterek konuya ilişkin dilekçe yazıp bölüme teslim ediniz </a:t>
            </a:r>
            <a:r>
              <a:rPr lang="tr-TR" dirty="0" smtClean="0"/>
              <a:t>(</a:t>
            </a:r>
            <a:r>
              <a:rPr lang="tr-TR" dirty="0" smtClean="0">
                <a:solidFill>
                  <a:srgbClr val="FF0000"/>
                </a:solidFill>
              </a:rPr>
              <a:t>*</a:t>
            </a:r>
            <a:r>
              <a:rPr lang="tr-TR" dirty="0" err="1" smtClean="0">
                <a:solidFill>
                  <a:srgbClr val="FF0000"/>
                </a:solidFill>
              </a:rPr>
              <a:t>Münip</a:t>
            </a:r>
            <a:r>
              <a:rPr lang="tr-TR" dirty="0" smtClean="0">
                <a:solidFill>
                  <a:srgbClr val="FF0000"/>
                </a:solidFill>
              </a:rPr>
              <a:t> ÇAKMAK</a:t>
            </a:r>
            <a:r>
              <a:rPr lang="tr-TR" dirty="0" smtClean="0"/>
              <a:t>).</a:t>
            </a: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t>Dönem İçi – Yaz Okulu Staj Yapabilme</a:t>
            </a:r>
          </a:p>
        </p:txBody>
      </p:sp>
      <p:sp>
        <p:nvSpPr>
          <p:cNvPr id="4" name="Slayt Numarası Yer Tutucusu 3"/>
          <p:cNvSpPr>
            <a:spLocks noGrp="1"/>
          </p:cNvSpPr>
          <p:nvPr>
            <p:ph type="sldNum" sz="quarter" idx="12"/>
          </p:nvPr>
        </p:nvSpPr>
        <p:spPr/>
        <p:txBody>
          <a:bodyPr/>
          <a:lstStyle/>
          <a:p>
            <a:fld id="{4D89B0A6-EECE-445F-A692-6D889090368D}" type="slidenum">
              <a:rPr lang="tr-TR" smtClean="0"/>
              <a:t>34</a:t>
            </a:fld>
            <a:endParaRPr lang="tr-TR"/>
          </a:p>
        </p:txBody>
      </p:sp>
    </p:spTree>
    <p:extLst>
      <p:ext uri="{BB962C8B-B14F-4D97-AF65-F5344CB8AC3E}">
        <p14:creationId xmlns:p14="http://schemas.microsoft.com/office/powerpoint/2010/main" val="94905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508" y="2947028"/>
            <a:ext cx="10493292" cy="906797"/>
          </a:xfrm>
        </p:spPr>
        <p:txBody>
          <a:bodyPr>
            <a:noAutofit/>
          </a:bodyPr>
          <a:lstStyle/>
          <a:p>
            <a:pPr algn="ctr"/>
            <a:r>
              <a:rPr lang="tr-TR" sz="5600" dirty="0"/>
              <a:t>Mezuniyet Aşamasındaki Öğrenciler</a:t>
            </a:r>
          </a:p>
        </p:txBody>
      </p:sp>
      <p:sp>
        <p:nvSpPr>
          <p:cNvPr id="4" name="Slayt Numarası Yer Tutucusu 3"/>
          <p:cNvSpPr>
            <a:spLocks noGrp="1"/>
          </p:cNvSpPr>
          <p:nvPr>
            <p:ph type="sldNum" sz="quarter" idx="12"/>
          </p:nvPr>
        </p:nvSpPr>
        <p:spPr/>
        <p:txBody>
          <a:bodyPr/>
          <a:lstStyle/>
          <a:p>
            <a:fld id="{4D89B0A6-EECE-445F-A692-6D889090368D}" type="slidenum">
              <a:rPr lang="tr-TR" smtClean="0"/>
              <a:t>35</a:t>
            </a:fld>
            <a:endParaRPr lang="tr-TR"/>
          </a:p>
        </p:txBody>
      </p:sp>
    </p:spTree>
    <p:extLst>
      <p:ext uri="{BB962C8B-B14F-4D97-AF65-F5344CB8AC3E}">
        <p14:creationId xmlns:p14="http://schemas.microsoft.com/office/powerpoint/2010/main" val="884053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457200" indent="-457200" algn="just">
              <a:buFont typeface="+mj-lt"/>
              <a:buAutoNum type="arabicPeriod"/>
            </a:pPr>
            <a:endParaRPr lang="tr-TR" dirty="0"/>
          </a:p>
          <a:p>
            <a:pPr marL="457200" indent="-457200" algn="just">
              <a:buFont typeface="+mj-lt"/>
              <a:buAutoNum type="arabicPeriod"/>
            </a:pPr>
            <a:endParaRPr lang="tr-TR" dirty="0"/>
          </a:p>
          <a:p>
            <a:pPr marL="457200" indent="-457200" algn="just">
              <a:buFont typeface="+mj-lt"/>
              <a:buAutoNum type="arabicPeriod"/>
            </a:pPr>
            <a:r>
              <a:rPr lang="tr-TR" dirty="0"/>
              <a:t>Mezuniyet aşamasındaki öğrenciler staj defterlerini staj bitiminden en geç bir ay sonra staj komisyonuna teslim etmelidirler. </a:t>
            </a:r>
            <a:r>
              <a:rPr lang="tr-TR" dirty="0" smtClean="0"/>
              <a:t>(</a:t>
            </a:r>
            <a:r>
              <a:rPr lang="tr-TR" dirty="0">
                <a:solidFill>
                  <a:srgbClr val="FF0000"/>
                </a:solidFill>
              </a:rPr>
              <a:t>* </a:t>
            </a:r>
            <a:r>
              <a:rPr lang="tr-TR" dirty="0" smtClean="0">
                <a:solidFill>
                  <a:srgbClr val="FF0000"/>
                </a:solidFill>
              </a:rPr>
              <a:t>Arş.Gör.Dr. </a:t>
            </a:r>
            <a:r>
              <a:rPr lang="tr-TR" dirty="0">
                <a:solidFill>
                  <a:srgbClr val="FF0000"/>
                </a:solidFill>
              </a:rPr>
              <a:t>Zeynep KARCIOĞLU KARAKAŞ</a:t>
            </a:r>
            <a:r>
              <a:rPr lang="tr-TR" dirty="0" smtClean="0"/>
              <a:t>). </a:t>
            </a:r>
            <a:endParaRPr lang="tr-TR" dirty="0"/>
          </a:p>
          <a:p>
            <a:pPr marL="457200" indent="-457200" algn="just">
              <a:buFont typeface="+mj-lt"/>
              <a:buAutoNum type="arabicPeriod"/>
            </a:pPr>
            <a:r>
              <a:rPr lang="tr-TR" dirty="0"/>
              <a:t>Staj defterlerinin kabulünden sonra, staj işlemlerinin tamamlanması için staj komisyonuna başvurulması gerekir </a:t>
            </a:r>
            <a:r>
              <a:rPr lang="tr-TR" dirty="0" smtClean="0"/>
              <a:t>(</a:t>
            </a:r>
            <a:r>
              <a:rPr lang="tr-TR" dirty="0">
                <a:solidFill>
                  <a:srgbClr val="FF0000"/>
                </a:solidFill>
              </a:rPr>
              <a:t>* </a:t>
            </a:r>
            <a:r>
              <a:rPr lang="tr-TR" dirty="0" smtClean="0">
                <a:solidFill>
                  <a:srgbClr val="FF0000"/>
                </a:solidFill>
              </a:rPr>
              <a:t>Arş.Gör.Dr. </a:t>
            </a:r>
            <a:r>
              <a:rPr lang="tr-TR" dirty="0">
                <a:solidFill>
                  <a:srgbClr val="FF0000"/>
                </a:solidFill>
              </a:rPr>
              <a:t>Zeynep KARCIOĞLU </a:t>
            </a:r>
            <a:r>
              <a:rPr lang="tr-TR" dirty="0" smtClean="0">
                <a:solidFill>
                  <a:srgbClr val="FF0000"/>
                </a:solidFill>
              </a:rPr>
              <a:t>KARAKAŞ)</a:t>
            </a:r>
            <a:endParaRPr lang="tr-TR" dirty="0"/>
          </a:p>
          <a:p>
            <a:pPr marL="457200" indent="-457200" algn="just">
              <a:buFont typeface="+mj-lt"/>
              <a:buAutoNum type="arabicPeriod"/>
            </a:pPr>
            <a:r>
              <a:rPr lang="tr-TR" dirty="0"/>
              <a:t>İlgili değerlendirme formlarının doldurulmuş olması gerekir.</a:t>
            </a:r>
          </a:p>
          <a:p>
            <a:pPr marL="457200" indent="-457200" algn="just">
              <a:buFont typeface="+mj-lt"/>
              <a:buAutoNum type="arabicPeriod"/>
            </a:pPr>
            <a:endParaRPr lang="tr-TR" dirty="0"/>
          </a:p>
        </p:txBody>
      </p:sp>
      <p:sp>
        <p:nvSpPr>
          <p:cNvPr id="5" name="Unvan 1"/>
          <p:cNvSpPr txBox="1">
            <a:spLocks/>
          </p:cNvSpPr>
          <p:nvPr/>
        </p:nvSpPr>
        <p:spPr>
          <a:xfrm>
            <a:off x="1249680" y="2803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dirty="0"/>
              <a:t>Mezuniyet Aşamasındaki Öğrenciler</a:t>
            </a:r>
          </a:p>
        </p:txBody>
      </p:sp>
      <p:sp>
        <p:nvSpPr>
          <p:cNvPr id="4" name="Slayt Numarası Yer Tutucusu 3"/>
          <p:cNvSpPr>
            <a:spLocks noGrp="1"/>
          </p:cNvSpPr>
          <p:nvPr>
            <p:ph type="sldNum" sz="quarter" idx="12"/>
          </p:nvPr>
        </p:nvSpPr>
        <p:spPr/>
        <p:txBody>
          <a:bodyPr/>
          <a:lstStyle/>
          <a:p>
            <a:fld id="{4D89B0A6-EECE-445F-A692-6D889090368D}" type="slidenum">
              <a:rPr lang="tr-TR" smtClean="0"/>
              <a:t>36</a:t>
            </a:fld>
            <a:endParaRPr lang="tr-TR"/>
          </a:p>
        </p:txBody>
      </p:sp>
    </p:spTree>
    <p:extLst>
      <p:ext uri="{BB962C8B-B14F-4D97-AF65-F5344CB8AC3E}">
        <p14:creationId xmlns:p14="http://schemas.microsoft.com/office/powerpoint/2010/main" val="236581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Bu dokuman, Atatürk Üniversitesi «Staj Uygulama Esasları» ve </a:t>
            </a:r>
            <a:r>
              <a:rPr lang="tr-TR" dirty="0" smtClean="0"/>
              <a:t>Çevre </a:t>
            </a:r>
            <a:r>
              <a:rPr lang="tr-TR" dirty="0"/>
              <a:t>Mühendisliği Bölümü «Staj Kılavuzunda» yer alan bilgiler esas alınarak hazırlanmıştır. </a:t>
            </a:r>
          </a:p>
          <a:p>
            <a:pPr>
              <a:buFont typeface="Wingdings" panose="05000000000000000000" pitchFamily="2" charset="2"/>
              <a:buChar char="v"/>
            </a:pPr>
            <a:r>
              <a:rPr lang="tr-TR" dirty="0"/>
              <a:t>Atatürk Üniversitesi «Staj Uygulama Esasları»</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fld id="{4D89B0A6-EECE-445F-A692-6D889090368D}" type="slidenum">
              <a:rPr lang="tr-TR" smtClean="0"/>
              <a:t>37</a:t>
            </a:fld>
            <a:endParaRPr lang="tr-TR"/>
          </a:p>
        </p:txBody>
      </p:sp>
      <p:sp>
        <p:nvSpPr>
          <p:cNvPr id="5" name="Unvan 1"/>
          <p:cNvSpPr>
            <a:spLocks noGrp="1"/>
          </p:cNvSpPr>
          <p:nvPr>
            <p:ph type="title"/>
          </p:nvPr>
        </p:nvSpPr>
        <p:spPr>
          <a:xfrm>
            <a:off x="1026160" y="60961"/>
            <a:ext cx="10058400" cy="1676400"/>
          </a:xfrm>
        </p:spPr>
        <p:txBody>
          <a:bodyPr>
            <a:normAutofit/>
          </a:bodyPr>
          <a:lstStyle/>
          <a:p>
            <a:pPr algn="ctr"/>
            <a:r>
              <a:rPr lang="tr-TR" b="1" dirty="0">
                <a:solidFill>
                  <a:srgbClr val="FF0000"/>
                </a:solidFill>
              </a:rPr>
              <a:t>STAJ YÖNERGESİ</a:t>
            </a:r>
            <a:br>
              <a:rPr lang="tr-TR" b="1" dirty="0">
                <a:solidFill>
                  <a:srgbClr val="FF0000"/>
                </a:solidFill>
              </a:rPr>
            </a:br>
            <a:endParaRPr lang="tr-TR" sz="3100"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1396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61063" y="3125337"/>
            <a:ext cx="5565947" cy="1077218"/>
          </a:xfrm>
          <a:prstGeom prst="rect">
            <a:avLst/>
          </a:prstGeom>
          <a:noFill/>
        </p:spPr>
        <p:txBody>
          <a:bodyPr wrap="none" rtlCol="0">
            <a:spAutoFit/>
          </a:bodyPr>
          <a:lstStyle/>
          <a:p>
            <a:r>
              <a:rPr lang="tr-TR" sz="6400" dirty="0">
                <a:solidFill>
                  <a:srgbClr val="C00000"/>
                </a:solidFill>
              </a:rPr>
              <a:t>İyi Çalışmalar…..</a:t>
            </a:r>
            <a:endParaRPr lang="en-US" sz="6400" dirty="0">
              <a:solidFill>
                <a:srgbClr val="C00000"/>
              </a:solidFill>
            </a:endParaRPr>
          </a:p>
        </p:txBody>
      </p:sp>
      <p:sp>
        <p:nvSpPr>
          <p:cNvPr id="3" name="Slayt Numarası Yer Tutucusu 2"/>
          <p:cNvSpPr>
            <a:spLocks noGrp="1"/>
          </p:cNvSpPr>
          <p:nvPr>
            <p:ph type="sldNum" sz="quarter" idx="12"/>
          </p:nvPr>
        </p:nvSpPr>
        <p:spPr/>
        <p:txBody>
          <a:bodyPr/>
          <a:lstStyle/>
          <a:p>
            <a:fld id="{4D89B0A6-EECE-445F-A692-6D889090368D}" type="slidenum">
              <a:rPr lang="tr-TR" smtClean="0"/>
              <a:t>38</a:t>
            </a:fld>
            <a:endParaRPr lang="tr-TR"/>
          </a:p>
        </p:txBody>
      </p:sp>
    </p:spTree>
    <p:extLst>
      <p:ext uri="{BB962C8B-B14F-4D97-AF65-F5344CB8AC3E}">
        <p14:creationId xmlns:p14="http://schemas.microsoft.com/office/powerpoint/2010/main" val="70897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DİKKAT</a:t>
            </a:r>
          </a:p>
        </p:txBody>
      </p:sp>
      <p:sp>
        <p:nvSpPr>
          <p:cNvPr id="5" name="Slayt Numarası Yer Tutucusu 4"/>
          <p:cNvSpPr>
            <a:spLocks noGrp="1"/>
          </p:cNvSpPr>
          <p:nvPr>
            <p:ph type="sldNum" sz="quarter" idx="12"/>
          </p:nvPr>
        </p:nvSpPr>
        <p:spPr/>
        <p:txBody>
          <a:bodyPr/>
          <a:lstStyle/>
          <a:p>
            <a:fld id="{4D89B0A6-EECE-445F-A692-6D889090368D}" type="slidenum">
              <a:rPr lang="tr-TR" smtClean="0"/>
              <a:t>4</a:t>
            </a:fld>
            <a:endParaRPr lang="tr-TR"/>
          </a:p>
        </p:txBody>
      </p:sp>
      <p:sp>
        <p:nvSpPr>
          <p:cNvPr id="7" name="Dikdörtgen 6"/>
          <p:cNvSpPr/>
          <p:nvPr/>
        </p:nvSpPr>
        <p:spPr>
          <a:xfrm>
            <a:off x="99847" y="2600785"/>
            <a:ext cx="11629698" cy="3139321"/>
          </a:xfrm>
          <a:prstGeom prst="rect">
            <a:avLst/>
          </a:prstGeom>
        </p:spPr>
        <p:txBody>
          <a:bodyPr wrap="square">
            <a:spAutoFit/>
          </a:bodyPr>
          <a:lstStyle/>
          <a:p>
            <a:pPr algn="ctr"/>
            <a:r>
              <a:rPr lang="tr-TR" b="1" i="1" dirty="0">
                <a:ln w="0"/>
                <a:effectLst>
                  <a:outerShdw blurRad="38100" dist="19050" dir="2700000" algn="tl" rotWithShape="0">
                    <a:schemeClr val="dk1">
                      <a:alpha val="40000"/>
                    </a:schemeClr>
                  </a:outerShdw>
                </a:effectLst>
              </a:rPr>
              <a:t>Staj başvuru işlemlerinizi staj başlangıç tarihinden </a:t>
            </a:r>
            <a:r>
              <a:rPr lang="tr-TR" b="1" i="1" u="sng" dirty="0">
                <a:ln w="0"/>
                <a:effectLst>
                  <a:outerShdw blurRad="38100" dist="19050" dir="2700000" algn="tl" rotWithShape="0">
                    <a:schemeClr val="dk1">
                      <a:alpha val="40000"/>
                    </a:schemeClr>
                  </a:outerShdw>
                </a:effectLst>
              </a:rPr>
              <a:t>en erken 1 ay </a:t>
            </a:r>
            <a:r>
              <a:rPr lang="tr-TR" b="1" i="1" dirty="0">
                <a:ln w="0"/>
                <a:effectLst>
                  <a:outerShdw blurRad="38100" dist="19050" dir="2700000" algn="tl" rotWithShape="0">
                    <a:schemeClr val="dk1">
                      <a:alpha val="40000"/>
                    </a:schemeClr>
                  </a:outerShdw>
                </a:effectLst>
              </a:rPr>
              <a:t>öncesinde başlatmanız gerekir.</a:t>
            </a:r>
          </a:p>
          <a:p>
            <a:pPr algn="ctr"/>
            <a:r>
              <a:rPr lang="tr-TR" b="1" i="1" u="sng" dirty="0">
                <a:ln w="0"/>
                <a:solidFill>
                  <a:srgbClr val="FF0000"/>
                </a:solidFill>
                <a:effectLst>
                  <a:outerShdw blurRad="38100" dist="19050" dir="2700000" algn="tl" rotWithShape="0">
                    <a:schemeClr val="dk1">
                      <a:alpha val="40000"/>
                    </a:schemeClr>
                  </a:outerShdw>
                </a:effectLst>
              </a:rPr>
              <a:t>Staj başlangıç tarihine son kalan 15 İŞ GÜNÜ içinde staj başvurunuz onaylanmaz. </a:t>
            </a:r>
          </a:p>
          <a:p>
            <a:pPr algn="ctr"/>
            <a:endParaRPr lang="tr-TR" b="1" i="1" dirty="0">
              <a:ln w="0"/>
              <a:effectLst>
                <a:outerShdw blurRad="38100" dist="19050" dir="2700000" algn="tl" rotWithShape="0">
                  <a:schemeClr val="dk1">
                    <a:alpha val="40000"/>
                  </a:schemeClr>
                </a:outerShdw>
              </a:effectLst>
            </a:endParaRPr>
          </a:p>
          <a:p>
            <a:pPr algn="ctr"/>
            <a:r>
              <a:rPr lang="tr-TR" b="1" i="1" dirty="0">
                <a:ln w="0"/>
                <a:effectLst>
                  <a:outerShdw blurRad="38100" dist="19050" dir="2700000" algn="tl" rotWithShape="0">
                    <a:schemeClr val="dk1">
                      <a:alpha val="40000"/>
                    </a:schemeClr>
                  </a:outerShdw>
                </a:effectLst>
              </a:rPr>
              <a:t>Ayrıca;</a:t>
            </a:r>
          </a:p>
          <a:p>
            <a:pPr algn="ctr"/>
            <a:endParaRPr lang="tr-TR" b="1" i="1" dirty="0">
              <a:ln w="0"/>
              <a:effectLst>
                <a:outerShdw blurRad="38100" dist="19050" dir="2700000" algn="tl" rotWithShape="0">
                  <a:schemeClr val="dk1">
                    <a:alpha val="40000"/>
                  </a:schemeClr>
                </a:outerShdw>
              </a:effectLst>
            </a:endParaRPr>
          </a:p>
          <a:p>
            <a:pPr algn="ctr"/>
            <a:r>
              <a:rPr lang="tr-TR" b="1" i="1" dirty="0">
                <a:ln w="0"/>
                <a:effectLst>
                  <a:outerShdw blurRad="38100" dist="19050" dir="2700000" algn="tl" rotWithShape="0">
                    <a:schemeClr val="dk1">
                      <a:alpha val="40000"/>
                    </a:schemeClr>
                  </a:outerShdw>
                </a:effectLst>
              </a:rPr>
              <a:t>Staj başvurunuz, staj başlama tarihinden en erken 1 ay öncesinde SKS onayına sunulmalıdır. Sistem 7-24 açık olduğundan dolayı istediğiniz tarihte başvuru yapabilirsiniz fakat sistem üzerinden onay işlemleri staj başlangıç tarihinden 1 ay önce başlatılır.</a:t>
            </a:r>
          </a:p>
          <a:p>
            <a:pPr algn="ctr"/>
            <a:endParaRPr lang="tr-TR" b="1" i="1" dirty="0">
              <a:ln w="0"/>
              <a:effectLst>
                <a:outerShdw blurRad="38100" dist="19050" dir="2700000" algn="tl" rotWithShape="0">
                  <a:schemeClr val="dk1">
                    <a:alpha val="40000"/>
                  </a:schemeClr>
                </a:outerShdw>
              </a:effectLst>
            </a:endParaRPr>
          </a:p>
          <a:p>
            <a:pPr algn="ctr"/>
            <a:r>
              <a:rPr lang="tr-TR" b="1" i="1" dirty="0">
                <a:ln w="0"/>
                <a:effectLst>
                  <a:outerShdw blurRad="38100" dist="19050" dir="2700000" algn="tl" rotWithShape="0">
                    <a:schemeClr val="dk1">
                      <a:alpha val="40000"/>
                    </a:schemeClr>
                  </a:outerShdw>
                </a:effectLst>
              </a:rPr>
              <a:t>Örnek; </a:t>
            </a:r>
          </a:p>
          <a:p>
            <a:pPr algn="ctr"/>
            <a:r>
              <a:rPr lang="tr-TR" b="1" i="1" dirty="0">
                <a:ln w="0"/>
                <a:effectLst>
                  <a:outerShdw blurRad="38100" dist="19050" dir="2700000" algn="tl" rotWithShape="0">
                    <a:schemeClr val="dk1">
                      <a:alpha val="40000"/>
                    </a:schemeClr>
                  </a:outerShdw>
                </a:effectLst>
              </a:rPr>
              <a:t>Temmuz </a:t>
            </a:r>
            <a:r>
              <a:rPr lang="tr-TR" b="1" i="1" dirty="0" smtClean="0">
                <a:ln w="0"/>
                <a:effectLst>
                  <a:outerShdw blurRad="38100" dist="19050" dir="2700000" algn="tl" rotWithShape="0">
                    <a:schemeClr val="dk1">
                      <a:alpha val="40000"/>
                    </a:schemeClr>
                  </a:outerShdw>
                </a:effectLst>
              </a:rPr>
              <a:t>ayında </a:t>
            </a:r>
            <a:r>
              <a:rPr lang="tr-TR" b="1" i="1" dirty="0">
                <a:ln w="0"/>
                <a:effectLst>
                  <a:outerShdw blurRad="38100" dist="19050" dir="2700000" algn="tl" rotWithShape="0">
                    <a:schemeClr val="dk1">
                      <a:alpha val="40000"/>
                    </a:schemeClr>
                  </a:outerShdw>
                </a:effectLst>
              </a:rPr>
              <a:t>başlayacak stajınıza Nisan ayında başvursanız bile staj komisyonu onayı Haziran ayı gibi </a:t>
            </a:r>
            <a:r>
              <a:rPr lang="tr-TR" b="1" i="1" dirty="0" smtClean="0">
                <a:ln w="0"/>
                <a:effectLst>
                  <a:outerShdw blurRad="38100" dist="19050" dir="2700000" algn="tl" rotWithShape="0">
                    <a:schemeClr val="dk1">
                      <a:alpha val="40000"/>
                    </a:schemeClr>
                  </a:outerShdw>
                </a:effectLst>
              </a:rPr>
              <a:t>verilir.</a:t>
            </a:r>
            <a:endParaRPr lang="tr-TR" b="1"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30270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OBS üzerinden başvuru işlemlerine tıklayın</a:t>
            </a:r>
          </a:p>
        </p:txBody>
      </p:sp>
      <p:sp>
        <p:nvSpPr>
          <p:cNvPr id="5" name="Slayt Numarası Yer Tutucusu 4"/>
          <p:cNvSpPr>
            <a:spLocks noGrp="1"/>
          </p:cNvSpPr>
          <p:nvPr>
            <p:ph type="sldNum" sz="quarter" idx="12"/>
          </p:nvPr>
        </p:nvSpPr>
        <p:spPr/>
        <p:txBody>
          <a:bodyPr/>
          <a:lstStyle/>
          <a:p>
            <a:fld id="{4D89B0A6-EECE-445F-A692-6D889090368D}" type="slidenum">
              <a:rPr lang="tr-TR" smtClean="0"/>
              <a:t>5</a:t>
            </a:fld>
            <a:endParaRPr lang="tr-TR"/>
          </a:p>
        </p:txBody>
      </p:sp>
      <p:pic>
        <p:nvPicPr>
          <p:cNvPr id="3" name="Resim 2"/>
          <p:cNvPicPr>
            <a:picLocks noChangeAspect="1"/>
          </p:cNvPicPr>
          <p:nvPr/>
        </p:nvPicPr>
        <p:blipFill rotWithShape="1">
          <a:blip r:embed="rId2"/>
          <a:srcRect t="5697" b="9550"/>
          <a:stretch/>
        </p:blipFill>
        <p:spPr>
          <a:xfrm>
            <a:off x="3282950" y="1979364"/>
            <a:ext cx="8630920" cy="4114662"/>
          </a:xfrm>
          <a:prstGeom prst="rect">
            <a:avLst/>
          </a:prstGeom>
        </p:spPr>
      </p:pic>
      <p:pic>
        <p:nvPicPr>
          <p:cNvPr id="7" name="Resim 6"/>
          <p:cNvPicPr>
            <a:picLocks noChangeAspect="1"/>
          </p:cNvPicPr>
          <p:nvPr/>
        </p:nvPicPr>
        <p:blipFill rotWithShape="1">
          <a:blip r:embed="rId2"/>
          <a:srcRect t="18605" r="91092" b="55497"/>
          <a:stretch/>
        </p:blipFill>
        <p:spPr>
          <a:xfrm>
            <a:off x="206548" y="1600199"/>
            <a:ext cx="1805132" cy="2952077"/>
          </a:xfrm>
          <a:prstGeom prst="rect">
            <a:avLst/>
          </a:prstGeom>
        </p:spPr>
      </p:pic>
      <p:sp>
        <p:nvSpPr>
          <p:cNvPr id="4" name="Dikdörtgen 3"/>
          <p:cNvSpPr/>
          <p:nvPr/>
        </p:nvSpPr>
        <p:spPr>
          <a:xfrm>
            <a:off x="3333750" y="2697480"/>
            <a:ext cx="693420" cy="1139190"/>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cxnSp>
        <p:nvCxnSpPr>
          <p:cNvPr id="9" name="Düz Ok Bağlayıcısı 8"/>
          <p:cNvCxnSpPr>
            <a:stCxn id="4" idx="1"/>
          </p:cNvCxnSpPr>
          <p:nvPr/>
        </p:nvCxnSpPr>
        <p:spPr>
          <a:xfrm flipH="1" flipV="1">
            <a:off x="1752600" y="2186940"/>
            <a:ext cx="1581150" cy="1080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365760" y="2110739"/>
            <a:ext cx="1562100" cy="198121"/>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Tree>
    <p:extLst>
      <p:ext uri="{BB962C8B-B14F-4D97-AF65-F5344CB8AC3E}">
        <p14:creationId xmlns:p14="http://schemas.microsoft.com/office/powerpoint/2010/main" val="240315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a:srcRect t="18671" r="91033" b="57340"/>
          <a:stretch/>
        </p:blipFill>
        <p:spPr>
          <a:xfrm>
            <a:off x="332739" y="1825941"/>
            <a:ext cx="1777437" cy="2674621"/>
          </a:xfrm>
          <a:prstGeom prst="rect">
            <a:avLst/>
          </a:prstGeom>
        </p:spPr>
      </p:pic>
      <p:pic>
        <p:nvPicPr>
          <p:cNvPr id="6" name="Resim 5"/>
          <p:cNvPicPr>
            <a:picLocks noChangeAspect="1"/>
          </p:cNvPicPr>
          <p:nvPr/>
        </p:nvPicPr>
        <p:blipFill rotWithShape="1">
          <a:blip r:embed="rId2"/>
          <a:srcRect t="5185" b="9408"/>
          <a:stretch/>
        </p:blipFill>
        <p:spPr>
          <a:xfrm>
            <a:off x="3227070" y="1818265"/>
            <a:ext cx="8922180" cy="4286364"/>
          </a:xfrm>
          <a:prstGeom prst="rect">
            <a:avLst/>
          </a:prstGeom>
        </p:spPr>
      </p:pic>
      <p:sp>
        <p:nvSpPr>
          <p:cNvPr id="2" name="Unvan 1"/>
          <p:cNvSpPr>
            <a:spLocks noGrp="1"/>
          </p:cNvSpPr>
          <p:nvPr>
            <p:ph type="title"/>
          </p:nvPr>
        </p:nvSpPr>
        <p:spPr>
          <a:xfrm>
            <a:off x="1026160" y="60961"/>
            <a:ext cx="10058400" cy="1253489"/>
          </a:xfrm>
        </p:spPr>
        <p:txBody>
          <a:bodyPr>
            <a:normAutofit/>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Kayıt başvurularını seçin</a:t>
            </a:r>
          </a:p>
        </p:txBody>
      </p:sp>
      <p:sp>
        <p:nvSpPr>
          <p:cNvPr id="5" name="Slayt Numarası Yer Tutucusu 4"/>
          <p:cNvSpPr>
            <a:spLocks noGrp="1"/>
          </p:cNvSpPr>
          <p:nvPr>
            <p:ph type="sldNum" sz="quarter" idx="12"/>
          </p:nvPr>
        </p:nvSpPr>
        <p:spPr/>
        <p:txBody>
          <a:bodyPr/>
          <a:lstStyle/>
          <a:p>
            <a:fld id="{4D89B0A6-EECE-445F-A692-6D889090368D}" type="slidenum">
              <a:rPr lang="tr-TR" smtClean="0"/>
              <a:t>6</a:t>
            </a:fld>
            <a:endParaRPr lang="tr-TR"/>
          </a:p>
        </p:txBody>
      </p:sp>
      <p:sp>
        <p:nvSpPr>
          <p:cNvPr id="4" name="Dikdörtgen 3"/>
          <p:cNvSpPr/>
          <p:nvPr/>
        </p:nvSpPr>
        <p:spPr>
          <a:xfrm>
            <a:off x="3257550" y="2593657"/>
            <a:ext cx="693420" cy="1139190"/>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cxnSp>
        <p:nvCxnSpPr>
          <p:cNvPr id="9" name="Düz Ok Bağlayıcısı 8"/>
          <p:cNvCxnSpPr>
            <a:stCxn id="4" idx="1"/>
            <a:endCxn id="10" idx="3"/>
          </p:cNvCxnSpPr>
          <p:nvPr/>
        </p:nvCxnSpPr>
        <p:spPr>
          <a:xfrm flipH="1" flipV="1">
            <a:off x="2068830" y="2747010"/>
            <a:ext cx="1188720" cy="416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506730" y="2647949"/>
            <a:ext cx="1562100" cy="198121"/>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Tree>
    <p:extLst>
      <p:ext uri="{BB962C8B-B14F-4D97-AF65-F5344CB8AC3E}">
        <p14:creationId xmlns:p14="http://schemas.microsoft.com/office/powerpoint/2010/main" val="336674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Sol üstte yer alan STAJ BAŞVURUSU seçilir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7</a:t>
            </a:fld>
            <a:endParaRPr lang="tr-TR"/>
          </a:p>
        </p:txBody>
      </p:sp>
      <p:pic>
        <p:nvPicPr>
          <p:cNvPr id="3" name="Resim 2"/>
          <p:cNvPicPr>
            <a:picLocks noChangeAspect="1"/>
          </p:cNvPicPr>
          <p:nvPr/>
        </p:nvPicPr>
        <p:blipFill rotWithShape="1">
          <a:blip r:embed="rId2"/>
          <a:srcRect t="5379" b="2857"/>
          <a:stretch/>
        </p:blipFill>
        <p:spPr>
          <a:xfrm>
            <a:off x="1429888" y="1375771"/>
            <a:ext cx="9250944" cy="4775118"/>
          </a:xfrm>
          <a:prstGeom prst="rect">
            <a:avLst/>
          </a:prstGeom>
        </p:spPr>
      </p:pic>
      <p:sp>
        <p:nvSpPr>
          <p:cNvPr id="4" name="Dikdörtgen 3"/>
          <p:cNvSpPr/>
          <p:nvPr/>
        </p:nvSpPr>
        <p:spPr>
          <a:xfrm>
            <a:off x="2279300" y="1706617"/>
            <a:ext cx="2091690" cy="673975"/>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Tree>
    <p:extLst>
      <p:ext uri="{BB962C8B-B14F-4D97-AF65-F5344CB8AC3E}">
        <p14:creationId xmlns:p14="http://schemas.microsoft.com/office/powerpoint/2010/main" val="250935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1253489"/>
          </a:xfrm>
        </p:spPr>
        <p:txBody>
          <a:bodyPr>
            <a:normAutofit fontScale="90000"/>
          </a:bodyPr>
          <a:lstStyle/>
          <a:p>
            <a:pPr algn="ctr"/>
            <a:r>
              <a:rPr lang="tr-TR" b="1" dirty="0">
                <a:solidFill>
                  <a:srgbClr val="FF0000"/>
                </a:solidFill>
              </a:rPr>
              <a:t>BAŞVURU</a:t>
            </a:r>
            <a:br>
              <a:rPr lang="tr-TR" b="1" dirty="0">
                <a:solidFill>
                  <a:srgbClr val="FF0000"/>
                </a:solidFill>
              </a:rPr>
            </a:br>
            <a:r>
              <a:rPr lang="tr-TR" sz="3100" spc="0" dirty="0">
                <a:ln w="0"/>
                <a:solidFill>
                  <a:schemeClr val="tx1"/>
                </a:solidFill>
                <a:effectLst>
                  <a:outerShdw blurRad="38100" dist="19050" dir="2700000" algn="tl" rotWithShape="0">
                    <a:schemeClr val="dk1">
                      <a:alpha val="40000"/>
                    </a:schemeClr>
                  </a:outerShdw>
                </a:effectLst>
              </a:rPr>
              <a:t>Kırmızı kutu içerisinde ki gerekli alanlar doldurulur ve ön başvuru yap seçeneği seçilir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8</a:t>
            </a:fld>
            <a:endParaRPr lang="tr-TR"/>
          </a:p>
        </p:txBody>
      </p:sp>
      <p:pic>
        <p:nvPicPr>
          <p:cNvPr id="3" name="Resim 2"/>
          <p:cNvPicPr>
            <a:picLocks noChangeAspect="1"/>
          </p:cNvPicPr>
          <p:nvPr/>
        </p:nvPicPr>
        <p:blipFill rotWithShape="1">
          <a:blip r:embed="rId2"/>
          <a:srcRect l="137" t="5429" r="-1" b="17624"/>
          <a:stretch/>
        </p:blipFill>
        <p:spPr>
          <a:xfrm>
            <a:off x="714050" y="1314450"/>
            <a:ext cx="10025780" cy="4345371"/>
          </a:xfrm>
          <a:prstGeom prst="rect">
            <a:avLst/>
          </a:prstGeom>
        </p:spPr>
      </p:pic>
      <p:sp>
        <p:nvSpPr>
          <p:cNvPr id="4" name="Dikdörtgen 3"/>
          <p:cNvSpPr/>
          <p:nvPr/>
        </p:nvSpPr>
        <p:spPr>
          <a:xfrm>
            <a:off x="1604941" y="3428550"/>
            <a:ext cx="8951529" cy="175667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solidFill>
                <a:srgbClr val="FF0000"/>
              </a:solidFill>
            </a:endParaRPr>
          </a:p>
        </p:txBody>
      </p:sp>
      <p:sp>
        <p:nvSpPr>
          <p:cNvPr id="7" name="Dikdörtgen 6"/>
          <p:cNvSpPr/>
          <p:nvPr/>
        </p:nvSpPr>
        <p:spPr>
          <a:xfrm>
            <a:off x="1623192" y="5292483"/>
            <a:ext cx="520918" cy="202193"/>
          </a:xfrm>
          <a:prstGeom prst="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275176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160" y="60961"/>
            <a:ext cx="10058400" cy="3614224"/>
          </a:xfrm>
        </p:spPr>
        <p:txBody>
          <a:bodyPr>
            <a:normAutofit/>
          </a:bodyPr>
          <a:lstStyle/>
          <a:p>
            <a:pPr algn="ctr"/>
            <a:r>
              <a:rPr lang="tr-TR" b="1" dirty="0">
                <a:solidFill>
                  <a:srgbClr val="FF0000"/>
                </a:solidFill>
              </a:rPr>
              <a:t>BAŞVURU</a:t>
            </a:r>
            <a:br>
              <a:rPr lang="tr-TR" b="1" dirty="0">
                <a:solidFill>
                  <a:srgbClr val="FF0000"/>
                </a:solidFill>
              </a:rPr>
            </a:br>
            <a:r>
              <a:rPr lang="tr-TR" b="1" dirty="0">
                <a:solidFill>
                  <a:srgbClr val="FF0000"/>
                </a:solidFill>
              </a:rPr>
              <a:t/>
            </a:r>
            <a:br>
              <a:rPr lang="tr-TR" b="1" dirty="0">
                <a:solidFill>
                  <a:srgbClr val="FF0000"/>
                </a:solidFill>
              </a:rPr>
            </a:br>
            <a:r>
              <a:rPr lang="tr-TR" b="1" dirty="0">
                <a:solidFill>
                  <a:srgbClr val="FF0000"/>
                </a:solidFill>
              </a:rPr>
              <a:t/>
            </a:r>
            <a:br>
              <a:rPr lang="tr-TR" b="1" dirty="0">
                <a:solidFill>
                  <a:srgbClr val="FF0000"/>
                </a:solidFill>
              </a:rPr>
            </a:br>
            <a:r>
              <a:rPr lang="tr-TR" sz="3100" b="1" i="1" u="sng" spc="0" dirty="0">
                <a:ln w="0"/>
                <a:solidFill>
                  <a:schemeClr val="tx1"/>
                </a:solidFill>
                <a:effectLst>
                  <a:outerShdw blurRad="38100" dist="19050" dir="2700000" algn="tl" rotWithShape="0">
                    <a:schemeClr val="dk1">
                      <a:alpha val="40000"/>
                    </a:schemeClr>
                  </a:outerShdw>
                </a:effectLst>
              </a:rPr>
              <a:t>STAJ YERİNİN ADI – ADRESİ GİBİ BİLGİLER AYRINTILI BİR ŞEKİLDE YAZILMALIDIR.</a:t>
            </a:r>
          </a:p>
        </p:txBody>
      </p:sp>
      <p:sp>
        <p:nvSpPr>
          <p:cNvPr id="5" name="Slayt Numarası Yer Tutucusu 4"/>
          <p:cNvSpPr>
            <a:spLocks noGrp="1"/>
          </p:cNvSpPr>
          <p:nvPr>
            <p:ph type="sldNum" sz="quarter" idx="12"/>
          </p:nvPr>
        </p:nvSpPr>
        <p:spPr/>
        <p:txBody>
          <a:bodyPr/>
          <a:lstStyle/>
          <a:p>
            <a:fld id="{4D89B0A6-EECE-445F-A692-6D889090368D}" type="slidenum">
              <a:rPr lang="tr-TR" smtClean="0"/>
              <a:t>9</a:t>
            </a:fld>
            <a:endParaRPr lang="tr-TR"/>
          </a:p>
        </p:txBody>
      </p:sp>
    </p:spTree>
    <p:extLst>
      <p:ext uri="{BB962C8B-B14F-4D97-AF65-F5344CB8AC3E}">
        <p14:creationId xmlns:p14="http://schemas.microsoft.com/office/powerpoint/2010/main" val="67910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1954</TotalTime>
  <Words>2051</Words>
  <Application>Microsoft Office PowerPoint</Application>
  <PresentationFormat>Widescreen</PresentationFormat>
  <Paragraphs>234</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Courier New</vt:lpstr>
      <vt:lpstr>Wingdings</vt:lpstr>
      <vt:lpstr>Geçmişe bakış</vt:lpstr>
      <vt:lpstr>PowerPoint Presentation</vt:lpstr>
      <vt:lpstr>STAJ YÖNERGESİ </vt:lpstr>
      <vt:lpstr>TAVSİYE   Staj yapacağınız firmayı iyi seçmelisiniz.  Mezun olduğunuz da transkriptinize staj yaptığınız firmanın ismi eklenecektir.</vt:lpstr>
      <vt:lpstr>DİKKAT</vt:lpstr>
      <vt:lpstr>BAŞVURU OBS üzerinden başvuru işlemlerine tıklayın</vt:lpstr>
      <vt:lpstr>BAŞVURU Kayıt başvurularını seçin</vt:lpstr>
      <vt:lpstr>BAŞVURU Sol üstte yer alan STAJ BAŞVURUSU seçilir</vt:lpstr>
      <vt:lpstr>BAŞVURU Kırmızı kutu içerisinde ki gerekli alanlar doldurulur ve ön başvuru yap seçeneği seçilir</vt:lpstr>
      <vt:lpstr>BAŞVURU   STAJ YERİNİN ADI – ADRESİ GİBİ BİLGİLER AYRINTILI BİR ŞEKİLDE YAZILMALIDIR.</vt:lpstr>
      <vt:lpstr>BAŞVURU Ön başvuru yapıldıktan sonra sağ alt köşede yeşil renkli seçenek ile staj formu görüntülenir.</vt:lpstr>
      <vt:lpstr>BAŞVURU </vt:lpstr>
      <vt:lpstr>2019 TAKVİM </vt:lpstr>
      <vt:lpstr>BAŞVURU Firmanız formunuzu imzaladıktan sonra sisteminiz üzerinden turuncu renkli staj başvurusunu tamamla seçeneğini seçiniz.</vt:lpstr>
      <vt:lpstr>BAŞVURU Staj başvurusunu tamamla seçeneğini seçince sistem sizden son doldurmanız gereken kısımları isteyecektir.</vt:lpstr>
      <vt:lpstr>BAŞVURU </vt:lpstr>
      <vt:lpstr>BAŞVURU </vt:lpstr>
      <vt:lpstr>Önemli Bilgiler</vt:lpstr>
      <vt:lpstr>Önemli Bilgiler</vt:lpstr>
      <vt:lpstr>PowerPoint Presentation</vt:lpstr>
      <vt:lpstr>Defterlerinizi doldururken;</vt:lpstr>
      <vt:lpstr>Defterlerinizi doldururken;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STAJ YÖNERGESİ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kvc</dc:creator>
  <cp:lastModifiedBy>eyti</cp:lastModifiedBy>
  <cp:revision>484</cp:revision>
  <dcterms:created xsi:type="dcterms:W3CDTF">2016-05-25T15:37:31Z</dcterms:created>
  <dcterms:modified xsi:type="dcterms:W3CDTF">2019-05-27T10:00:15Z</dcterms:modified>
</cp:coreProperties>
</file>